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329" r:id="rId3"/>
    <p:sldId id="297" r:id="rId4"/>
    <p:sldId id="298" r:id="rId5"/>
    <p:sldId id="305" r:id="rId6"/>
    <p:sldId id="301" r:id="rId7"/>
    <p:sldId id="308" r:id="rId8"/>
    <p:sldId id="309" r:id="rId9"/>
    <p:sldId id="304" r:id="rId10"/>
    <p:sldId id="331" r:id="rId11"/>
    <p:sldId id="284" r:id="rId12"/>
    <p:sldId id="311" r:id="rId13"/>
    <p:sldId id="293" r:id="rId14"/>
    <p:sldId id="312" r:id="rId15"/>
    <p:sldId id="315" r:id="rId16"/>
    <p:sldId id="325" r:id="rId17"/>
    <p:sldId id="324" r:id="rId18"/>
    <p:sldId id="323" r:id="rId19"/>
    <p:sldId id="316" r:id="rId20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wker Jenny (BNSSG CCG)" initials="BJ(C" lastIdx="2" clrIdx="0"/>
  <p:cmAuthor id="1" name=" Geeta Iyer (BNSSG CCG)" initials="GI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54198" autoAdjust="0"/>
  </p:normalViewPr>
  <p:slideViewPr>
    <p:cSldViewPr snapToObjects="1">
      <p:cViewPr varScale="1">
        <p:scale>
          <a:sx n="62" d="100"/>
          <a:sy n="62" d="100"/>
        </p:scale>
        <p:origin x="24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179B36-5E9B-4CC8-AF29-6B904BA1B03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6D4507-F3A2-4D9E-A444-FDF3A2942489}">
      <dgm:prSet phldrT="[Text]" custT="1"/>
      <dgm:spPr>
        <a:solidFill>
          <a:schemeClr val="accent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/>
            <a:t>STP</a:t>
          </a:r>
          <a:endParaRPr lang="en-US" sz="1400" b="1" dirty="0"/>
        </a:p>
      </dgm:t>
    </dgm:pt>
    <dgm:pt modelId="{73723BED-D4E6-48D0-BC1F-7AAE0B78C138}" type="parTrans" cxnId="{32ECD824-6D99-40D3-ADFF-2606DB90A06C}">
      <dgm:prSet/>
      <dgm:spPr/>
      <dgm:t>
        <a:bodyPr/>
        <a:lstStyle/>
        <a:p>
          <a:endParaRPr lang="en-US"/>
        </a:p>
      </dgm:t>
    </dgm:pt>
    <dgm:pt modelId="{7109A3C3-AC74-4890-9AFB-F097EB3BB7DF}" type="sibTrans" cxnId="{32ECD824-6D99-40D3-ADFF-2606DB90A06C}">
      <dgm:prSet/>
      <dgm:spPr/>
      <dgm:t>
        <a:bodyPr/>
        <a:lstStyle/>
        <a:p>
          <a:endParaRPr lang="en-US"/>
        </a:p>
      </dgm:t>
    </dgm:pt>
    <dgm:pt modelId="{9340AF94-9622-4423-8E01-330A58972421}">
      <dgm:prSet phldrT="[Text]" custT="1"/>
      <dgm:spPr>
        <a:solidFill>
          <a:schemeClr val="accent1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sz="1800" b="1" dirty="0" smtClean="0"/>
            <a:t>Locality</a:t>
          </a:r>
          <a:endParaRPr lang="en-US" sz="1200" b="1" dirty="0" smtClean="0"/>
        </a:p>
      </dgm:t>
    </dgm:pt>
    <dgm:pt modelId="{46CD51F9-F244-400C-8C49-F9BFDDB555DA}" type="parTrans" cxnId="{29317460-6426-437F-B841-EEA6CF55FC25}">
      <dgm:prSet/>
      <dgm:spPr/>
      <dgm:t>
        <a:bodyPr/>
        <a:lstStyle/>
        <a:p>
          <a:endParaRPr lang="en-US"/>
        </a:p>
      </dgm:t>
    </dgm:pt>
    <dgm:pt modelId="{870C5C67-CA68-4E3D-A73A-894C2D3A2C71}" type="sibTrans" cxnId="{29317460-6426-437F-B841-EEA6CF55FC25}">
      <dgm:prSet/>
      <dgm:spPr/>
      <dgm:t>
        <a:bodyPr/>
        <a:lstStyle/>
        <a:p>
          <a:endParaRPr lang="en-US"/>
        </a:p>
      </dgm:t>
    </dgm:pt>
    <dgm:pt modelId="{55E9CF30-6057-4975-A430-C57603B3B12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Primary Care Network</a:t>
          </a:r>
          <a:endParaRPr lang="en-US" sz="1800" b="1" dirty="0"/>
        </a:p>
      </dgm:t>
    </dgm:pt>
    <dgm:pt modelId="{E9010714-E084-44E4-A781-A41091307E84}" type="parTrans" cxnId="{7D42E56A-C9C2-4F05-B045-E9FBCB5B9CE7}">
      <dgm:prSet/>
      <dgm:spPr/>
      <dgm:t>
        <a:bodyPr/>
        <a:lstStyle/>
        <a:p>
          <a:endParaRPr lang="en-US"/>
        </a:p>
      </dgm:t>
    </dgm:pt>
    <dgm:pt modelId="{54CA0860-020E-4AE6-B0B8-81CA8E38BB19}" type="sibTrans" cxnId="{7D42E56A-C9C2-4F05-B045-E9FBCB5B9CE7}">
      <dgm:prSet/>
      <dgm:spPr/>
      <dgm:t>
        <a:bodyPr/>
        <a:lstStyle/>
        <a:p>
          <a:endParaRPr lang="en-US"/>
        </a:p>
      </dgm:t>
    </dgm:pt>
    <dgm:pt modelId="{D303A7FC-0610-4DBD-92D6-9A199B016D2B}" type="pres">
      <dgm:prSet presAssocID="{01179B36-5E9B-4CC8-AF29-6B904BA1B03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98A48A-C2AA-4290-9404-A1962DB4433D}" type="pres">
      <dgm:prSet presAssocID="{01179B36-5E9B-4CC8-AF29-6B904BA1B035}" presName="comp1" presStyleCnt="0"/>
      <dgm:spPr/>
    </dgm:pt>
    <dgm:pt modelId="{15D18BE4-28E5-4C5C-AB03-93FEDA6EE276}" type="pres">
      <dgm:prSet presAssocID="{01179B36-5E9B-4CC8-AF29-6B904BA1B035}" presName="circle1" presStyleLbl="node1" presStyleIdx="0" presStyleCnt="3" custLinFactNeighborX="2484" custLinFactNeighborY="227"/>
      <dgm:spPr/>
      <dgm:t>
        <a:bodyPr/>
        <a:lstStyle/>
        <a:p>
          <a:endParaRPr lang="en-US"/>
        </a:p>
      </dgm:t>
    </dgm:pt>
    <dgm:pt modelId="{D575E6BD-1BF9-45DB-BF8B-D4F30355B732}" type="pres">
      <dgm:prSet presAssocID="{01179B36-5E9B-4CC8-AF29-6B904BA1B035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C730B-FBB2-4AC3-9F10-B3303C3212FA}" type="pres">
      <dgm:prSet presAssocID="{01179B36-5E9B-4CC8-AF29-6B904BA1B035}" presName="comp2" presStyleCnt="0"/>
      <dgm:spPr/>
    </dgm:pt>
    <dgm:pt modelId="{AFDCFBBC-1256-4B6E-99EA-3CE9DFB93842}" type="pres">
      <dgm:prSet presAssocID="{01179B36-5E9B-4CC8-AF29-6B904BA1B035}" presName="circle2" presStyleLbl="node1" presStyleIdx="1" presStyleCnt="3" custScaleX="98651" custScaleY="111142" custLinFactNeighborX="3740" custLinFactNeighborY="-5571"/>
      <dgm:spPr/>
      <dgm:t>
        <a:bodyPr/>
        <a:lstStyle/>
        <a:p>
          <a:endParaRPr lang="en-US"/>
        </a:p>
      </dgm:t>
    </dgm:pt>
    <dgm:pt modelId="{9E81E00A-5669-4E87-A0D1-88A919130FD7}" type="pres">
      <dgm:prSet presAssocID="{01179B36-5E9B-4CC8-AF29-6B904BA1B035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7BE3D-48B4-4E89-ACEF-A0BE92635688}" type="pres">
      <dgm:prSet presAssocID="{01179B36-5E9B-4CC8-AF29-6B904BA1B035}" presName="comp3" presStyleCnt="0"/>
      <dgm:spPr/>
    </dgm:pt>
    <dgm:pt modelId="{24E3F685-E23E-4766-A930-E0EE4CFDA98B}" type="pres">
      <dgm:prSet presAssocID="{01179B36-5E9B-4CC8-AF29-6B904BA1B035}" presName="circle3" presStyleLbl="node1" presStyleIdx="2" presStyleCnt="3" custScaleX="112231" custScaleY="124203" custLinFactNeighborX="6383" custLinFactNeighborY="-10341"/>
      <dgm:spPr/>
      <dgm:t>
        <a:bodyPr/>
        <a:lstStyle/>
        <a:p>
          <a:endParaRPr lang="en-US"/>
        </a:p>
      </dgm:t>
    </dgm:pt>
    <dgm:pt modelId="{6A25FE70-EAF9-4F2D-938B-025734995D21}" type="pres">
      <dgm:prSet presAssocID="{01179B36-5E9B-4CC8-AF29-6B904BA1B035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60083C-2350-4FE0-AAD1-5E60FA72865E}" type="presOf" srcId="{55E9CF30-6057-4975-A430-C57603B3B12B}" destId="{24E3F685-E23E-4766-A930-E0EE4CFDA98B}" srcOrd="0" destOrd="0" presId="urn:microsoft.com/office/officeart/2005/8/layout/venn2"/>
    <dgm:cxn modelId="{560A2E8F-168E-459C-ADC8-CD52CE1499BD}" type="presOf" srcId="{016D4507-F3A2-4D9E-A444-FDF3A2942489}" destId="{D575E6BD-1BF9-45DB-BF8B-D4F30355B732}" srcOrd="1" destOrd="0" presId="urn:microsoft.com/office/officeart/2005/8/layout/venn2"/>
    <dgm:cxn modelId="{5E81FA10-2D41-4777-B521-DCBC424A6179}" type="presOf" srcId="{01179B36-5E9B-4CC8-AF29-6B904BA1B035}" destId="{D303A7FC-0610-4DBD-92D6-9A199B016D2B}" srcOrd="0" destOrd="0" presId="urn:microsoft.com/office/officeart/2005/8/layout/venn2"/>
    <dgm:cxn modelId="{32ECD824-6D99-40D3-ADFF-2606DB90A06C}" srcId="{01179B36-5E9B-4CC8-AF29-6B904BA1B035}" destId="{016D4507-F3A2-4D9E-A444-FDF3A2942489}" srcOrd="0" destOrd="0" parTransId="{73723BED-D4E6-48D0-BC1F-7AAE0B78C138}" sibTransId="{7109A3C3-AC74-4890-9AFB-F097EB3BB7DF}"/>
    <dgm:cxn modelId="{DE529D98-9CA8-42FF-B223-12BA155FC9BE}" type="presOf" srcId="{55E9CF30-6057-4975-A430-C57603B3B12B}" destId="{6A25FE70-EAF9-4F2D-938B-025734995D21}" srcOrd="1" destOrd="0" presId="urn:microsoft.com/office/officeart/2005/8/layout/venn2"/>
    <dgm:cxn modelId="{56D618FC-D610-4518-A9C9-6486C277EA67}" type="presOf" srcId="{9340AF94-9622-4423-8E01-330A58972421}" destId="{9E81E00A-5669-4E87-A0D1-88A919130FD7}" srcOrd="1" destOrd="0" presId="urn:microsoft.com/office/officeart/2005/8/layout/venn2"/>
    <dgm:cxn modelId="{7D42E56A-C9C2-4F05-B045-E9FBCB5B9CE7}" srcId="{01179B36-5E9B-4CC8-AF29-6B904BA1B035}" destId="{55E9CF30-6057-4975-A430-C57603B3B12B}" srcOrd="2" destOrd="0" parTransId="{E9010714-E084-44E4-A781-A41091307E84}" sibTransId="{54CA0860-020E-4AE6-B0B8-81CA8E38BB19}"/>
    <dgm:cxn modelId="{3B84E356-7183-447E-B961-A85EC50A0E9C}" type="presOf" srcId="{9340AF94-9622-4423-8E01-330A58972421}" destId="{AFDCFBBC-1256-4B6E-99EA-3CE9DFB93842}" srcOrd="0" destOrd="0" presId="urn:microsoft.com/office/officeart/2005/8/layout/venn2"/>
    <dgm:cxn modelId="{29317460-6426-437F-B841-EEA6CF55FC25}" srcId="{01179B36-5E9B-4CC8-AF29-6B904BA1B035}" destId="{9340AF94-9622-4423-8E01-330A58972421}" srcOrd="1" destOrd="0" parTransId="{46CD51F9-F244-400C-8C49-F9BFDDB555DA}" sibTransId="{870C5C67-CA68-4E3D-A73A-894C2D3A2C71}"/>
    <dgm:cxn modelId="{B533B662-E5D4-413A-A345-71E7F6D2E436}" type="presOf" srcId="{016D4507-F3A2-4D9E-A444-FDF3A2942489}" destId="{15D18BE4-28E5-4C5C-AB03-93FEDA6EE276}" srcOrd="0" destOrd="0" presId="urn:microsoft.com/office/officeart/2005/8/layout/venn2"/>
    <dgm:cxn modelId="{FB4A0D54-8199-4522-AFC4-DA7F7A7F412F}" type="presParOf" srcId="{D303A7FC-0610-4DBD-92D6-9A199B016D2B}" destId="{8898A48A-C2AA-4290-9404-A1962DB4433D}" srcOrd="0" destOrd="0" presId="urn:microsoft.com/office/officeart/2005/8/layout/venn2"/>
    <dgm:cxn modelId="{238E120F-A1D6-4520-BEF1-47C7183F6164}" type="presParOf" srcId="{8898A48A-C2AA-4290-9404-A1962DB4433D}" destId="{15D18BE4-28E5-4C5C-AB03-93FEDA6EE276}" srcOrd="0" destOrd="0" presId="urn:microsoft.com/office/officeart/2005/8/layout/venn2"/>
    <dgm:cxn modelId="{B4C95B59-FFEF-4516-9199-47D93EB7E91D}" type="presParOf" srcId="{8898A48A-C2AA-4290-9404-A1962DB4433D}" destId="{D575E6BD-1BF9-45DB-BF8B-D4F30355B732}" srcOrd="1" destOrd="0" presId="urn:microsoft.com/office/officeart/2005/8/layout/venn2"/>
    <dgm:cxn modelId="{3325510B-AEB2-4FD8-BF8F-BC7EE9CC37DB}" type="presParOf" srcId="{D303A7FC-0610-4DBD-92D6-9A199B016D2B}" destId="{9AFC730B-FBB2-4AC3-9F10-B3303C3212FA}" srcOrd="1" destOrd="0" presId="urn:microsoft.com/office/officeart/2005/8/layout/venn2"/>
    <dgm:cxn modelId="{6DD900D9-ACD1-4353-90CC-A07450BB2706}" type="presParOf" srcId="{9AFC730B-FBB2-4AC3-9F10-B3303C3212FA}" destId="{AFDCFBBC-1256-4B6E-99EA-3CE9DFB93842}" srcOrd="0" destOrd="0" presId="urn:microsoft.com/office/officeart/2005/8/layout/venn2"/>
    <dgm:cxn modelId="{268E0B8B-9C37-49B8-B3EB-520D0D2595E2}" type="presParOf" srcId="{9AFC730B-FBB2-4AC3-9F10-B3303C3212FA}" destId="{9E81E00A-5669-4E87-A0D1-88A919130FD7}" srcOrd="1" destOrd="0" presId="urn:microsoft.com/office/officeart/2005/8/layout/venn2"/>
    <dgm:cxn modelId="{2EF35548-0429-44FA-8B3C-833EC383F5FB}" type="presParOf" srcId="{D303A7FC-0610-4DBD-92D6-9A199B016D2B}" destId="{12F7BE3D-48B4-4E89-ACEF-A0BE92635688}" srcOrd="2" destOrd="0" presId="urn:microsoft.com/office/officeart/2005/8/layout/venn2"/>
    <dgm:cxn modelId="{D7B929B4-E9CB-4E32-860F-95C897970206}" type="presParOf" srcId="{12F7BE3D-48B4-4E89-ACEF-A0BE92635688}" destId="{24E3F685-E23E-4766-A930-E0EE4CFDA98B}" srcOrd="0" destOrd="0" presId="urn:microsoft.com/office/officeart/2005/8/layout/venn2"/>
    <dgm:cxn modelId="{D00353E9-DB66-433D-92D1-7FBC350B4ADA}" type="presParOf" srcId="{12F7BE3D-48B4-4E89-ACEF-A0BE92635688}" destId="{6A25FE70-EAF9-4F2D-938B-025734995D2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18BE4-28E5-4C5C-AB03-93FEDA6EE276}">
      <dsp:nvSpPr>
        <dsp:cNvPr id="0" name=""/>
        <dsp:cNvSpPr/>
      </dsp:nvSpPr>
      <dsp:spPr>
        <a:xfrm>
          <a:off x="173823" y="-98994"/>
          <a:ext cx="3537563" cy="3537563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STP</a:t>
          </a:r>
          <a:endParaRPr lang="en-US" sz="1400" b="1" kern="1200" dirty="0"/>
        </a:p>
      </dsp:txBody>
      <dsp:txXfrm>
        <a:off x="1324416" y="77883"/>
        <a:ext cx="1236378" cy="530634"/>
      </dsp:txXfrm>
    </dsp:sp>
    <dsp:sp modelId="{AFDCFBBC-1256-4B6E-99EA-3CE9DFB93842}">
      <dsp:nvSpPr>
        <dsp:cNvPr id="0" name=""/>
        <dsp:cNvSpPr/>
      </dsp:nvSpPr>
      <dsp:spPr>
        <a:xfrm>
          <a:off x="646231" y="481749"/>
          <a:ext cx="2617380" cy="2948788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Locality</a:t>
          </a:r>
          <a:endParaRPr lang="en-US" sz="1200" b="1" kern="1200" dirty="0" smtClean="0"/>
        </a:p>
      </dsp:txBody>
      <dsp:txXfrm>
        <a:off x="1345072" y="666049"/>
        <a:ext cx="1219699" cy="552897"/>
      </dsp:txXfrm>
    </dsp:sp>
    <dsp:sp modelId="{24E3F685-E23E-4766-A930-E0EE4CFDA98B}">
      <dsp:nvSpPr>
        <dsp:cNvPr id="0" name=""/>
        <dsp:cNvSpPr/>
      </dsp:nvSpPr>
      <dsp:spPr>
        <a:xfrm>
          <a:off x="976034" y="1264798"/>
          <a:ext cx="1985121" cy="219687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Primary Care Network</a:t>
          </a:r>
          <a:endParaRPr lang="en-US" sz="1800" b="1" kern="1200" dirty="0"/>
        </a:p>
      </dsp:txBody>
      <dsp:txXfrm>
        <a:off x="1266748" y="1814018"/>
        <a:ext cx="1403692" cy="1098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9243E-A0C1-4C5D-9F61-50F384EA99C7}" type="datetimeFigureOut">
              <a:rPr lang="en-GB" smtClean="0"/>
              <a:t>15/07/2019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2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3BCC2-F3BD-477F-9171-97C356BC42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0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05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200" dirty="0" smtClean="0"/>
          </a:p>
          <a:p>
            <a:pPr marL="285750" indent="-285750">
              <a:buFontTx/>
              <a:buChar char="-"/>
            </a:pP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6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58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502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741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224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013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27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52" y="0"/>
            <a:ext cx="373684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19625"/>
            <a:ext cx="10392000" cy="384721"/>
          </a:xfrm>
        </p:spPr>
        <p:txBody>
          <a:bodyPr>
            <a:sp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0000" y="1957726"/>
            <a:ext cx="10392000" cy="723660"/>
          </a:xfrm>
        </p:spPr>
        <p:txBody>
          <a:bodyPr anchor="t" anchorCtr="0"/>
          <a:lstStyle>
            <a:lvl1pPr>
              <a:lnSpc>
                <a:spcPct val="95000"/>
              </a:lnSpc>
              <a:defRPr sz="495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20000" y="6433682"/>
            <a:ext cx="7776000" cy="179408"/>
          </a:xfrm>
        </p:spPr>
        <p:txBody>
          <a:bodyPr wrap="square" anchor="b" anchorCtr="0">
            <a:spAutoFit/>
          </a:bodyPr>
          <a:lstStyle>
            <a:lvl1pPr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57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2E771C-BEB7-C94A-950A-4DAB345EBA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52056"/>
            <a:ext cx="12192000" cy="4705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139A74-9AD8-0B45-A387-7F6BEC6A7C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0788"/>
            <a:ext cx="7162109" cy="12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1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19625"/>
            <a:ext cx="10392000" cy="384721"/>
          </a:xfrm>
        </p:spPr>
        <p:txBody>
          <a:bodyPr>
            <a:sp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0000" y="1957726"/>
            <a:ext cx="10392000" cy="723660"/>
          </a:xfrm>
        </p:spPr>
        <p:txBody>
          <a:bodyPr anchor="t" anchorCtr="0"/>
          <a:lstStyle>
            <a:lvl1pPr>
              <a:lnSpc>
                <a:spcPct val="95000"/>
              </a:lnSpc>
              <a:defRPr sz="49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20000" y="6433682"/>
            <a:ext cx="7776000" cy="179408"/>
          </a:xfrm>
        </p:spPr>
        <p:txBody>
          <a:bodyPr wrap="square" anchor="b" anchorCtr="0">
            <a:spAutoFit/>
          </a:bodyPr>
          <a:lstStyle>
            <a:lvl1pPr>
              <a:lnSpc>
                <a:spcPct val="106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9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52" y="0"/>
            <a:ext cx="37368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8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52" y="0"/>
            <a:ext cx="37368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285592"/>
            <a:ext cx="5028000" cy="37624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4001" y="2285591"/>
            <a:ext cx="5028000" cy="376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52" y="0"/>
            <a:ext cx="37368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52" y="0"/>
            <a:ext cx="3736848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8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7718"/>
            <a:ext cx="12192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7162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4303718"/>
            <a:ext cx="1218988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88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71454"/>
            <a:ext cx="3975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0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24B51F-CAE2-7F4D-ACAB-F51F964F2D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0788"/>
            <a:ext cx="3974592" cy="7016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8D0DCF-E25B-1C4A-A3FA-D6C9025B58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7990"/>
            <a:ext cx="12190749" cy="5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4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479732"/>
            <a:ext cx="10392000" cy="64633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285592"/>
            <a:ext cx="10392000" cy="37624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6157485"/>
            <a:ext cx="2400000" cy="1794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2000" y="6446378"/>
            <a:ext cx="7344000" cy="1794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446378"/>
            <a:ext cx="432000" cy="1794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fld id="{14F6F3D1-4E0B-4A1A-8A63-FA953DDDF0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50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6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2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2400"/>
        </a:spcBef>
        <a:buFont typeface="Arial" panose="020B0604020202020204" pitchFamily="34" charset="0"/>
        <a:buNone/>
        <a:defRPr sz="2250" b="1" kern="1200">
          <a:solidFill>
            <a:schemeClr val="accent3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spcBef>
          <a:spcPts val="1100"/>
        </a:spcBef>
        <a:buClr>
          <a:schemeClr val="accent2"/>
        </a:buClr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520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252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nssgccg.nhs.uk/get-involved/surveys-and-consultations/" TargetMode="External"/><Relationship Id="rId2" Type="http://schemas.openxmlformats.org/officeDocument/2006/relationships/hyperlink" Target="mailto:geeta.iyer@nhs.net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witter.com/htbnssg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0"/>
          <p:cNvSpPr txBox="1">
            <a:spLocks noChangeArrowheads="1"/>
          </p:cNvSpPr>
          <p:nvPr/>
        </p:nvSpPr>
        <p:spPr bwMode="auto">
          <a:xfrm>
            <a:off x="1703512" y="2351089"/>
            <a:ext cx="885698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BNSSG </a:t>
            </a:r>
            <a:r>
              <a:rPr lang="en-GB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Primary Care </a:t>
            </a:r>
            <a:r>
              <a:rPr lang="en-GB" altLang="en-US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Strategy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Update July 2019 </a:t>
            </a:r>
            <a:endParaRPr lang="en-GB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07768" y="1726819"/>
            <a:ext cx="2034935" cy="2094118"/>
            <a:chOff x="1736199" y="565867"/>
            <a:chExt cx="1389310" cy="1399637"/>
          </a:xfrm>
        </p:grpSpPr>
        <p:sp>
          <p:nvSpPr>
            <p:cNvPr id="14" name="Pie 13"/>
            <p:cNvSpPr/>
            <p:nvPr/>
          </p:nvSpPr>
          <p:spPr>
            <a:xfrm>
              <a:off x="1736199" y="565867"/>
              <a:ext cx="1389310" cy="1399637"/>
            </a:xfrm>
            <a:prstGeom prst="pieWedge">
              <a:avLst/>
            </a:prstGeom>
            <a:solidFill>
              <a:srgbClr val="005EB8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Pie 4"/>
            <p:cNvSpPr/>
            <p:nvPr/>
          </p:nvSpPr>
          <p:spPr>
            <a:xfrm>
              <a:off x="2143118" y="975811"/>
              <a:ext cx="982391" cy="9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>
                  <a:solidFill>
                    <a:sysClr val="window" lastClr="FFFFFF"/>
                  </a:solidFill>
                  <a:latin typeface="Arial"/>
                  <a:ea typeface="+mn-ea"/>
                  <a:cs typeface="+mn-cs"/>
                </a:rPr>
                <a:t>Quality and Resilience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28473" y="1726819"/>
            <a:ext cx="2055759" cy="2061548"/>
            <a:chOff x="3211279" y="598130"/>
            <a:chExt cx="1426187" cy="1334804"/>
          </a:xfrm>
        </p:grpSpPr>
        <p:sp>
          <p:nvSpPr>
            <p:cNvPr id="12" name="Pie 11"/>
            <p:cNvSpPr/>
            <p:nvPr/>
          </p:nvSpPr>
          <p:spPr>
            <a:xfrm rot="5400000">
              <a:off x="3256971" y="552438"/>
              <a:ext cx="1334804" cy="1426187"/>
            </a:xfrm>
            <a:prstGeom prst="pieWedge">
              <a:avLst/>
            </a:prstGeom>
            <a:solidFill>
              <a:srgbClr val="005EB8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Pie 6"/>
            <p:cNvSpPr/>
            <p:nvPr/>
          </p:nvSpPr>
          <p:spPr>
            <a:xfrm>
              <a:off x="3211280" y="989084"/>
              <a:ext cx="1126452" cy="943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>
                  <a:solidFill>
                    <a:sysClr val="window" lastClr="FFFFFF"/>
                  </a:solidFill>
                  <a:latin typeface="Arial"/>
                  <a:ea typeface="+mn-ea"/>
                  <a:cs typeface="+mn-cs"/>
                </a:rPr>
                <a:t>Developing the Workforce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36578" y="3890189"/>
            <a:ext cx="2047655" cy="1869078"/>
            <a:chOff x="3219384" y="2034758"/>
            <a:chExt cx="1409979" cy="1318612"/>
          </a:xfrm>
        </p:grpSpPr>
        <p:sp>
          <p:nvSpPr>
            <p:cNvPr id="10" name="Pie 9"/>
            <p:cNvSpPr/>
            <p:nvPr/>
          </p:nvSpPr>
          <p:spPr>
            <a:xfrm rot="10800000">
              <a:off x="3219384" y="2034758"/>
              <a:ext cx="1409979" cy="1318612"/>
            </a:xfrm>
            <a:prstGeom prst="pieWedge">
              <a:avLst/>
            </a:prstGeom>
            <a:solidFill>
              <a:srgbClr val="005EB8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Pie 8"/>
            <p:cNvSpPr/>
            <p:nvPr/>
          </p:nvSpPr>
          <p:spPr>
            <a:xfrm>
              <a:off x="3219384" y="2034758"/>
              <a:ext cx="1238064" cy="932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>
                  <a:solidFill>
                    <a:sysClr val="window" lastClr="FFFFFF"/>
                  </a:solidFill>
                  <a:latin typeface="Arial"/>
                  <a:ea typeface="+mn-ea"/>
                  <a:cs typeface="+mn-cs"/>
                </a:rPr>
                <a:t>Infrastructure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07768" y="3882085"/>
            <a:ext cx="2035090" cy="1877182"/>
            <a:chOff x="1720146" y="2026654"/>
            <a:chExt cx="1405518" cy="1318612"/>
          </a:xfrm>
        </p:grpSpPr>
        <p:sp>
          <p:nvSpPr>
            <p:cNvPr id="8" name="Pie 7"/>
            <p:cNvSpPr/>
            <p:nvPr/>
          </p:nvSpPr>
          <p:spPr>
            <a:xfrm rot="16200000">
              <a:off x="1763599" y="1983201"/>
              <a:ext cx="1318612" cy="1405518"/>
            </a:xfrm>
            <a:prstGeom prst="pieWedge">
              <a:avLst/>
            </a:prstGeom>
            <a:solidFill>
              <a:srgbClr val="005EB8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Pie 10"/>
            <p:cNvSpPr/>
            <p:nvPr/>
          </p:nvSpPr>
          <p:spPr>
            <a:xfrm rot="21600000">
              <a:off x="2131813" y="2026654"/>
              <a:ext cx="993851" cy="932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>
                  <a:solidFill>
                    <a:sysClr val="window" lastClr="FFFFFF"/>
                  </a:solidFill>
                  <a:latin typeface="Arial"/>
                  <a:ea typeface="+mn-ea"/>
                  <a:cs typeface="+mn-cs"/>
                </a:rPr>
                <a:t>Access/ Models of Care</a:t>
              </a:r>
            </a:p>
          </p:txBody>
        </p:sp>
      </p:grpSp>
      <p:sp>
        <p:nvSpPr>
          <p:cNvPr id="6" name="Circular Arrow 5"/>
          <p:cNvSpPr/>
          <p:nvPr/>
        </p:nvSpPr>
        <p:spPr>
          <a:xfrm>
            <a:off x="5767624" y="3518436"/>
            <a:ext cx="532961" cy="463444"/>
          </a:xfrm>
          <a:prstGeom prst="circularArrow">
            <a:avLst/>
          </a:prstGeom>
          <a:solidFill>
            <a:srgbClr val="005EB8">
              <a:tint val="6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ircular Arrow 6"/>
          <p:cNvSpPr/>
          <p:nvPr/>
        </p:nvSpPr>
        <p:spPr>
          <a:xfrm rot="10800000">
            <a:off x="5767624" y="3696684"/>
            <a:ext cx="532961" cy="463444"/>
          </a:xfrm>
          <a:prstGeom prst="circularArrow">
            <a:avLst/>
          </a:prstGeom>
          <a:solidFill>
            <a:srgbClr val="005EB8">
              <a:tint val="6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/>
          <p:cNvGrpSpPr/>
          <p:nvPr/>
        </p:nvGrpSpPr>
        <p:grpSpPr>
          <a:xfrm>
            <a:off x="1343472" y="1222763"/>
            <a:ext cx="2897977" cy="2399078"/>
            <a:chOff x="765087" y="-199589"/>
            <a:chExt cx="2897977" cy="1140786"/>
          </a:xfrm>
        </p:grpSpPr>
        <p:sp>
          <p:nvSpPr>
            <p:cNvPr id="17" name="Rounded Rectangle 16"/>
            <p:cNvSpPr/>
            <p:nvPr/>
          </p:nvSpPr>
          <p:spPr>
            <a:xfrm>
              <a:off x="765087" y="-199589"/>
              <a:ext cx="2897977" cy="114078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05EB8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909103" y="-174530"/>
              <a:ext cx="2728902" cy="805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400" b="1" kern="1200" dirty="0" smtClean="0">
                <a:solidFill>
                  <a:srgbClr val="005EB8">
                    <a:lumMod val="50000"/>
                  </a:srgbClr>
                </a:solidFill>
                <a:latin typeface="Arial"/>
                <a:ea typeface="+mn-ea"/>
                <a:cs typeface="+mn-cs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Value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based </a:t>
              </a: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healthcare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dirty="0">
                  <a:solidFill>
                    <a:srgbClr val="005EB8">
                      <a:lumMod val="50000"/>
                    </a:srgbClr>
                  </a:solidFill>
                  <a:latin typeface="Arial"/>
                </a:rPr>
                <a:t> </a:t>
              </a:r>
              <a:r>
                <a:rPr lang="en-GB" sz="1400" b="1" dirty="0" smtClean="0">
                  <a:solidFill>
                    <a:srgbClr val="005EB8">
                      <a:lumMod val="50000"/>
                    </a:srgbClr>
                  </a:solidFill>
                  <a:latin typeface="Arial"/>
                </a:rPr>
                <a:t>General Practice resilience</a:t>
              </a:r>
              <a:endParaRPr lang="en-GB" sz="1400" b="1" kern="1200" dirty="0">
                <a:solidFill>
                  <a:srgbClr val="005EB8">
                    <a:lumMod val="50000"/>
                  </a:srgbClr>
                </a:solidFill>
                <a:latin typeface="Arial"/>
                <a:ea typeface="+mn-ea"/>
                <a:cs typeface="+mn-cs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Focus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on improving quality </a:t>
              </a: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         </a:t>
              </a:r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400" b="1" dirty="0" smtClean="0">
                  <a:solidFill>
                    <a:srgbClr val="005EB8">
                      <a:lumMod val="50000"/>
                    </a:srgbClr>
                  </a:solidFill>
                  <a:latin typeface="Arial"/>
                </a:rPr>
                <a:t>  </a:t>
              </a: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for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all general practice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Quality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outcomes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Patient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experience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Patient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safety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Clinical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effectiveness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43472" y="4053888"/>
            <a:ext cx="2872918" cy="2281443"/>
            <a:chOff x="367117" y="1638930"/>
            <a:chExt cx="2400012" cy="1784612"/>
          </a:xfrm>
        </p:grpSpPr>
        <p:sp>
          <p:nvSpPr>
            <p:cNvPr id="20" name="Rounded Rectangle 19"/>
            <p:cNvSpPr/>
            <p:nvPr/>
          </p:nvSpPr>
          <p:spPr>
            <a:xfrm>
              <a:off x="367117" y="1638930"/>
              <a:ext cx="2400012" cy="1784612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05EB8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526648" y="1769199"/>
              <a:ext cx="2082843" cy="12600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Improving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access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Leadership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of out of </a:t>
              </a: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400" b="1" dirty="0" smtClean="0">
                  <a:solidFill>
                    <a:srgbClr val="005EB8">
                      <a:lumMod val="50000"/>
                    </a:srgbClr>
                  </a:solidFill>
                  <a:latin typeface="Arial"/>
                </a:rPr>
                <a:t>  </a:t>
              </a: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hospital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care model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Locality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Transformation  Scheme: Frailty, Mental </a:t>
              </a: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Health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.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Integrated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Care System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System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Wide Strategies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400" b="1" kern="1200" dirty="0">
                <a:solidFill>
                  <a:srgbClr val="005EB8">
                    <a:lumMod val="50000"/>
                  </a:srgbClr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934568" y="4031076"/>
            <a:ext cx="3201992" cy="2422260"/>
            <a:chOff x="4010940" y="1020420"/>
            <a:chExt cx="1871174" cy="2706266"/>
          </a:xfrm>
        </p:grpSpPr>
        <p:sp>
          <p:nvSpPr>
            <p:cNvPr id="23" name="Rounded Rectangle 22"/>
            <p:cNvSpPr/>
            <p:nvPr/>
          </p:nvSpPr>
          <p:spPr>
            <a:xfrm>
              <a:off x="4010940" y="1020420"/>
              <a:ext cx="1871174" cy="257442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05EB8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4200186" y="1325854"/>
              <a:ext cx="1681928" cy="2400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Population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Health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Primary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Care Networks                 and Integrated Localities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Digital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Transformation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GP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IT 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Estates</a:t>
              </a:r>
              <a:endParaRPr lang="en-GB" sz="1400" b="1" kern="1200" dirty="0">
                <a:solidFill>
                  <a:srgbClr val="005EB8">
                    <a:lumMod val="50000"/>
                  </a:srgbClr>
                </a:solidFill>
                <a:latin typeface="Arial"/>
                <a:ea typeface="+mn-ea"/>
                <a:cs typeface="+mn-cs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Primary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Care at Scale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68208" y="1294771"/>
            <a:ext cx="3168352" cy="2318286"/>
            <a:chOff x="3398064" y="-164310"/>
            <a:chExt cx="2835758" cy="1120834"/>
          </a:xfrm>
        </p:grpSpPr>
        <p:sp>
          <p:nvSpPr>
            <p:cNvPr id="26" name="Rounded Rectangle 25"/>
            <p:cNvSpPr/>
            <p:nvPr/>
          </p:nvSpPr>
          <p:spPr>
            <a:xfrm>
              <a:off x="3398064" y="-164310"/>
              <a:ext cx="2835758" cy="1120834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05EB8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3713148" y="-139689"/>
              <a:ext cx="2496052" cy="978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400" b="1" kern="1200" dirty="0" smtClean="0">
                <a:solidFill>
                  <a:srgbClr val="005EB8">
                    <a:lumMod val="50000"/>
                  </a:srgbClr>
                </a:solidFill>
                <a:latin typeface="Arial"/>
                <a:ea typeface="+mn-ea"/>
                <a:cs typeface="+mn-cs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Training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Hubs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Practice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resilience/ skill mix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Recruitment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and Retention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GP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Nursing 10 point plan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Time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for care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b="1" kern="1200" dirty="0" smtClean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Developing </a:t>
              </a:r>
              <a:r>
                <a:rPr lang="en-GB" sz="1400" b="1" kern="1200" dirty="0">
                  <a:solidFill>
                    <a:srgbClr val="005EB8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the pipeline</a:t>
              </a: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1343472" y="138698"/>
            <a:ext cx="103920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Our Priorities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1424592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986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71664" y="127085"/>
            <a:ext cx="7056784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                      </a:t>
            </a:r>
            <a:r>
              <a:rPr lang="en-GB" sz="2800" dirty="0" smtClean="0"/>
              <a:t>Key Engagement Questions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983432" y="1290240"/>
            <a:ext cx="9937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What are our priorities for developing Primary Care in BNSSG</a:t>
            </a:r>
            <a:r>
              <a:rPr lang="en-GB" sz="2400" dirty="0" smtClean="0"/>
              <a:t>?</a:t>
            </a:r>
          </a:p>
          <a:p>
            <a:pPr lvl="0"/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What does good look like</a:t>
            </a:r>
            <a:r>
              <a:rPr lang="en-GB" sz="2400" dirty="0" smtClean="0"/>
              <a:t>?</a:t>
            </a:r>
          </a:p>
          <a:p>
            <a:pPr lvl="0"/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How will Primary Care Networks support the needs of our </a:t>
            </a:r>
            <a:r>
              <a:rPr lang="en-GB" sz="2400" dirty="0" smtClean="0"/>
              <a:t>population?</a:t>
            </a:r>
          </a:p>
          <a:p>
            <a:pPr lvl="0"/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How will we deliver our priorities</a:t>
            </a:r>
            <a:r>
              <a:rPr lang="en-GB" sz="2400" dirty="0" smtClean="0"/>
              <a:t>?</a:t>
            </a:r>
          </a:p>
          <a:p>
            <a:pPr lvl="0"/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424592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10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20000" y="2546911"/>
            <a:ext cx="10392000" cy="37624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2400"/>
              </a:spcBef>
              <a:buFont typeface="Arial" panose="020B0604020202020204" pitchFamily="34" charset="0"/>
              <a:buNone/>
              <a:defRPr sz="225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52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252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/>
              <a:t>‘A resilient and thriving primary care service of which is at the heart of an integrated health and social care system centred around the patient and carer;</a:t>
            </a:r>
          </a:p>
          <a:p>
            <a:pPr algn="ctr"/>
            <a:r>
              <a:rPr lang="en-GB" sz="2400" dirty="0" smtClean="0"/>
              <a:t>A responsive system that delivers needs-based high quality, equitable and safe care.’</a:t>
            </a:r>
          </a:p>
          <a:p>
            <a:endParaRPr lang="en-GB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0000" y="1479732"/>
            <a:ext cx="10392000" cy="646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Current vision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424592" y="6453336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11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71464" y="188640"/>
            <a:ext cx="10945216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/>
              <a:t>                      </a:t>
            </a:r>
            <a:r>
              <a:rPr lang="en-GB" sz="2800" dirty="0" smtClean="0"/>
              <a:t>Launch Event Workshop Outputs:  The </a:t>
            </a:r>
            <a:r>
              <a:rPr lang="en-GB" sz="2800" dirty="0"/>
              <a:t>Vision </a:t>
            </a:r>
            <a:r>
              <a:rPr lang="en-GB" sz="2800" dirty="0" smtClean="0"/>
              <a:t>            </a:t>
            </a:r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r="2027"/>
          <a:stretch/>
        </p:blipFill>
        <p:spPr bwMode="auto">
          <a:xfrm>
            <a:off x="54820" y="980728"/>
            <a:ext cx="11657804" cy="558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24592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7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9552" y="1538799"/>
            <a:ext cx="10525000" cy="44104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2400"/>
              </a:spcBef>
              <a:buFont typeface="Arial" panose="020B0604020202020204" pitchFamily="34" charset="0"/>
              <a:buNone/>
              <a:defRPr sz="225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52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252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Better conversations about me and my care</a:t>
            </a:r>
          </a:p>
          <a:p>
            <a:pPr>
              <a:buClr>
                <a:srgbClr val="AE2573"/>
              </a:buClr>
            </a:pPr>
            <a:endParaRPr lang="en-GB" sz="2400" dirty="0" smtClean="0"/>
          </a:p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Delivering excellent, high quality, accessible care for you in a sustainable, joined up way</a:t>
            </a:r>
          </a:p>
          <a:p>
            <a:pPr>
              <a:buClr>
                <a:srgbClr val="AE2573"/>
              </a:buClr>
            </a:pPr>
            <a:endParaRPr lang="en-GB" sz="2400" dirty="0" smtClean="0"/>
          </a:p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A strong, accessible, responsive, sustainable, high quality primary care system that improves health outcomes for all</a:t>
            </a:r>
          </a:p>
          <a:p>
            <a:pPr>
              <a:buClr>
                <a:srgbClr val="AE2573"/>
              </a:buClr>
            </a:pPr>
            <a:endParaRPr lang="en-GB" sz="2400" dirty="0" smtClean="0"/>
          </a:p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We are proud to deliver personalised, seamless, consistent, high quality primary care that is accessible and sustainable for all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23792" y="188640"/>
            <a:ext cx="77940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Vote on the Vision Statement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1424592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13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0AD3E5-E961-CF44-BBC0-50B2FC4A7C6E}"/>
              </a:ext>
            </a:extLst>
          </p:cNvPr>
          <p:cNvSpPr txBox="1"/>
          <p:nvPr/>
        </p:nvSpPr>
        <p:spPr>
          <a:xfrm>
            <a:off x="3950495" y="189801"/>
            <a:ext cx="98503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chemeClr val="accent3"/>
                </a:solidFill>
              </a:rPr>
              <a:t>What we have heard so far from engagement</a:t>
            </a:r>
            <a:endParaRPr lang="en-GB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904" y="692696"/>
            <a:ext cx="11195352" cy="535531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need to do further testing of the priorities with clinical teams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need to articulate how we will take this strategy forward into a delivery plan, including how it interfaces with the system and other strategies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 both a personalisation and population health approach to quality </a:t>
            </a:r>
            <a:r>
              <a:rPr lang="en-GB" dirty="0" smtClean="0"/>
              <a:t>improvement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Recognise the need to inspire transformation and support leadership and </a:t>
            </a:r>
            <a:r>
              <a:rPr lang="en-GB" dirty="0" smtClean="0"/>
              <a:t>innovation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Maximise opportunities for integration across wider primary care sector and with community </a:t>
            </a:r>
            <a:r>
              <a:rPr lang="en-GB" dirty="0" smtClean="0"/>
              <a:t>services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 accessible 24/7 primary </a:t>
            </a:r>
            <a:r>
              <a:rPr lang="en-GB" dirty="0" smtClean="0"/>
              <a:t>care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Shared governance to support provider networks/alliances to lead care in primary &amp; community </a:t>
            </a:r>
            <a:r>
              <a:rPr lang="en-GB" dirty="0" smtClean="0"/>
              <a:t>care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roles to follow understanding of competencies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424592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14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40138" y="116632"/>
            <a:ext cx="10392833" cy="369332"/>
          </a:xfrm>
        </p:spPr>
        <p:txBody>
          <a:bodyPr/>
          <a:lstStyle/>
          <a:p>
            <a:r>
              <a:rPr lang="en-GB" sz="2400" dirty="0" smtClean="0"/>
              <a:t>What Next: High </a:t>
            </a:r>
            <a:r>
              <a:rPr lang="en-GB" sz="2400" dirty="0"/>
              <a:t>Level </a:t>
            </a:r>
            <a:r>
              <a:rPr lang="en-GB" sz="2400" dirty="0" smtClean="0"/>
              <a:t>Timeline </a:t>
            </a:r>
            <a:endParaRPr lang="en-GB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88638"/>
              </p:ext>
            </p:extLst>
          </p:nvPr>
        </p:nvGraphicFramePr>
        <p:xfrm>
          <a:off x="47328" y="980728"/>
          <a:ext cx="5256584" cy="3676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2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Action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000" dirty="0" smtClean="0">
                          <a:effectLst/>
                          <a:latin typeface="+mn-lt"/>
                          <a:cs typeface="+mn-cs"/>
                        </a:rPr>
                        <a:t>Completed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BNSSG CCG Executive Team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20</a:t>
                      </a:r>
                      <a:r>
                        <a:rPr lang="en-GB" sz="1000" baseline="30000" dirty="0">
                          <a:effectLst/>
                        </a:rPr>
                        <a:t>th</a:t>
                      </a:r>
                      <a:r>
                        <a:rPr lang="en-GB" sz="1000" dirty="0">
                          <a:effectLst/>
                        </a:rPr>
                        <a:t> March 2019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PCS Working Group Planning Meeting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28</a:t>
                      </a:r>
                      <a:r>
                        <a:rPr lang="en-GB" sz="1000" baseline="30000" dirty="0">
                          <a:effectLst/>
                        </a:rPr>
                        <a:t>th</a:t>
                      </a:r>
                      <a:r>
                        <a:rPr lang="en-GB" sz="1000" dirty="0">
                          <a:effectLst/>
                        </a:rPr>
                        <a:t> March 2019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PCOG 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11</a:t>
                      </a:r>
                      <a:r>
                        <a:rPr lang="en-GB" sz="1000" baseline="30000" dirty="0">
                          <a:effectLst/>
                        </a:rPr>
                        <a:t>th</a:t>
                      </a:r>
                      <a:r>
                        <a:rPr lang="en-GB" sz="1000" dirty="0">
                          <a:effectLst/>
                        </a:rPr>
                        <a:t> April 2019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PCS leads meeting with Julia Ross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18</a:t>
                      </a:r>
                      <a:r>
                        <a:rPr lang="en-GB" sz="1000" baseline="30000" dirty="0">
                          <a:effectLst/>
                        </a:rPr>
                        <a:t>th</a:t>
                      </a:r>
                      <a:r>
                        <a:rPr lang="en-GB" sz="1000" dirty="0">
                          <a:effectLst/>
                        </a:rPr>
                        <a:t> April 2019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PCCC PCS 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30</a:t>
                      </a:r>
                      <a:r>
                        <a:rPr lang="en-GB" sz="1000" baseline="30000" dirty="0">
                          <a:effectLst/>
                        </a:rPr>
                        <a:t>th</a:t>
                      </a:r>
                      <a:r>
                        <a:rPr lang="en-GB" sz="1000" dirty="0">
                          <a:effectLst/>
                        </a:rPr>
                        <a:t> April 2019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PCS Working Group Meeting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2</a:t>
                      </a:r>
                      <a:r>
                        <a:rPr lang="en-GB" sz="1000" baseline="30000" dirty="0">
                          <a:effectLst/>
                        </a:rPr>
                        <a:t>nd</a:t>
                      </a:r>
                      <a:r>
                        <a:rPr lang="en-GB" sz="1000" dirty="0">
                          <a:effectLst/>
                        </a:rPr>
                        <a:t> May 2019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BNSSG PPIF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23</a:t>
                      </a:r>
                      <a:r>
                        <a:rPr lang="en-GB" sz="1000" baseline="30000" dirty="0">
                          <a:effectLst/>
                        </a:rPr>
                        <a:t>rd</a:t>
                      </a:r>
                      <a:r>
                        <a:rPr lang="en-GB" sz="1000" dirty="0">
                          <a:effectLst/>
                        </a:rPr>
                        <a:t> May 2019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PCCC Workshop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28th May 2019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Governing Body + Commissioning Exec Seminar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4</a:t>
                      </a:r>
                      <a:r>
                        <a:rPr lang="en-GB" sz="1000" baseline="30000" dirty="0">
                          <a:effectLst/>
                        </a:rPr>
                        <a:t>th</a:t>
                      </a:r>
                      <a:r>
                        <a:rPr lang="en-GB" sz="1000" dirty="0">
                          <a:effectLst/>
                        </a:rPr>
                        <a:t> June 2019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PCS Working Group Meeting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6</a:t>
                      </a:r>
                      <a:r>
                        <a:rPr lang="en-GB" sz="1000" baseline="30000" dirty="0">
                          <a:effectLst/>
                        </a:rPr>
                        <a:t>th</a:t>
                      </a:r>
                      <a:r>
                        <a:rPr lang="en-GB" sz="1000" dirty="0">
                          <a:effectLst/>
                        </a:rPr>
                        <a:t> June 2019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Integrated Care Steering Group 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13</a:t>
                      </a:r>
                      <a:r>
                        <a:rPr lang="en-GB" sz="1000" baseline="30000" dirty="0">
                          <a:effectLst/>
                        </a:rPr>
                        <a:t>th</a:t>
                      </a:r>
                      <a:r>
                        <a:rPr lang="en-GB" sz="1000" dirty="0">
                          <a:effectLst/>
                        </a:rPr>
                        <a:t> June 2019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Shaping the BNSSG Primary Care Strategy </a:t>
                      </a:r>
                      <a:r>
                        <a:rPr lang="en-GB" sz="1000" dirty="0" smtClean="0">
                          <a:effectLst/>
                        </a:rPr>
                        <a:t>Launch</a:t>
                      </a:r>
                      <a:r>
                        <a:rPr lang="en-GB" sz="1000" baseline="0" dirty="0" smtClean="0">
                          <a:effectLst/>
                        </a:rPr>
                        <a:t> Event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– Ashton Gate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18th June 2019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000" dirty="0" smtClean="0">
                          <a:effectLst/>
                          <a:latin typeface="Arial"/>
                          <a:cs typeface="Times New Roman"/>
                        </a:rPr>
                        <a:t>BNSSG Clinical Cabinet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000" dirty="0" smtClean="0">
                          <a:effectLst/>
                          <a:latin typeface="Arial"/>
                          <a:cs typeface="Times New Roman"/>
                        </a:rPr>
                        <a:t>19</a:t>
                      </a:r>
                      <a:r>
                        <a:rPr lang="en-GB" sz="1000" baseline="30000" dirty="0" smtClean="0">
                          <a:effectLst/>
                          <a:latin typeface="Arial"/>
                          <a:cs typeface="Times New Roman"/>
                        </a:rPr>
                        <a:t>th</a:t>
                      </a:r>
                      <a:r>
                        <a:rPr lang="en-GB" sz="1000" dirty="0" smtClean="0">
                          <a:effectLst/>
                          <a:latin typeface="Arial"/>
                          <a:cs typeface="Times New Roman"/>
                        </a:rPr>
                        <a:t> June 2019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7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000" dirty="0" smtClean="0">
                          <a:effectLst/>
                        </a:rPr>
                        <a:t>PCS </a:t>
                      </a:r>
                      <a:r>
                        <a:rPr lang="en-GB" sz="1000" dirty="0">
                          <a:effectLst/>
                        </a:rPr>
                        <a:t>Working Group </a:t>
                      </a:r>
                      <a:r>
                        <a:rPr lang="en-GB" sz="1000" dirty="0" smtClean="0">
                          <a:effectLst/>
                        </a:rPr>
                        <a:t>Meeting – Planned Care Strategy</a:t>
                      </a:r>
                      <a:r>
                        <a:rPr lang="en-GB" sz="1000" baseline="0" dirty="0" smtClean="0">
                          <a:effectLst/>
                        </a:rPr>
                        <a:t> presentation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27</a:t>
                      </a:r>
                      <a:r>
                        <a:rPr lang="en-GB" sz="1000" baseline="30000" dirty="0">
                          <a:effectLst/>
                        </a:rPr>
                        <a:t>th</a:t>
                      </a:r>
                      <a:r>
                        <a:rPr lang="en-GB" sz="1000" dirty="0">
                          <a:effectLst/>
                        </a:rPr>
                        <a:t> June 2019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Pentagon 6"/>
          <p:cNvSpPr/>
          <p:nvPr/>
        </p:nvSpPr>
        <p:spPr>
          <a:xfrm>
            <a:off x="47328" y="4893051"/>
            <a:ext cx="1800200" cy="588838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June - September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713988" y="4871481"/>
            <a:ext cx="1933740" cy="6197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September -October</a:t>
            </a:r>
            <a:endParaRPr lang="en-GB" sz="1400" dirty="0"/>
          </a:p>
        </p:txBody>
      </p:sp>
      <p:sp>
        <p:nvSpPr>
          <p:cNvPr id="9" name="Pentagon 8"/>
          <p:cNvSpPr/>
          <p:nvPr/>
        </p:nvSpPr>
        <p:spPr>
          <a:xfrm>
            <a:off x="3503712" y="4869160"/>
            <a:ext cx="2125282" cy="6143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October - December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6F8336-9B05-E141-B4DA-7A690D95EEC9}"/>
              </a:ext>
            </a:extLst>
          </p:cNvPr>
          <p:cNvSpPr txBox="1"/>
          <p:nvPr/>
        </p:nvSpPr>
        <p:spPr>
          <a:xfrm>
            <a:off x="3647728" y="5517232"/>
            <a:ext cx="19024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Detailed delivery plan and </a:t>
            </a:r>
            <a:r>
              <a:rPr lang="en-US" sz="1400" dirty="0" smtClean="0"/>
              <a:t>implementation</a:t>
            </a:r>
          </a:p>
          <a:p>
            <a:r>
              <a:rPr lang="en-US" sz="1400" dirty="0"/>
              <a:t>b</a:t>
            </a:r>
            <a:r>
              <a:rPr lang="en-US" sz="1400" dirty="0" smtClean="0"/>
              <a:t>egins  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497178-841E-6748-A245-50B5C0416E6D}"/>
              </a:ext>
            </a:extLst>
          </p:cNvPr>
          <p:cNvSpPr txBox="1"/>
          <p:nvPr/>
        </p:nvSpPr>
        <p:spPr>
          <a:xfrm>
            <a:off x="1919536" y="5517232"/>
            <a:ext cx="135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Approval of the strategy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297A09-F3DB-7243-BDA5-C097366AFF6D}"/>
              </a:ext>
            </a:extLst>
          </p:cNvPr>
          <p:cNvSpPr txBox="1"/>
          <p:nvPr/>
        </p:nvSpPr>
        <p:spPr>
          <a:xfrm>
            <a:off x="346498" y="5517232"/>
            <a:ext cx="1357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Patient and stakeholder engagement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B1537F-AACF-C04D-9B25-5DE7DAC558DB}"/>
              </a:ext>
            </a:extLst>
          </p:cNvPr>
          <p:cNvSpPr/>
          <p:nvPr/>
        </p:nvSpPr>
        <p:spPr>
          <a:xfrm>
            <a:off x="3575720" y="5619263"/>
            <a:ext cx="113072" cy="1007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B1537F-AACF-C04D-9B25-5DE7DAC558DB}"/>
              </a:ext>
            </a:extLst>
          </p:cNvPr>
          <p:cNvSpPr/>
          <p:nvPr/>
        </p:nvSpPr>
        <p:spPr>
          <a:xfrm>
            <a:off x="1746095" y="5619263"/>
            <a:ext cx="113072" cy="100700"/>
          </a:xfrm>
          <a:prstGeom prst="rect">
            <a:avLst/>
          </a:prstGeom>
          <a:solidFill>
            <a:srgbClr val="006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B1537F-AACF-C04D-9B25-5DE7DAC558DB}"/>
              </a:ext>
            </a:extLst>
          </p:cNvPr>
          <p:cNvSpPr/>
          <p:nvPr/>
        </p:nvSpPr>
        <p:spPr>
          <a:xfrm>
            <a:off x="150280" y="5619263"/>
            <a:ext cx="113072" cy="1007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061021"/>
              </p:ext>
            </p:extLst>
          </p:nvPr>
        </p:nvGraphicFramePr>
        <p:xfrm>
          <a:off x="5735960" y="542220"/>
          <a:ext cx="6048672" cy="6192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5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Action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Deadline</a:t>
                      </a:r>
                      <a:endParaRPr lang="en-GB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2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 smtClean="0">
                          <a:effectLst/>
                          <a:latin typeface="+mn-lt"/>
                          <a:cs typeface="Times New Roman"/>
                        </a:rPr>
                        <a:t>LMC Board</a:t>
                      </a: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9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th</a:t>
                      </a: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 July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 smtClean="0">
                          <a:effectLst/>
                          <a:latin typeface="+mn-lt"/>
                          <a:cs typeface="Times New Roman"/>
                        </a:rPr>
                        <a:t>Clinical Membership Meetings:</a:t>
                      </a:r>
                      <a:endParaRPr lang="en-GB" sz="950" b="1" baseline="0" dirty="0" smtClean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9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th</a:t>
                      </a:r>
                      <a:r>
                        <a:rPr lang="en-GB" sz="950" baseline="0" dirty="0" smtClean="0">
                          <a:effectLst/>
                          <a:latin typeface="+mn-lt"/>
                          <a:cs typeface="Times New Roman"/>
                        </a:rPr>
                        <a:t> July (Pan-Bristol); 10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th</a:t>
                      </a:r>
                      <a:r>
                        <a:rPr lang="en-GB" sz="950" baseline="0" dirty="0" smtClean="0">
                          <a:effectLst/>
                          <a:latin typeface="+mn-lt"/>
                          <a:cs typeface="Times New Roman"/>
                        </a:rPr>
                        <a:t> July 2019 (NS and SG)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6512168"/>
                  </a:ext>
                </a:extLst>
              </a:tr>
              <a:tr h="2110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 smtClean="0">
                          <a:effectLst/>
                          <a:latin typeface="+mn-lt"/>
                          <a:cs typeface="Times New Roman"/>
                        </a:rPr>
                        <a:t>LPC Board</a:t>
                      </a: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10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th</a:t>
                      </a: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 July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 smtClean="0">
                          <a:effectLst/>
                          <a:latin typeface="+mn-lt"/>
                          <a:cs typeface="Times New Roman"/>
                        </a:rPr>
                        <a:t>LPC Roadshows</a:t>
                      </a: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July - Sept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8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 smtClean="0">
                          <a:effectLst/>
                          <a:latin typeface="+mn-lt"/>
                          <a:cs typeface="Times New Roman"/>
                        </a:rPr>
                        <a:t>Practice Manager Forum (North Somerset)</a:t>
                      </a: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11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th</a:t>
                      </a: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 July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1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 smtClean="0">
                          <a:effectLst/>
                          <a:latin typeface="+mn-lt"/>
                          <a:cs typeface="Times New Roman"/>
                        </a:rPr>
                        <a:t>Locality Provider Group</a:t>
                      </a:r>
                      <a:r>
                        <a:rPr lang="en-GB" sz="950" b="1" baseline="0" dirty="0" smtClean="0">
                          <a:effectLst/>
                          <a:latin typeface="+mn-lt"/>
                          <a:cs typeface="Times New Roman"/>
                        </a:rPr>
                        <a:t> (LPG) Meetings: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North Somerset;</a:t>
                      </a:r>
                      <a:r>
                        <a:rPr lang="en-GB" sz="9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GB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N&amp;W Bristol; South Gloucestershire;</a:t>
                      </a:r>
                      <a:r>
                        <a:rPr lang="en-GB" sz="9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GB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South Bristol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950" dirty="0" smtClean="0">
                        <a:effectLst/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10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th</a:t>
                      </a: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 July;</a:t>
                      </a:r>
                      <a:r>
                        <a:rPr lang="en-GB" sz="950" baseline="0" dirty="0" smtClean="0"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15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th</a:t>
                      </a: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 July</a:t>
                      </a:r>
                      <a:r>
                        <a:rPr lang="en-GB" sz="950" baseline="0" dirty="0" smtClean="0">
                          <a:effectLst/>
                          <a:latin typeface="+mn-lt"/>
                          <a:cs typeface="Times New Roman"/>
                        </a:rPr>
                        <a:t>; 16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th</a:t>
                      </a:r>
                      <a:r>
                        <a:rPr lang="en-GB" sz="950" baseline="0" dirty="0" smtClean="0">
                          <a:effectLst/>
                          <a:latin typeface="+mn-lt"/>
                          <a:cs typeface="Times New Roman"/>
                        </a:rPr>
                        <a:t> July ; 23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rd</a:t>
                      </a:r>
                      <a:r>
                        <a:rPr lang="en-GB" sz="950" baseline="0" dirty="0" smtClean="0">
                          <a:effectLst/>
                          <a:latin typeface="+mn-lt"/>
                          <a:cs typeface="Times New Roman"/>
                        </a:rPr>
                        <a:t> July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dirty="0" smtClean="0">
                          <a:effectLst/>
                          <a:latin typeface="+mn-lt"/>
                        </a:rPr>
                        <a:t>OneCare Pan BNSSG Patient</a:t>
                      </a:r>
                      <a:r>
                        <a:rPr lang="en-GB" sz="950" b="1" baseline="0" dirty="0" smtClean="0">
                          <a:effectLst/>
                          <a:latin typeface="+mn-lt"/>
                        </a:rPr>
                        <a:t> Reference Group</a:t>
                      </a:r>
                      <a:endParaRPr lang="en-GB" sz="950" b="1" dirty="0" smtClean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16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th</a:t>
                      </a: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 July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 smtClean="0">
                          <a:effectLst/>
                          <a:latin typeface="+mn-lt"/>
                          <a:cs typeface="Times New Roman"/>
                        </a:rPr>
                        <a:t>Community Paediatric Meeting</a:t>
                      </a: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17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th</a:t>
                      </a: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 July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 smtClean="0">
                          <a:effectLst/>
                          <a:latin typeface="+mn-lt"/>
                          <a:cs typeface="Times New Roman"/>
                        </a:rPr>
                        <a:t>OneCare Board Meeting</a:t>
                      </a: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25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th</a:t>
                      </a: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 July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5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 smtClean="0">
                          <a:effectLst/>
                          <a:latin typeface="+mn-lt"/>
                          <a:cs typeface="Times New Roman"/>
                        </a:rPr>
                        <a:t>Healthier</a:t>
                      </a:r>
                      <a:r>
                        <a:rPr lang="en-GB" sz="950" b="1" baseline="0" dirty="0" smtClean="0">
                          <a:effectLst/>
                          <a:latin typeface="+mn-lt"/>
                          <a:cs typeface="Times New Roman"/>
                        </a:rPr>
                        <a:t> Together Groups: Prevention, Mental Health, ACC, Urgent Care (30</a:t>
                      </a:r>
                      <a:r>
                        <a:rPr lang="en-GB" sz="950" b="1" baseline="30000" dirty="0" smtClean="0">
                          <a:effectLst/>
                          <a:latin typeface="+mn-lt"/>
                          <a:cs typeface="Times New Roman"/>
                        </a:rPr>
                        <a:t>th</a:t>
                      </a:r>
                      <a:r>
                        <a:rPr lang="en-GB" sz="950" b="1" baseline="0" dirty="0" smtClean="0">
                          <a:effectLst/>
                          <a:latin typeface="+mn-lt"/>
                          <a:cs typeface="Times New Roman"/>
                        </a:rPr>
                        <a:t>)</a:t>
                      </a: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August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8686019"/>
                  </a:ext>
                </a:extLst>
              </a:tr>
              <a:tr h="2661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 smtClean="0">
                          <a:effectLst/>
                          <a:latin typeface="+mn-lt"/>
                          <a:cs typeface="Times New Roman"/>
                        </a:rPr>
                        <a:t>Executive Team </a:t>
                      </a: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21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st</a:t>
                      </a: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 August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5975397"/>
                  </a:ext>
                </a:extLst>
              </a:tr>
              <a:tr h="5322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 smtClean="0">
                          <a:effectLst/>
                          <a:latin typeface="+mn-lt"/>
                          <a:cs typeface="Times New Roman"/>
                        </a:rPr>
                        <a:t>Area Leadership</a:t>
                      </a:r>
                      <a:r>
                        <a:rPr lang="en-GB" sz="950" b="1" baseline="0" dirty="0" smtClean="0">
                          <a:effectLst/>
                          <a:latin typeface="+mn-lt"/>
                          <a:cs typeface="Times New Roman"/>
                        </a:rPr>
                        <a:t> Group (ALG) meetings (August): </a:t>
                      </a:r>
                      <a:r>
                        <a:rPr lang="en-US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South Gloucestershire;</a:t>
                      </a:r>
                      <a:r>
                        <a:rPr lang="en-US" sz="9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North Somerset; Bristol</a:t>
                      </a:r>
                      <a:r>
                        <a:rPr lang="en-US" sz="9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950" dirty="0" smtClean="0">
                        <a:effectLst/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20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th</a:t>
                      </a:r>
                      <a:r>
                        <a:rPr lang="en-GB" sz="950" baseline="0" dirty="0" smtClean="0">
                          <a:effectLst/>
                          <a:latin typeface="+mn-lt"/>
                          <a:cs typeface="Times New Roman"/>
                        </a:rPr>
                        <a:t> August</a:t>
                      </a: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;</a:t>
                      </a:r>
                      <a:r>
                        <a:rPr lang="en-GB" sz="950" baseline="0" dirty="0" smtClean="0"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22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nd</a:t>
                      </a:r>
                      <a:r>
                        <a:rPr lang="en-GB" sz="950" baseline="0" dirty="0" smtClean="0">
                          <a:effectLst/>
                          <a:latin typeface="+mn-lt"/>
                          <a:cs typeface="Times New Roman"/>
                        </a:rPr>
                        <a:t> August</a:t>
                      </a: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; 27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th</a:t>
                      </a: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 August 2019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4767779"/>
                  </a:ext>
                </a:extLst>
              </a:tr>
              <a:tr h="205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 smtClean="0">
                          <a:effectLst/>
                          <a:latin typeface="+mn-lt"/>
                          <a:cs typeface="Times New Roman"/>
                        </a:rPr>
                        <a:t>LMC Committee</a:t>
                      </a: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9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th</a:t>
                      </a: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 Sept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9442554"/>
                  </a:ext>
                </a:extLst>
              </a:tr>
              <a:tr h="205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 smtClean="0">
                          <a:effectLst/>
                          <a:latin typeface="+mn-lt"/>
                          <a:cs typeface="Times New Roman"/>
                        </a:rPr>
                        <a:t>BNSSG Membership</a:t>
                      </a:r>
                      <a:r>
                        <a:rPr lang="en-GB" sz="950" b="1" baseline="0" dirty="0" smtClean="0"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10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th</a:t>
                      </a: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 Sept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98447253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>
                          <a:effectLst/>
                          <a:latin typeface="+mn-lt"/>
                        </a:rPr>
                        <a:t>PCOG</a:t>
                      </a: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>
                          <a:effectLst/>
                          <a:latin typeface="+mn-lt"/>
                        </a:rPr>
                        <a:t>12</a:t>
                      </a:r>
                      <a:r>
                        <a:rPr lang="en-GB" sz="950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lang="en-GB" sz="950" dirty="0">
                          <a:effectLst/>
                          <a:latin typeface="+mn-lt"/>
                        </a:rPr>
                        <a:t> Sept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8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>
                          <a:effectLst/>
                          <a:latin typeface="+mn-lt"/>
                        </a:rPr>
                        <a:t>PCS Working Group Meeting</a:t>
                      </a: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>
                          <a:effectLst/>
                          <a:latin typeface="+mn-lt"/>
                        </a:rPr>
                        <a:t>17</a:t>
                      </a:r>
                      <a:r>
                        <a:rPr lang="en-GB" sz="950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lang="en-GB" sz="950" dirty="0">
                          <a:effectLst/>
                          <a:latin typeface="+mn-lt"/>
                        </a:rPr>
                        <a:t> Sept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28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 smtClean="0">
                          <a:effectLst/>
                          <a:latin typeface="+mn-lt"/>
                          <a:cs typeface="Times New Roman"/>
                        </a:rPr>
                        <a:t>LPC Training Event Engineers House</a:t>
                      </a: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18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th</a:t>
                      </a: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 Sept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28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>
                          <a:effectLst/>
                          <a:latin typeface="+mn-lt"/>
                        </a:rPr>
                        <a:t>PCCC </a:t>
                      </a: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>
                          <a:effectLst/>
                          <a:latin typeface="+mn-lt"/>
                        </a:rPr>
                        <a:t>24</a:t>
                      </a:r>
                      <a:r>
                        <a:rPr lang="en-GB" sz="950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lang="en-GB" sz="950" dirty="0">
                          <a:effectLst/>
                          <a:latin typeface="+mn-lt"/>
                        </a:rPr>
                        <a:t> Sept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8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 smtClean="0">
                          <a:effectLst/>
                          <a:latin typeface="+mn-lt"/>
                          <a:cs typeface="Times New Roman"/>
                        </a:rPr>
                        <a:t>LPC Training Event  Keynsham</a:t>
                      </a: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25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th</a:t>
                      </a: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 Sept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28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>
                          <a:effectLst/>
                          <a:latin typeface="+mn-lt"/>
                        </a:rPr>
                        <a:t>Governing Body for final sign off</a:t>
                      </a: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>
                          <a:effectLst/>
                          <a:latin typeface="+mn-lt"/>
                        </a:rPr>
                        <a:t>1</a:t>
                      </a:r>
                      <a:r>
                        <a:rPr lang="en-GB" sz="950" baseline="30000" dirty="0">
                          <a:effectLst/>
                          <a:latin typeface="+mn-lt"/>
                        </a:rPr>
                        <a:t>st</a:t>
                      </a:r>
                      <a:r>
                        <a:rPr lang="en-GB" sz="950" dirty="0">
                          <a:effectLst/>
                          <a:latin typeface="+mn-lt"/>
                        </a:rPr>
                        <a:t> Oct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28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>
                          <a:effectLst/>
                          <a:latin typeface="+mn-lt"/>
                        </a:rPr>
                        <a:t>Commissioning Exec for information</a:t>
                      </a: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>
                          <a:effectLst/>
                          <a:latin typeface="+mn-lt"/>
                        </a:rPr>
                        <a:t>10</a:t>
                      </a:r>
                      <a:r>
                        <a:rPr lang="en-GB" sz="950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lang="en-GB" sz="950" dirty="0">
                          <a:effectLst/>
                          <a:latin typeface="+mn-lt"/>
                        </a:rPr>
                        <a:t> Oct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28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950" b="1" dirty="0">
                          <a:effectLst/>
                          <a:latin typeface="+mn-lt"/>
                        </a:rPr>
                        <a:t>Integrated Care Steering Group</a:t>
                      </a: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>
                          <a:effectLst/>
                          <a:latin typeface="+mn-lt"/>
                        </a:rPr>
                        <a:t>Oct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950" b="1" dirty="0">
                          <a:effectLst/>
                          <a:latin typeface="+mn-lt"/>
                        </a:rPr>
                        <a:t>STP Sponsoring Board</a:t>
                      </a:r>
                      <a:endParaRPr lang="en-GB" sz="95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>
                          <a:effectLst/>
                          <a:latin typeface="+mn-lt"/>
                        </a:rPr>
                        <a:t>Oct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LPC Annual Conference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9</a:t>
                      </a:r>
                      <a:r>
                        <a:rPr lang="en-GB" sz="950" baseline="30000" dirty="0" smtClean="0">
                          <a:effectLst/>
                          <a:latin typeface="+mn-lt"/>
                          <a:cs typeface="Times New Roman"/>
                        </a:rPr>
                        <a:t>th</a:t>
                      </a:r>
                      <a:r>
                        <a:rPr lang="en-GB" sz="950" dirty="0" smtClean="0">
                          <a:effectLst/>
                          <a:latin typeface="+mn-lt"/>
                          <a:cs typeface="Times New Roman"/>
                        </a:rPr>
                        <a:t> Oct</a:t>
                      </a:r>
                      <a:r>
                        <a:rPr lang="en-GB" sz="950" baseline="0" dirty="0" smtClean="0">
                          <a:effectLst/>
                          <a:latin typeface="+mn-lt"/>
                          <a:cs typeface="Times New Roman"/>
                        </a:rPr>
                        <a:t> 2019</a:t>
                      </a:r>
                      <a:endParaRPr lang="en-GB" sz="9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759758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0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20000" y="1412776"/>
            <a:ext cx="10392000" cy="37624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2400"/>
              </a:spcBef>
              <a:buFont typeface="Arial" panose="020B0604020202020204" pitchFamily="34" charset="0"/>
              <a:buNone/>
              <a:defRPr sz="225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52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252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“Get Involved” section of CCG website</a:t>
            </a:r>
          </a:p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Contact me </a:t>
            </a:r>
            <a:r>
              <a:rPr lang="en-GB" sz="2400" dirty="0" smtClean="0">
                <a:hlinkClick r:id="rId2"/>
              </a:rPr>
              <a:t>geeta.iyer@nhs.net</a:t>
            </a:r>
            <a:endParaRPr lang="en-GB" sz="2400" dirty="0" smtClean="0"/>
          </a:p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Further practice managers, GPs, nurse, patients and public involvement</a:t>
            </a:r>
          </a:p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endParaRPr lang="en-GB" sz="24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88976" y="116632"/>
            <a:ext cx="10392000" cy="646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How can you get in touch?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1271464" y="4005064"/>
            <a:ext cx="10081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u="sng" dirty="0">
                <a:hlinkClick r:id="rId3"/>
              </a:rPr>
              <a:t>Surveys and consultations | NHS Bristol, North Somerset and South Gloucestershire CCG</a:t>
            </a:r>
            <a:endParaRPr lang="en-GB" u="sng" dirty="0"/>
          </a:p>
          <a:p>
            <a:pPr lvl="0"/>
            <a:endParaRPr lang="en-GB" b="1" u="sng" dirty="0">
              <a:solidFill>
                <a:prstClr val="black"/>
              </a:solidFill>
            </a:endParaRPr>
          </a:p>
          <a:p>
            <a:pPr lvl="0"/>
            <a:r>
              <a:rPr lang="en-GB" b="1" dirty="0">
                <a:solidFill>
                  <a:prstClr val="black"/>
                </a:solidFill>
              </a:rPr>
              <a:t>https://bnssgccg.nhs.uk/get-involved/surveys-and-consultations/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4592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17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t="16670" r="60799" b="7650"/>
          <a:stretch/>
        </p:blipFill>
        <p:spPr bwMode="auto">
          <a:xfrm>
            <a:off x="335360" y="1124744"/>
            <a:ext cx="11425269" cy="564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35360" y="188641"/>
            <a:ext cx="11617291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Get Involved </a:t>
            </a:r>
          </a:p>
        </p:txBody>
      </p:sp>
      <p:sp>
        <p:nvSpPr>
          <p:cNvPr id="2" name="Rectangle 1"/>
          <p:cNvSpPr/>
          <p:nvPr/>
        </p:nvSpPr>
        <p:spPr>
          <a:xfrm>
            <a:off x="7875031" y="251356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https://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bnssgccg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.nhs.uk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43605" y="620688"/>
            <a:ext cx="3168352" cy="223224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759758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6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6100" y="6469064"/>
            <a:ext cx="174413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chemeClr val="bg1"/>
                </a:solidFill>
                <a:latin typeface="Arial" charset="0"/>
              </a:rPr>
              <a:t>@HTBNSSG</a:t>
            </a:r>
          </a:p>
        </p:txBody>
      </p:sp>
      <p:pic>
        <p:nvPicPr>
          <p:cNvPr id="4" name="Picture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7" y="6469063"/>
            <a:ext cx="34713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3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39816" y="179349"/>
            <a:ext cx="5616624" cy="36933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smtClean="0"/>
              <a:t>Primary Care Strategy: Background</a:t>
            </a:r>
            <a:endParaRPr lang="en-GB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0000" y="1196752"/>
            <a:ext cx="10392000" cy="37624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2400"/>
              </a:spcBef>
              <a:buFont typeface="Arial" panose="020B0604020202020204" pitchFamily="34" charset="0"/>
              <a:buNone/>
              <a:defRPr sz="225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52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252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E2573"/>
              </a:buClr>
            </a:pPr>
            <a:r>
              <a:rPr lang="en-GB" dirty="0" smtClean="0"/>
              <a:t>In 2016 the three former CCGs, in conjunction with BNSSG stakeholders created the BNSSG Primary Care Strategy (PCS).</a:t>
            </a:r>
          </a:p>
          <a:p>
            <a:pPr>
              <a:buClr>
                <a:srgbClr val="AE2573"/>
              </a:buClr>
            </a:pPr>
            <a:endParaRPr lang="en-GB" dirty="0"/>
          </a:p>
          <a:p>
            <a:pPr>
              <a:buClr>
                <a:srgbClr val="AE2573"/>
              </a:buClr>
            </a:pPr>
            <a:r>
              <a:rPr lang="en-GB" b="1" dirty="0" smtClean="0"/>
              <a:t>Why do we need to update it?</a:t>
            </a:r>
          </a:p>
          <a:p>
            <a:pPr>
              <a:buClr>
                <a:srgbClr val="AE2573"/>
              </a:buClr>
            </a:pPr>
            <a:endParaRPr lang="en-GB" b="1" dirty="0" smtClean="0"/>
          </a:p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The vision in the current strategy needs to be reviewed and refreshed</a:t>
            </a:r>
          </a:p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The strategy needs to reflect the new National and Local context: GPFV, NHS Long Term Plan, new GP contract, BNSSG community services procurement, Healthy Weston, wider system working and Healthier Together system strategies</a:t>
            </a:r>
          </a:p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The strategy needs to set out how we will ensure sustainability and transformation of primary care and general practice as part of the overarching strategy to improve population health</a:t>
            </a:r>
            <a:endParaRPr lang="en-GB" dirty="0"/>
          </a:p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Clr>
                <a:srgbClr val="AE2573"/>
              </a:buClr>
              <a:buFont typeface="Wingdings" panose="05000000000000000000" pitchFamily="2" charset="2"/>
              <a:buChar char="§"/>
            </a:pP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352584" y="63720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51584" y="2924944"/>
            <a:ext cx="7704856" cy="30243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2400"/>
              </a:spcBef>
              <a:buFont typeface="Arial" panose="020B0604020202020204" pitchFamily="34" charset="0"/>
              <a:buNone/>
              <a:defRPr sz="225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52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252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Our patients </a:t>
            </a:r>
            <a:r>
              <a:rPr lang="en-GB" sz="1800" dirty="0" smtClean="0"/>
              <a:t>are at </a:t>
            </a:r>
            <a:r>
              <a:rPr lang="en-GB" sz="1800" dirty="0"/>
              <a:t>the core of a proactive community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General Practice has a leadership role to create a system of care in the </a:t>
            </a:r>
            <a:r>
              <a:rPr lang="en-GB" sz="1800" dirty="0" smtClean="0"/>
              <a:t>community equitable and accessible to all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Primary </a:t>
            </a:r>
            <a:r>
              <a:rPr lang="en-GB" sz="1800" dirty="0" smtClean="0"/>
              <a:t>Care is the alliance </a:t>
            </a:r>
            <a:r>
              <a:rPr lang="en-GB" sz="1800" dirty="0"/>
              <a:t>of all providers in the community, including </a:t>
            </a:r>
            <a:r>
              <a:rPr lang="en-GB" sz="1800" dirty="0" smtClean="0"/>
              <a:t>community services, community </a:t>
            </a:r>
            <a:r>
              <a:rPr lang="en-GB" sz="1800" dirty="0"/>
              <a:t>pharmacy, dentistry and the voluntary </a:t>
            </a:r>
            <a:r>
              <a:rPr lang="en-GB" sz="1800" dirty="0" smtClean="0"/>
              <a:t>sector</a:t>
            </a:r>
            <a:endParaRPr lang="en-GB" sz="1800" dirty="0"/>
          </a:p>
          <a:p>
            <a:endParaRPr lang="en-GB" sz="1800" b="1" dirty="0"/>
          </a:p>
          <a:p>
            <a:endParaRPr lang="en-GB" sz="1800" dirty="0"/>
          </a:p>
          <a:p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507FCF-9947-CD44-B150-D1E32FD902F3}"/>
              </a:ext>
            </a:extLst>
          </p:cNvPr>
          <p:cNvSpPr/>
          <p:nvPr/>
        </p:nvSpPr>
        <p:spPr>
          <a:xfrm>
            <a:off x="3132145" y="908720"/>
            <a:ext cx="1132794" cy="1132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B8636-50C0-4F4A-A2EB-6AEA90BF7C85}"/>
              </a:ext>
            </a:extLst>
          </p:cNvPr>
          <p:cNvSpPr/>
          <p:nvPr/>
        </p:nvSpPr>
        <p:spPr>
          <a:xfrm>
            <a:off x="4765492" y="908720"/>
            <a:ext cx="1132794" cy="1132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9C78F-27A6-7D4C-8294-E65D57F6265F}"/>
              </a:ext>
            </a:extLst>
          </p:cNvPr>
          <p:cNvSpPr/>
          <p:nvPr/>
        </p:nvSpPr>
        <p:spPr>
          <a:xfrm>
            <a:off x="6406830" y="908720"/>
            <a:ext cx="1132794" cy="1132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6EE34-0636-9E40-BB96-689A696668D1}"/>
              </a:ext>
            </a:extLst>
          </p:cNvPr>
          <p:cNvSpPr/>
          <p:nvPr/>
        </p:nvSpPr>
        <p:spPr>
          <a:xfrm>
            <a:off x="8028196" y="908720"/>
            <a:ext cx="1132794" cy="1132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AE30B83-C08B-2140-AEE6-4C89C12C7DB6}"/>
              </a:ext>
            </a:extLst>
          </p:cNvPr>
          <p:cNvSpPr txBox="1">
            <a:spLocks/>
          </p:cNvSpPr>
          <p:nvPr/>
        </p:nvSpPr>
        <p:spPr>
          <a:xfrm>
            <a:off x="4062640" y="219418"/>
            <a:ext cx="7794000" cy="492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What is Primary Care?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EB3D3B-BA64-374A-8E18-C38860410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757" y="1252182"/>
            <a:ext cx="707657" cy="3859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3C3F09-8017-B041-8FD7-9C694253F2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32" y="1177068"/>
            <a:ext cx="640927" cy="6409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BF9CD6-44FD-0A48-9D48-43599C5CD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48" y="1200463"/>
            <a:ext cx="462544" cy="608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C3AC38-BB7C-ED4E-BBDD-B9410246EB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3" y="1177068"/>
            <a:ext cx="589715" cy="6004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FDEB62-D667-2C4F-8ADB-40DD09516B0C}"/>
              </a:ext>
            </a:extLst>
          </p:cNvPr>
          <p:cNvSpPr txBox="1"/>
          <p:nvPr/>
        </p:nvSpPr>
        <p:spPr>
          <a:xfrm>
            <a:off x="7827691" y="2229380"/>
            <a:ext cx="154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utiger LT 45 Light" panose="020B0803030504020204" pitchFamily="34" charset="0"/>
              </a:rPr>
              <a:t>OPTOMETRY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BF15A3-A92B-1B45-9628-39098249FF57}"/>
              </a:ext>
            </a:extLst>
          </p:cNvPr>
          <p:cNvSpPr txBox="1"/>
          <p:nvPr/>
        </p:nvSpPr>
        <p:spPr>
          <a:xfrm>
            <a:off x="4560997" y="2229380"/>
            <a:ext cx="154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utiger LT 45 Light" panose="020B0803030504020204" pitchFamily="34" charset="0"/>
              </a:rPr>
              <a:t>COMMUNITY PHARMACY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D4CA43-407B-A049-9D8D-2613AA24B97B}"/>
              </a:ext>
            </a:extLst>
          </p:cNvPr>
          <p:cNvSpPr txBox="1"/>
          <p:nvPr/>
        </p:nvSpPr>
        <p:spPr>
          <a:xfrm>
            <a:off x="6172749" y="2229380"/>
            <a:ext cx="154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utiger LT 45 Light" panose="020B0803030504020204" pitchFamily="34" charset="0"/>
              </a:rPr>
              <a:t>DENTAL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71F02D-EEAA-7A4B-A462-8E31DBB9541F}"/>
              </a:ext>
            </a:extLst>
          </p:cNvPr>
          <p:cNvSpPr txBox="1"/>
          <p:nvPr/>
        </p:nvSpPr>
        <p:spPr>
          <a:xfrm>
            <a:off x="2927648" y="2229380"/>
            <a:ext cx="154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utiger LT 45 Light" panose="020B0803030504020204" pitchFamily="34" charset="0"/>
              </a:rPr>
              <a:t>GP</a:t>
            </a:r>
          </a:p>
          <a:p>
            <a:pPr algn="ctr"/>
            <a:r>
              <a:rPr lang="en-US" sz="1400" dirty="0">
                <a:latin typeface="Frutiger LT 45 Light" panose="020B0803030504020204" pitchFamily="34" charset="0"/>
              </a:rPr>
              <a:t>SURGERIES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24592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75521" y="189221"/>
            <a:ext cx="8208911" cy="98488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160473"/>
              </p:ext>
            </p:extLst>
          </p:nvPr>
        </p:nvGraphicFramePr>
        <p:xfrm>
          <a:off x="5951984" y="1484784"/>
          <a:ext cx="3960440" cy="4357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510429793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133110876"/>
                    </a:ext>
                  </a:extLst>
                </a:gridCol>
              </a:tblGrid>
              <a:tr h="44460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Long term plan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Function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8462"/>
                  </a:ext>
                </a:extLst>
              </a:tr>
              <a:tr h="1100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Integrated Care System (ICS)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Strategic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020454"/>
                  </a:ext>
                </a:extLst>
              </a:tr>
              <a:tr h="1349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Integrated Care Partnerships (ICP)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Provider Alliance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Planning and coordination across providers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30345"/>
                  </a:ext>
                </a:extLst>
              </a:tr>
              <a:tr h="852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Primary Care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Practices working</a:t>
                      </a:r>
                      <a:r>
                        <a:rPr lang="en-GB" sz="1800" baseline="0" dirty="0" smtClean="0"/>
                        <a:t> together</a:t>
                      </a:r>
                    </a:p>
                    <a:p>
                      <a:r>
                        <a:rPr lang="en-GB" sz="1800" dirty="0" smtClean="0"/>
                        <a:t>Resilience</a:t>
                      </a:r>
                    </a:p>
                    <a:p>
                      <a:r>
                        <a:rPr lang="en-GB" sz="1800" dirty="0" smtClean="0"/>
                        <a:t>Local Delivery</a:t>
                      </a:r>
                    </a:p>
                    <a:p>
                      <a:r>
                        <a:rPr lang="en-GB" sz="1800" dirty="0" smtClean="0"/>
                        <a:t>Shared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738099"/>
                  </a:ext>
                </a:extLst>
              </a:tr>
            </a:tbl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3968563"/>
              </p:ext>
            </p:extLst>
          </p:nvPr>
        </p:nvGraphicFramePr>
        <p:xfrm>
          <a:off x="1879592" y="1844825"/>
          <a:ext cx="3711387" cy="353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943872" y="2492896"/>
            <a:ext cx="1008112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943872" y="3573016"/>
            <a:ext cx="1008112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67808" y="4653136"/>
            <a:ext cx="1584176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639616" y="170056"/>
            <a:ext cx="8712968" cy="73866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/>
              <a:t>Primary Care Networks form the </a:t>
            </a:r>
          </a:p>
          <a:p>
            <a:pPr algn="ctr"/>
            <a:r>
              <a:rPr lang="en-GB" sz="2400" dirty="0"/>
              <a:t>  building block for integrated care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24592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419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999656" y="188640"/>
            <a:ext cx="8712968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Primary Care Network Development Plan</a:t>
            </a:r>
            <a:endParaRPr lang="en-GB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1106751"/>
            <a:ext cx="10164960" cy="37624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2400"/>
              </a:spcBef>
              <a:buFont typeface="Arial" panose="020B0604020202020204" pitchFamily="34" charset="0"/>
              <a:buNone/>
              <a:defRPr sz="225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52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252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National PCN Development Support Prospectus to be available from July </a:t>
            </a:r>
          </a:p>
          <a:p>
            <a:endParaRPr lang="en-GB" sz="1800" dirty="0" smtClean="0"/>
          </a:p>
          <a:p>
            <a:r>
              <a:rPr lang="en-GB" sz="1800" dirty="0" smtClean="0"/>
              <a:t>8 modules :</a:t>
            </a:r>
          </a:p>
          <a:p>
            <a:r>
              <a:rPr lang="en-GB" sz="1800" dirty="0" smtClean="0"/>
              <a:t> </a:t>
            </a:r>
          </a:p>
          <a:p>
            <a:r>
              <a:rPr lang="en-GB" sz="1800" dirty="0" smtClean="0"/>
              <a:t>Module 1: PCN set-up</a:t>
            </a:r>
          </a:p>
          <a:p>
            <a:r>
              <a:rPr lang="en-GB" sz="1800" dirty="0" smtClean="0"/>
              <a:t>Module 2: Organisational Development Support</a:t>
            </a:r>
          </a:p>
          <a:p>
            <a:r>
              <a:rPr lang="en-GB" sz="1800" dirty="0" smtClean="0"/>
              <a:t>Module 3: Change Management Quality and Culture</a:t>
            </a:r>
          </a:p>
          <a:p>
            <a:r>
              <a:rPr lang="en-GB" sz="1800" dirty="0" smtClean="0"/>
              <a:t>Module 4: Leadership Development</a:t>
            </a:r>
          </a:p>
          <a:p>
            <a:r>
              <a:rPr lang="en-GB" sz="1800" dirty="0" smtClean="0"/>
              <a:t>Module 5: Collaborative Working (MDTs)</a:t>
            </a:r>
          </a:p>
          <a:p>
            <a:r>
              <a:rPr lang="en-GB" sz="1800" dirty="0" smtClean="0"/>
              <a:t>Module 6: Social Prescribing and Asset Based Community Development</a:t>
            </a:r>
          </a:p>
          <a:p>
            <a:r>
              <a:rPr lang="en-GB" sz="1800" dirty="0" smtClean="0"/>
              <a:t>Module 7: Population Health Management</a:t>
            </a:r>
          </a:p>
          <a:p>
            <a:r>
              <a:rPr lang="en-GB" sz="1800" dirty="0" smtClean="0"/>
              <a:t>Module 8: PCN Clinical Director Development Support</a:t>
            </a:r>
          </a:p>
          <a:p>
            <a:endParaRPr lang="en-GB" sz="1800" dirty="0"/>
          </a:p>
        </p:txBody>
      </p:sp>
      <p:sp>
        <p:nvSpPr>
          <p:cNvPr id="6" name="Rectangle 5"/>
          <p:cNvSpPr/>
          <p:nvPr/>
        </p:nvSpPr>
        <p:spPr>
          <a:xfrm>
            <a:off x="539552" y="4509120"/>
            <a:ext cx="10741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Primary Care strategy </a:t>
            </a:r>
            <a:r>
              <a:rPr lang="en-GB" dirty="0" smtClean="0"/>
              <a:t>will </a:t>
            </a:r>
            <a:r>
              <a:rPr lang="en-GB" dirty="0"/>
              <a:t>include </a:t>
            </a:r>
            <a:r>
              <a:rPr lang="en-GB" dirty="0" smtClean="0"/>
              <a:t>a PCN </a:t>
            </a:r>
            <a:r>
              <a:rPr lang="en-GB" dirty="0"/>
              <a:t>development plan and engagement is asking about the roles PCNs can </a:t>
            </a:r>
            <a:r>
              <a:rPr lang="en-GB" dirty="0" smtClean="0"/>
              <a:t>play.</a:t>
            </a:r>
          </a:p>
          <a:p>
            <a:endParaRPr lang="en-GB" dirty="0" smtClean="0"/>
          </a:p>
          <a:p>
            <a:r>
              <a:rPr lang="en-GB" dirty="0" smtClean="0"/>
              <a:t>Primary Care Strategy will integrate </a:t>
            </a:r>
            <a:r>
              <a:rPr lang="en-GB" dirty="0"/>
              <a:t>with locality </a:t>
            </a:r>
            <a:r>
              <a:rPr lang="en-GB" dirty="0" smtClean="0"/>
              <a:t>development and other system wide strategies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424592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15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23792" y="188641"/>
            <a:ext cx="6408712" cy="615553"/>
          </a:xfrm>
        </p:spPr>
        <p:txBody>
          <a:bodyPr/>
          <a:lstStyle/>
          <a:p>
            <a:pPr algn="ctr"/>
            <a:r>
              <a:rPr lang="en-GB" sz="2000" dirty="0"/>
              <a:t>Our Vision for a Model of Care in the Community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35560" y="1268761"/>
            <a:ext cx="7920880" cy="3618359"/>
          </a:xfrm>
        </p:spPr>
        <p:txBody>
          <a:bodyPr/>
          <a:lstStyle/>
          <a:p>
            <a:pPr algn="ctr">
              <a:lnSpc>
                <a:spcPct val="115000"/>
              </a:lnSpc>
            </a:pPr>
            <a:endParaRPr lang="en-GB" sz="1600" dirty="0"/>
          </a:p>
          <a:p>
            <a:pPr algn="ctr">
              <a:lnSpc>
                <a:spcPct val="115000"/>
              </a:lnSpc>
            </a:pPr>
            <a:endParaRPr lang="en-GB" dirty="0" smtClean="0">
              <a:ea typeface="Arial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en-GB" dirty="0">
              <a:ea typeface="Arial"/>
              <a:cs typeface="Times New Roman"/>
            </a:endParaRPr>
          </a:p>
          <a:p>
            <a:pPr lvl="1" algn="ctr"/>
            <a:r>
              <a:rPr lang="en-GB" b="0" dirty="0" smtClean="0"/>
              <a:t>      </a:t>
            </a:r>
            <a:endParaRPr lang="en-GB" b="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8012683" y="4492531"/>
            <a:ext cx="1854214" cy="1582885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07943"/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Locality Hubs</a:t>
            </a: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Frailty management</a:t>
            </a: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proactive care</a:t>
            </a: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day primary care</a:t>
            </a: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Ambulatory Care</a:t>
            </a: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rooms</a:t>
            </a: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diagnostics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74158" y="1116682"/>
            <a:ext cx="2094752" cy="22860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07943"/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Specialist advice and support</a:t>
            </a:r>
          </a:p>
          <a:p>
            <a:pPr marL="96245" indent="-96245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number of highly trained specialists</a:t>
            </a:r>
          </a:p>
          <a:p>
            <a:pPr marL="96245" indent="-96245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 input to core community services and primary care</a:t>
            </a:r>
          </a:p>
          <a:p>
            <a:pPr marL="96245" indent="-96245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Advice and care for complex cases</a:t>
            </a:r>
          </a:p>
          <a:p>
            <a:pPr marL="96245" indent="-96245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 to acute speciality teams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2306611" y="5534551"/>
            <a:ext cx="4498222" cy="1228803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07943"/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Locality Teams</a:t>
            </a:r>
          </a:p>
          <a:p>
            <a:pPr marL="96245" indent="-96245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across primary care, community and hubs through regular multidisciplinary team meetings</a:t>
            </a:r>
          </a:p>
          <a:p>
            <a:pPr marL="96245" indent="-96245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Includes district nursing, community therapies, dietetics, podiatry and orthotics, voluntary sector, speech and language, domiciliary phlebotomy, urinalysis and blood pressure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692678" y="1734872"/>
            <a:ext cx="3638007" cy="3848994"/>
            <a:chOff x="2331815" y="935474"/>
            <a:chExt cx="4594149" cy="4843728"/>
          </a:xfrm>
        </p:grpSpPr>
        <p:sp>
          <p:nvSpPr>
            <p:cNvPr id="20" name="Donut 19"/>
            <p:cNvSpPr/>
            <p:nvPr/>
          </p:nvSpPr>
          <p:spPr>
            <a:xfrm>
              <a:off x="2468771" y="1280195"/>
              <a:ext cx="4151277" cy="3888432"/>
            </a:xfrm>
            <a:prstGeom prst="donu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ardrop 20"/>
            <p:cNvSpPr/>
            <p:nvPr/>
          </p:nvSpPr>
          <p:spPr>
            <a:xfrm rot="630508">
              <a:off x="2389965" y="3544490"/>
              <a:ext cx="1512168" cy="1512168"/>
            </a:xfrm>
            <a:prstGeom prst="teardrop">
              <a:avLst>
                <a:gd name="adj" fmla="val 1326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050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ardrop 21"/>
            <p:cNvSpPr/>
            <p:nvPr/>
          </p:nvSpPr>
          <p:spPr>
            <a:xfrm rot="4124524">
              <a:off x="2331815" y="1916832"/>
              <a:ext cx="1512168" cy="1512168"/>
            </a:xfrm>
            <a:prstGeom prst="teardrop">
              <a:avLst>
                <a:gd name="adj" fmla="val 128415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ardrop 22"/>
            <p:cNvSpPr/>
            <p:nvPr/>
          </p:nvSpPr>
          <p:spPr>
            <a:xfrm rot="12316481">
              <a:off x="5413796" y="1942440"/>
              <a:ext cx="1512168" cy="1512168"/>
            </a:xfrm>
            <a:prstGeom prst="teardrop">
              <a:avLst>
                <a:gd name="adj" fmla="val 13328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ardrop 23"/>
            <p:cNvSpPr/>
            <p:nvPr/>
          </p:nvSpPr>
          <p:spPr>
            <a:xfrm rot="18875692">
              <a:off x="3799580" y="4260532"/>
              <a:ext cx="1518140" cy="1519200"/>
            </a:xfrm>
            <a:prstGeom prst="teardrop">
              <a:avLst>
                <a:gd name="adj" fmla="val 14150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Teardrop 24"/>
            <p:cNvSpPr/>
            <p:nvPr/>
          </p:nvSpPr>
          <p:spPr>
            <a:xfrm rot="15550464">
              <a:off x="5304549" y="3544489"/>
              <a:ext cx="1512168" cy="1512168"/>
            </a:xfrm>
            <a:prstGeom prst="teardrop">
              <a:avLst>
                <a:gd name="adj" fmla="val 13210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Teardrop 25"/>
            <p:cNvSpPr/>
            <p:nvPr/>
          </p:nvSpPr>
          <p:spPr>
            <a:xfrm rot="8089205">
              <a:off x="3776926" y="934944"/>
              <a:ext cx="1518140" cy="1519200"/>
            </a:xfrm>
            <a:prstGeom prst="teardrop">
              <a:avLst>
                <a:gd name="adj" fmla="val 14150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51920" y="4438853"/>
              <a:ext cx="1440159" cy="697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Woodspring Integrated  Locality Team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92960" y="3910761"/>
              <a:ext cx="1700260" cy="697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S. Glos </a:t>
              </a:r>
            </a:p>
            <a:p>
              <a:pPr algn="ctr"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Integrated Locality Team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18268" y="2541373"/>
              <a:ext cx="1113972" cy="81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900" b="1" kern="0" dirty="0">
                  <a:solidFill>
                    <a:prstClr val="black"/>
                  </a:solidFill>
                  <a:latin typeface="Calibri"/>
                </a:rPr>
                <a:t>North &amp; West Bristol Integrated Locality Team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79912" y="1560703"/>
              <a:ext cx="1512168" cy="697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Inner City &amp; East Bristol Integrated Locality Team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97477" y="2621368"/>
              <a:ext cx="1311141" cy="697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South Bristol Integrated Locality Team</a:t>
              </a: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5103988" y="2768399"/>
              <a:ext cx="528500" cy="456011"/>
            </a:xfrm>
            <a:prstGeom prst="flowChartConnector">
              <a:avLst/>
            </a:prstGeom>
            <a:solidFill>
              <a:srgbClr val="E06BA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4280160" y="2253065"/>
              <a:ext cx="528500" cy="456011"/>
            </a:xfrm>
            <a:prstGeom prst="flowChartConnector">
              <a:avLst/>
            </a:prstGeom>
            <a:solidFill>
              <a:srgbClr val="E06BA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5152283" y="3621061"/>
              <a:ext cx="528500" cy="456011"/>
            </a:xfrm>
            <a:prstGeom prst="flowChartConnector">
              <a:avLst/>
            </a:prstGeom>
            <a:solidFill>
              <a:srgbClr val="E06BA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4285189" y="3988393"/>
              <a:ext cx="528500" cy="456011"/>
            </a:xfrm>
            <a:prstGeom prst="flowChartConnector">
              <a:avLst/>
            </a:prstGeom>
            <a:solidFill>
              <a:srgbClr val="E06BA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3514154" y="3621060"/>
              <a:ext cx="528500" cy="456011"/>
            </a:xfrm>
            <a:prstGeom prst="flowChartConnector">
              <a:avLst/>
            </a:prstGeom>
            <a:solidFill>
              <a:srgbClr val="E06BA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3542729" y="2768400"/>
              <a:ext cx="528500" cy="456011"/>
            </a:xfrm>
            <a:prstGeom prst="flowChartConnector">
              <a:avLst/>
            </a:prstGeom>
            <a:solidFill>
              <a:srgbClr val="E06BA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07297" y="3717032"/>
              <a:ext cx="1687596" cy="89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Weston &amp;</a:t>
              </a:r>
            </a:p>
            <a:p>
              <a:pPr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Worle </a:t>
              </a:r>
            </a:p>
            <a:p>
              <a:pPr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Integrated Locality</a:t>
              </a:r>
            </a:p>
            <a:p>
              <a:pPr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Team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272394" y="1107215"/>
              <a:ext cx="544032" cy="394825"/>
              <a:chOff x="575556" y="398946"/>
              <a:chExt cx="544032" cy="394825"/>
            </a:xfrm>
          </p:grpSpPr>
          <p:sp>
            <p:nvSpPr>
              <p:cNvPr id="81" name="Flowchart: Connector 80"/>
              <p:cNvSpPr/>
              <p:nvPr/>
            </p:nvSpPr>
            <p:spPr>
              <a:xfrm>
                <a:off x="917594" y="62337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2" name="Flowchart: Connector 81"/>
              <p:cNvSpPr/>
              <p:nvPr/>
            </p:nvSpPr>
            <p:spPr>
              <a:xfrm>
                <a:off x="586053" y="638320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3" name="Flowchart: Connector 82"/>
              <p:cNvSpPr/>
              <p:nvPr/>
            </p:nvSpPr>
            <p:spPr>
              <a:xfrm>
                <a:off x="575556" y="476672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4" name="Flowchart: Connector 83"/>
              <p:cNvSpPr/>
              <p:nvPr/>
            </p:nvSpPr>
            <p:spPr>
              <a:xfrm>
                <a:off x="755576" y="398946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" name="Flowchart: Connector 84"/>
              <p:cNvSpPr/>
              <p:nvPr/>
            </p:nvSpPr>
            <p:spPr>
              <a:xfrm>
                <a:off x="759548" y="560595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6" name="Flowchart: Connector 85"/>
              <p:cNvSpPr/>
              <p:nvPr/>
            </p:nvSpPr>
            <p:spPr>
              <a:xfrm>
                <a:off x="939568" y="46961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903238" y="2204864"/>
              <a:ext cx="544032" cy="394825"/>
              <a:chOff x="575556" y="398946"/>
              <a:chExt cx="544032" cy="394825"/>
            </a:xfrm>
          </p:grpSpPr>
          <p:sp>
            <p:nvSpPr>
              <p:cNvPr id="75" name="Flowchart: Connector 74"/>
              <p:cNvSpPr/>
              <p:nvPr/>
            </p:nvSpPr>
            <p:spPr>
              <a:xfrm>
                <a:off x="917594" y="62337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6" name="Flowchart: Connector 75"/>
              <p:cNvSpPr/>
              <p:nvPr/>
            </p:nvSpPr>
            <p:spPr>
              <a:xfrm>
                <a:off x="586053" y="638320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7" name="Flowchart: Connector 76"/>
              <p:cNvSpPr/>
              <p:nvPr/>
            </p:nvSpPr>
            <p:spPr>
              <a:xfrm>
                <a:off x="575556" y="476672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" name="Flowchart: Connector 77"/>
              <p:cNvSpPr/>
              <p:nvPr/>
            </p:nvSpPr>
            <p:spPr>
              <a:xfrm>
                <a:off x="755576" y="398946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9" name="Flowchart: Connector 78"/>
              <p:cNvSpPr/>
              <p:nvPr/>
            </p:nvSpPr>
            <p:spPr>
              <a:xfrm>
                <a:off x="759548" y="560595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0" name="Flowchart: Connector 79"/>
              <p:cNvSpPr/>
              <p:nvPr/>
            </p:nvSpPr>
            <p:spPr>
              <a:xfrm>
                <a:off x="939568" y="46961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788617" y="4548029"/>
              <a:ext cx="544032" cy="394825"/>
              <a:chOff x="575556" y="398946"/>
              <a:chExt cx="544032" cy="394825"/>
            </a:xfrm>
          </p:grpSpPr>
          <p:sp>
            <p:nvSpPr>
              <p:cNvPr id="69" name="Flowchart: Connector 68"/>
              <p:cNvSpPr/>
              <p:nvPr/>
            </p:nvSpPr>
            <p:spPr>
              <a:xfrm>
                <a:off x="917594" y="62337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0" name="Flowchart: Connector 69"/>
              <p:cNvSpPr/>
              <p:nvPr/>
            </p:nvSpPr>
            <p:spPr>
              <a:xfrm>
                <a:off x="586053" y="638320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1" name="Flowchart: Connector 70"/>
              <p:cNvSpPr/>
              <p:nvPr/>
            </p:nvSpPr>
            <p:spPr>
              <a:xfrm>
                <a:off x="575556" y="476672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" name="Flowchart: Connector 71"/>
              <p:cNvSpPr/>
              <p:nvPr/>
            </p:nvSpPr>
            <p:spPr>
              <a:xfrm>
                <a:off x="755576" y="398946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3" name="Flowchart: Connector 72"/>
              <p:cNvSpPr/>
              <p:nvPr/>
            </p:nvSpPr>
            <p:spPr>
              <a:xfrm>
                <a:off x="759548" y="560595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Flowchart: Connector 73"/>
              <p:cNvSpPr/>
              <p:nvPr/>
            </p:nvSpPr>
            <p:spPr>
              <a:xfrm>
                <a:off x="939568" y="46961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264628" y="5168627"/>
              <a:ext cx="544032" cy="394825"/>
              <a:chOff x="575556" y="398946"/>
              <a:chExt cx="544032" cy="394825"/>
            </a:xfrm>
          </p:grpSpPr>
          <p:sp>
            <p:nvSpPr>
              <p:cNvPr id="63" name="Flowchart: Connector 62"/>
              <p:cNvSpPr/>
              <p:nvPr/>
            </p:nvSpPr>
            <p:spPr>
              <a:xfrm>
                <a:off x="917594" y="62337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4" name="Flowchart: Connector 63"/>
              <p:cNvSpPr/>
              <p:nvPr/>
            </p:nvSpPr>
            <p:spPr>
              <a:xfrm>
                <a:off x="586053" y="638320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Flowchart: Connector 64"/>
              <p:cNvSpPr/>
              <p:nvPr/>
            </p:nvSpPr>
            <p:spPr>
              <a:xfrm>
                <a:off x="575556" y="476672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" name="Flowchart: Connector 65"/>
              <p:cNvSpPr/>
              <p:nvPr/>
            </p:nvSpPr>
            <p:spPr>
              <a:xfrm>
                <a:off x="755576" y="398946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7" name="Flowchart: Connector 66"/>
              <p:cNvSpPr/>
              <p:nvPr/>
            </p:nvSpPr>
            <p:spPr>
              <a:xfrm>
                <a:off x="759548" y="560595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8" name="Flowchart: Connector 67"/>
              <p:cNvSpPr/>
              <p:nvPr/>
            </p:nvSpPr>
            <p:spPr>
              <a:xfrm>
                <a:off x="939568" y="46961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756803" y="2204864"/>
              <a:ext cx="544032" cy="394825"/>
              <a:chOff x="575556" y="398946"/>
              <a:chExt cx="544032" cy="394825"/>
            </a:xfrm>
          </p:grpSpPr>
          <p:sp>
            <p:nvSpPr>
              <p:cNvPr id="57" name="Flowchart: Connector 56"/>
              <p:cNvSpPr/>
              <p:nvPr/>
            </p:nvSpPr>
            <p:spPr>
              <a:xfrm>
                <a:off x="917594" y="62337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Flowchart: Connector 57"/>
              <p:cNvSpPr/>
              <p:nvPr/>
            </p:nvSpPr>
            <p:spPr>
              <a:xfrm>
                <a:off x="586053" y="638320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9" name="Flowchart: Connector 58"/>
              <p:cNvSpPr/>
              <p:nvPr/>
            </p:nvSpPr>
            <p:spPr>
              <a:xfrm>
                <a:off x="575556" y="476672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0" name="Flowchart: Connector 59"/>
              <p:cNvSpPr/>
              <p:nvPr/>
            </p:nvSpPr>
            <p:spPr>
              <a:xfrm>
                <a:off x="755576" y="398946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1" name="Flowchart: Connector 60"/>
              <p:cNvSpPr/>
              <p:nvPr/>
            </p:nvSpPr>
            <p:spPr>
              <a:xfrm>
                <a:off x="759548" y="560595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2" name="Flowchart: Connector 61"/>
              <p:cNvSpPr/>
              <p:nvPr/>
            </p:nvSpPr>
            <p:spPr>
              <a:xfrm>
                <a:off x="939568" y="46961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874033" y="4506067"/>
              <a:ext cx="544032" cy="394825"/>
              <a:chOff x="575556" y="398946"/>
              <a:chExt cx="544032" cy="394825"/>
            </a:xfrm>
          </p:grpSpPr>
          <p:sp>
            <p:nvSpPr>
              <p:cNvPr id="51" name="Flowchart: Connector 50"/>
              <p:cNvSpPr/>
              <p:nvPr/>
            </p:nvSpPr>
            <p:spPr>
              <a:xfrm>
                <a:off x="917594" y="62337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Flowchart: Connector 51"/>
              <p:cNvSpPr/>
              <p:nvPr/>
            </p:nvSpPr>
            <p:spPr>
              <a:xfrm>
                <a:off x="586053" y="638320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Flowchart: Connector 52"/>
              <p:cNvSpPr/>
              <p:nvPr/>
            </p:nvSpPr>
            <p:spPr>
              <a:xfrm>
                <a:off x="575556" y="476672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755576" y="398946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759548" y="560595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6" name="Flowchart: Connector 55"/>
              <p:cNvSpPr/>
              <p:nvPr/>
            </p:nvSpPr>
            <p:spPr>
              <a:xfrm>
                <a:off x="939568" y="46961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4099355" y="1177006"/>
              <a:ext cx="1048708" cy="34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200" b="1" kern="0" dirty="0">
                  <a:solidFill>
                    <a:prstClr val="white"/>
                  </a:solidFill>
                  <a:latin typeface="Calibri"/>
                </a:rPr>
                <a:t>Practices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45526" y="2268763"/>
              <a:ext cx="1048708" cy="34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200" b="1" kern="0" dirty="0">
                  <a:solidFill>
                    <a:prstClr val="white"/>
                  </a:solidFill>
                  <a:latin typeface="Calibri"/>
                </a:rPr>
                <a:t>Practices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06450" y="2246193"/>
              <a:ext cx="1048708" cy="34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200" b="1" kern="0" dirty="0">
                  <a:solidFill>
                    <a:prstClr val="white"/>
                  </a:solidFill>
                  <a:latin typeface="Calibri"/>
                </a:rPr>
                <a:t>Practices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21695" y="4548850"/>
              <a:ext cx="1048708" cy="34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200" b="1" kern="0" dirty="0">
                  <a:solidFill>
                    <a:prstClr val="white"/>
                  </a:solidFill>
                  <a:latin typeface="Calibri"/>
                </a:rPr>
                <a:t>Practices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55281" y="5209955"/>
              <a:ext cx="1048708" cy="34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200" b="1" kern="0" dirty="0">
                  <a:solidFill>
                    <a:prstClr val="white"/>
                  </a:solidFill>
                  <a:latin typeface="Calibri"/>
                </a:rPr>
                <a:t>Practices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36280" y="4548850"/>
              <a:ext cx="1048708" cy="34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200" b="1" kern="0" dirty="0">
                  <a:solidFill>
                    <a:prstClr val="white"/>
                  </a:solidFill>
                  <a:latin typeface="Calibri"/>
                </a:rPr>
                <a:t>Practices</a:t>
              </a: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2504410" y="2660903"/>
            <a:ext cx="2051313" cy="2356036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07943"/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Acute and Reactive Care</a:t>
            </a: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across hubs &amp; localities</a:t>
            </a: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24/7 rapid response</a:t>
            </a: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In-hospital liaison and pro-active discharge support</a:t>
            </a: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Specialised in catheter care &amp; complexity</a:t>
            </a: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community beds and IV therapies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344652" y="3994696"/>
            <a:ext cx="1595138" cy="442416"/>
          </a:xfrm>
          <a:prstGeom prst="line">
            <a:avLst/>
          </a:prstGeom>
          <a:ln w="444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0"/>
          </p:cNvCxnSpPr>
          <p:nvPr/>
        </p:nvCxnSpPr>
        <p:spPr>
          <a:xfrm flipV="1">
            <a:off x="4555722" y="5027308"/>
            <a:ext cx="1234100" cy="507242"/>
          </a:xfrm>
          <a:prstGeom prst="line">
            <a:avLst/>
          </a:prstGeom>
          <a:ln w="444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3"/>
          </p:cNvCxnSpPr>
          <p:nvPr/>
        </p:nvCxnSpPr>
        <p:spPr>
          <a:xfrm flipV="1">
            <a:off x="4555722" y="3785217"/>
            <a:ext cx="481806" cy="53704"/>
          </a:xfrm>
          <a:prstGeom prst="line">
            <a:avLst/>
          </a:prstGeom>
          <a:ln w="444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795365" y="1555264"/>
            <a:ext cx="1378794" cy="1588974"/>
          </a:xfrm>
          <a:prstGeom prst="line">
            <a:avLst/>
          </a:prstGeom>
          <a:ln w="444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9" idx="2"/>
          </p:cNvCxnSpPr>
          <p:nvPr/>
        </p:nvCxnSpPr>
        <p:spPr>
          <a:xfrm>
            <a:off x="4253476" y="2071023"/>
            <a:ext cx="505823" cy="742112"/>
          </a:xfrm>
          <a:prstGeom prst="line">
            <a:avLst/>
          </a:prstGeom>
          <a:ln w="444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975615" y="3356233"/>
            <a:ext cx="1000444" cy="5726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PEOPLE &amp;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</a:rPr>
              <a:t>FAMILY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2556992" y="1033729"/>
            <a:ext cx="3392966" cy="1037295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07943">
              <a:defRPr/>
            </a:pPr>
            <a:r>
              <a:rPr lang="en-GB" sz="1400" b="1" kern="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GP Provider Localities</a:t>
            </a:r>
          </a:p>
          <a:p>
            <a:pPr marL="188989" indent="-188989" defTabSz="1007943"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Collaboration across practices/PCNs</a:t>
            </a:r>
          </a:p>
          <a:p>
            <a:pPr marL="188989" indent="-188989" defTabSz="1007943"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Leading and directing community services</a:t>
            </a:r>
          </a:p>
          <a:p>
            <a:pPr marL="188989" indent="-188989" defTabSz="1007943"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Leading locality hubs</a:t>
            </a:r>
          </a:p>
          <a:p>
            <a:pPr marL="188989" indent="-188989" defTabSz="1007943"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Leading locality Provider Alliance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1424592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9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91745" y="188640"/>
            <a:ext cx="10392833" cy="493713"/>
          </a:xfrm>
        </p:spPr>
        <p:txBody>
          <a:bodyPr/>
          <a:lstStyle/>
          <a:p>
            <a:r>
              <a:rPr lang="en-GB" sz="3200" dirty="0"/>
              <a:t>Project Structures and reporting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24890" r="63900" b="17436"/>
          <a:stretch/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24592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6069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91745" y="251467"/>
            <a:ext cx="10392833" cy="430887"/>
          </a:xfrm>
        </p:spPr>
        <p:txBody>
          <a:bodyPr/>
          <a:lstStyle/>
          <a:p>
            <a:r>
              <a:rPr lang="en-GB" sz="2800" dirty="0"/>
              <a:t>Project </a:t>
            </a:r>
            <a:r>
              <a:rPr lang="en-GB" sz="2800" dirty="0" smtClean="0"/>
              <a:t>Governance </a:t>
            </a:r>
            <a:r>
              <a:rPr lang="en-GB" sz="2800" dirty="0"/>
              <a:t>and </a:t>
            </a:r>
            <a:r>
              <a:rPr lang="en-GB" sz="2800" dirty="0" smtClean="0"/>
              <a:t>Reporting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3791744" y="3789040"/>
            <a:ext cx="3072341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General Practice Resilience and Transformation </a:t>
            </a:r>
          </a:p>
          <a:p>
            <a:pPr algn="ctr"/>
            <a:r>
              <a:rPr lang="en-GB" sz="1400" dirty="0" smtClean="0"/>
              <a:t>(GPRT) </a:t>
            </a:r>
            <a:r>
              <a:rPr lang="en-GB" sz="1400" dirty="0"/>
              <a:t>Steering Group</a:t>
            </a:r>
          </a:p>
        </p:txBody>
      </p:sp>
      <p:sp>
        <p:nvSpPr>
          <p:cNvPr id="7" name="Rectangle 6"/>
          <p:cNvSpPr/>
          <p:nvPr/>
        </p:nvSpPr>
        <p:spPr>
          <a:xfrm>
            <a:off x="3791744" y="5013176"/>
            <a:ext cx="3072341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Primary Care Strategy Steering </a:t>
            </a:r>
          </a:p>
          <a:p>
            <a:pPr algn="ctr"/>
            <a:r>
              <a:rPr lang="en-GB" sz="1400" dirty="0"/>
              <a:t>Group </a:t>
            </a:r>
          </a:p>
        </p:txBody>
      </p:sp>
      <p:sp>
        <p:nvSpPr>
          <p:cNvPr id="8" name="Rectangle 7"/>
          <p:cNvSpPr/>
          <p:nvPr/>
        </p:nvSpPr>
        <p:spPr>
          <a:xfrm>
            <a:off x="8112224" y="3789040"/>
            <a:ext cx="3072341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Primary Care Operational </a:t>
            </a:r>
            <a:r>
              <a:rPr lang="en-GB" sz="1400" dirty="0" smtClean="0"/>
              <a:t>Group</a:t>
            </a:r>
          </a:p>
          <a:p>
            <a:pPr algn="ctr"/>
            <a:r>
              <a:rPr lang="en-GB" sz="1400" dirty="0" smtClean="0"/>
              <a:t>(PCOG)</a:t>
            </a:r>
            <a:endParaRPr lang="en-GB" sz="1400" dirty="0"/>
          </a:p>
        </p:txBody>
      </p:sp>
      <p:cxnSp>
        <p:nvCxnSpPr>
          <p:cNvPr id="9" name="Straight Connector 8"/>
          <p:cNvCxnSpPr>
            <a:endCxn id="6" idx="0"/>
          </p:cNvCxnSpPr>
          <p:nvPr/>
        </p:nvCxnSpPr>
        <p:spPr>
          <a:xfrm>
            <a:off x="5327915" y="2204864"/>
            <a:ext cx="0" cy="15841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  <a:endCxn id="7" idx="0"/>
          </p:cNvCxnSpPr>
          <p:nvPr/>
        </p:nvCxnSpPr>
        <p:spPr>
          <a:xfrm>
            <a:off x="5327915" y="4797152"/>
            <a:ext cx="0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91744" y="1196752"/>
            <a:ext cx="3072341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Integrated Care Steering </a:t>
            </a:r>
            <a:r>
              <a:rPr lang="en-GB" sz="1400" b="1" dirty="0" smtClean="0">
                <a:solidFill>
                  <a:schemeClr val="tx1"/>
                </a:solidFill>
              </a:rPr>
              <a:t>Group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(Oversight of PCS and link to other strategies)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12224" y="2492896"/>
            <a:ext cx="3072341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Primary Care Commissioning </a:t>
            </a:r>
            <a:r>
              <a:rPr lang="en-GB" sz="1400" dirty="0" smtClean="0"/>
              <a:t>Committee (PCCC)</a:t>
            </a:r>
            <a:endParaRPr lang="en-GB" sz="1400" dirty="0"/>
          </a:p>
        </p:txBody>
      </p:sp>
      <p:cxnSp>
        <p:nvCxnSpPr>
          <p:cNvPr id="14" name="Straight Connector 13"/>
          <p:cNvCxnSpPr>
            <a:stCxn id="8" idx="1"/>
            <a:endCxn id="6" idx="3"/>
          </p:cNvCxnSpPr>
          <p:nvPr/>
        </p:nvCxnSpPr>
        <p:spPr>
          <a:xfrm flipH="1">
            <a:off x="6864085" y="4293096"/>
            <a:ext cx="124813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112224" y="1196752"/>
            <a:ext cx="3072341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BNSSG Governing </a:t>
            </a:r>
            <a:r>
              <a:rPr lang="en-GB" sz="1400" dirty="0" smtClean="0"/>
              <a:t>Body (GB)</a:t>
            </a:r>
            <a:endParaRPr lang="en-GB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9552384" y="3501008"/>
            <a:ext cx="0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552384" y="2204864"/>
            <a:ext cx="0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9350" y="4077072"/>
            <a:ext cx="3072341" cy="10081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Local Medical Committee (LMC) Board</a:t>
            </a:r>
            <a:endParaRPr lang="en-GB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>
            <a:stCxn id="6" idx="1"/>
            <a:endCxn id="25" idx="3"/>
          </p:cNvCxnSpPr>
          <p:nvPr/>
        </p:nvCxnSpPr>
        <p:spPr>
          <a:xfrm flipH="1">
            <a:off x="3311691" y="4293096"/>
            <a:ext cx="480053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48683" y="908720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ICSG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Set strategy and BNSSG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Oversee specific strategies and/or pathway work as required at BNSSG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Set system level outcomes for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Mandate locality working and create conditions for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Support development of locality provider alliances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Support and unblock issues including “asks” from other programme areas e.g. workforce,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Manage and support strategic interdependencies across Healthier Together Programme</a:t>
            </a:r>
          </a:p>
          <a:p>
            <a:endParaRPr lang="en-GB" sz="1200" dirty="0"/>
          </a:p>
        </p:txBody>
      </p:sp>
      <p:sp>
        <p:nvSpPr>
          <p:cNvPr id="30" name="Rectangle 29"/>
          <p:cNvSpPr/>
          <p:nvPr/>
        </p:nvSpPr>
        <p:spPr>
          <a:xfrm>
            <a:off x="5447928" y="6093296"/>
            <a:ext cx="2160240" cy="6648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Primary Care </a:t>
            </a:r>
            <a:r>
              <a:rPr lang="en-GB" sz="1400" b="1" dirty="0" smtClean="0">
                <a:solidFill>
                  <a:schemeClr val="tx1"/>
                </a:solidFill>
              </a:rPr>
              <a:t>Networks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80176" y="6093296"/>
            <a:ext cx="1992222" cy="6564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Localities x6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744405" y="6093296"/>
            <a:ext cx="2304256" cy="6648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Community Services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91744" y="6093296"/>
            <a:ext cx="1584176" cy="6648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Optometry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991544" y="6093296"/>
            <a:ext cx="1728192" cy="6648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Dental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1344" y="6084371"/>
            <a:ext cx="1728192" cy="6648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Community Pharmacy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59758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3346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360" y="908720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lvl="2"/>
            <a:r>
              <a:rPr lang="en-GB" dirty="0" smtClean="0"/>
              <a:t>Part 1:</a:t>
            </a:r>
          </a:p>
          <a:p>
            <a:pPr marL="66690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Monthly system-wide </a:t>
            </a:r>
            <a:r>
              <a:rPr lang="en-GB" dirty="0"/>
              <a:t>Primary Care Strategy Working Group</a:t>
            </a:r>
          </a:p>
          <a:p>
            <a:pPr marL="66690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Ongoing stakeholder communication and engagement June - September</a:t>
            </a:r>
            <a:endParaRPr lang="en-GB" dirty="0"/>
          </a:p>
          <a:p>
            <a:pPr marL="66690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Primary Care refresh launch </a:t>
            </a:r>
            <a:r>
              <a:rPr lang="en-GB" dirty="0"/>
              <a:t>event – June 18</a:t>
            </a:r>
            <a:r>
              <a:rPr lang="en-GB" baseline="30000" dirty="0"/>
              <a:t>th</a:t>
            </a:r>
            <a:r>
              <a:rPr lang="en-GB" dirty="0"/>
              <a:t> </a:t>
            </a:r>
          </a:p>
          <a:p>
            <a:pPr marL="666900" lvl="2" indent="-342900">
              <a:buFont typeface="Arial" panose="020B0604020202020204" pitchFamily="34" charset="0"/>
              <a:buChar char="•"/>
            </a:pPr>
            <a:r>
              <a:rPr lang="en-GB" dirty="0"/>
              <a:t>Further define and test the high level priority work areas</a:t>
            </a:r>
          </a:p>
          <a:p>
            <a:pPr marL="666900" lvl="2" indent="-342900">
              <a:buFont typeface="Arial" panose="020B0604020202020204" pitchFamily="34" charset="0"/>
              <a:buChar char="•"/>
            </a:pPr>
            <a:r>
              <a:rPr lang="en-GB" dirty="0"/>
              <a:t>Develop implementation plan</a:t>
            </a:r>
          </a:p>
          <a:p>
            <a:pPr marL="666900" lvl="2" indent="-342900">
              <a:buFont typeface="Arial" panose="020B0604020202020204" pitchFamily="34" charset="0"/>
              <a:buChar char="•"/>
            </a:pPr>
            <a:r>
              <a:rPr lang="en-GB" dirty="0"/>
              <a:t>Drive delivery of the vision with an integrated approach</a:t>
            </a:r>
          </a:p>
          <a:p>
            <a:pPr marL="666900" lvl="2" indent="-342900">
              <a:buFont typeface="Arial" panose="020B0604020202020204" pitchFamily="34" charset="0"/>
              <a:buChar char="•"/>
            </a:pPr>
            <a:r>
              <a:rPr lang="en-GB" dirty="0"/>
              <a:t>Regular reports to Primary Care Commissioning Committee and Integrated Care Steering Group, and ongoing patient and public </a:t>
            </a:r>
            <a:r>
              <a:rPr lang="en-GB" dirty="0" smtClean="0"/>
              <a:t>involvement</a:t>
            </a:r>
          </a:p>
          <a:p>
            <a:pPr marL="66690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Approval at October Governing Body</a:t>
            </a:r>
          </a:p>
          <a:p>
            <a:pPr marL="324000" lvl="2"/>
            <a:endParaRPr lang="en-GB" dirty="0" smtClean="0"/>
          </a:p>
          <a:p>
            <a:pPr marL="324000" lvl="2"/>
            <a:r>
              <a:rPr lang="en-GB" dirty="0" smtClean="0"/>
              <a:t>Part 2: Detailed delivery plan and implementation begins October – December</a:t>
            </a:r>
          </a:p>
          <a:p>
            <a:pPr marL="324000" lvl="2"/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35760" y="188640"/>
            <a:ext cx="6408712" cy="123110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The Approach 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2019455"/>
            <a:ext cx="7794000" cy="37624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2400"/>
              </a:spcBef>
              <a:buFont typeface="Arial" panose="020B0604020202020204" pitchFamily="34" charset="0"/>
              <a:buNone/>
              <a:defRPr sz="225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52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252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78970-9D21-0146-947E-1501F2126DEE}"/>
              </a:ext>
            </a:extLst>
          </p:cNvPr>
          <p:cNvSpPr txBox="1"/>
          <p:nvPr/>
        </p:nvSpPr>
        <p:spPr>
          <a:xfrm>
            <a:off x="810448" y="2821047"/>
            <a:ext cx="1217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Frutiger LT 55 Roman" panose="020B0603030504020204" pitchFamily="34" charset="0"/>
              </a:rPr>
              <a:t>June - August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3B7B7F-A1B1-1544-9CE1-DBCBD395AF26}"/>
              </a:ext>
            </a:extLst>
          </p:cNvPr>
          <p:cNvSpPr txBox="1"/>
          <p:nvPr/>
        </p:nvSpPr>
        <p:spPr>
          <a:xfrm>
            <a:off x="3524207" y="2918604"/>
            <a:ext cx="1824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Frutiger LT 55 Roman" panose="020B0603030504020204" pitchFamily="34" charset="0"/>
              </a:rPr>
              <a:t>September - October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6F4E5-404F-8D40-954B-CDF798260BA8}"/>
              </a:ext>
            </a:extLst>
          </p:cNvPr>
          <p:cNvSpPr txBox="1"/>
          <p:nvPr/>
        </p:nvSpPr>
        <p:spPr>
          <a:xfrm>
            <a:off x="6132152" y="2977761"/>
            <a:ext cx="1600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Frutiger LT 55 Roman" panose="020B0603030504020204" pitchFamily="34" charset="0"/>
              </a:rPr>
              <a:t>October - December</a:t>
            </a:r>
          </a:p>
        </p:txBody>
      </p:sp>
      <p:sp>
        <p:nvSpPr>
          <p:cNvPr id="15" name="Pentagon 14"/>
          <p:cNvSpPr/>
          <p:nvPr/>
        </p:nvSpPr>
        <p:spPr>
          <a:xfrm>
            <a:off x="2063552" y="4437112"/>
            <a:ext cx="2292600" cy="84203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June - September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4169831" y="4402272"/>
            <a:ext cx="2462667" cy="88616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September -October</a:t>
            </a:r>
            <a:endParaRPr lang="en-GB" dirty="0"/>
          </a:p>
        </p:txBody>
      </p:sp>
      <p:sp>
        <p:nvSpPr>
          <p:cNvPr id="17" name="Pentagon 16"/>
          <p:cNvSpPr/>
          <p:nvPr/>
        </p:nvSpPr>
        <p:spPr>
          <a:xfrm>
            <a:off x="6474088" y="4402271"/>
            <a:ext cx="2706600" cy="878441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October - December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6F8336-9B05-E141-B4DA-7A690D95EEC9}"/>
              </a:ext>
            </a:extLst>
          </p:cNvPr>
          <p:cNvSpPr txBox="1"/>
          <p:nvPr/>
        </p:nvSpPr>
        <p:spPr>
          <a:xfrm>
            <a:off x="6697494" y="5313982"/>
            <a:ext cx="2422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Detailed delivery plan and </a:t>
            </a:r>
            <a:r>
              <a:rPr lang="en-US" dirty="0" smtClean="0"/>
              <a:t>implementation</a:t>
            </a:r>
          </a:p>
          <a:p>
            <a:r>
              <a:rPr lang="en-US" dirty="0"/>
              <a:t>b</a:t>
            </a:r>
            <a:r>
              <a:rPr lang="en-US" dirty="0" smtClean="0"/>
              <a:t>egins 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497178-841E-6748-A245-50B5C0416E6D}"/>
              </a:ext>
            </a:extLst>
          </p:cNvPr>
          <p:cNvSpPr txBox="1"/>
          <p:nvPr/>
        </p:nvSpPr>
        <p:spPr>
          <a:xfrm>
            <a:off x="4356152" y="53012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Approval of the strategy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297A09-F3DB-7243-BDA5-C097366AFF6D}"/>
              </a:ext>
            </a:extLst>
          </p:cNvPr>
          <p:cNvSpPr txBox="1"/>
          <p:nvPr/>
        </p:nvSpPr>
        <p:spPr>
          <a:xfrm>
            <a:off x="2195912" y="527914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 and stakeholder engagement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B1537F-AACF-C04D-9B25-5DE7DAC558DB}"/>
              </a:ext>
            </a:extLst>
          </p:cNvPr>
          <p:cNvSpPr/>
          <p:nvPr/>
        </p:nvSpPr>
        <p:spPr>
          <a:xfrm>
            <a:off x="6528064" y="5373216"/>
            <a:ext cx="144000" cy="144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B1537F-AACF-C04D-9B25-5DE7DAC558DB}"/>
              </a:ext>
            </a:extLst>
          </p:cNvPr>
          <p:cNvSpPr/>
          <p:nvPr/>
        </p:nvSpPr>
        <p:spPr>
          <a:xfrm>
            <a:off x="4223792" y="5373216"/>
            <a:ext cx="144000" cy="144000"/>
          </a:xfrm>
          <a:prstGeom prst="rect">
            <a:avLst/>
          </a:prstGeom>
          <a:solidFill>
            <a:srgbClr val="006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B1537F-AACF-C04D-9B25-5DE7DAC558DB}"/>
              </a:ext>
            </a:extLst>
          </p:cNvPr>
          <p:cNvSpPr/>
          <p:nvPr/>
        </p:nvSpPr>
        <p:spPr>
          <a:xfrm>
            <a:off x="2063568" y="5373216"/>
            <a:ext cx="144000" cy="144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424592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333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S BNSSG">
  <a:themeElements>
    <a:clrScheme name="NHS BNSSG 3-18">
      <a:dk1>
        <a:sysClr val="windowText" lastClr="000000"/>
      </a:dk1>
      <a:lt1>
        <a:sysClr val="window" lastClr="FFFFFF"/>
      </a:lt1>
      <a:dk2>
        <a:srgbClr val="425563"/>
      </a:dk2>
      <a:lt2>
        <a:srgbClr val="E8EDEE"/>
      </a:lt2>
      <a:accent1>
        <a:srgbClr val="005EB8"/>
      </a:accent1>
      <a:accent2>
        <a:srgbClr val="AE2573"/>
      </a:accent2>
      <a:accent3>
        <a:srgbClr val="003087"/>
      </a:accent3>
      <a:accent4>
        <a:srgbClr val="7C2855"/>
      </a:accent4>
      <a:accent5>
        <a:srgbClr val="41B6E6"/>
      </a:accent5>
      <a:accent6>
        <a:srgbClr val="00A499"/>
      </a:accent6>
      <a:hlink>
        <a:srgbClr val="000000"/>
      </a:hlink>
      <a:folHlink>
        <a:srgbClr val="005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3646</TotalTime>
  <Words>1572</Words>
  <Application>Microsoft Office PowerPoint</Application>
  <PresentationFormat>Widescreen</PresentationFormat>
  <Paragraphs>356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Frutiger LT 45 Light</vt:lpstr>
      <vt:lpstr>Frutiger LT 55 Roman</vt:lpstr>
      <vt:lpstr>Times New Roman</vt:lpstr>
      <vt:lpstr>Wingdings</vt:lpstr>
      <vt:lpstr>NHS BNSSG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Vision for a Model of Care in the Community </vt:lpstr>
      <vt:lpstr>Project Structures and reporting</vt:lpstr>
      <vt:lpstr>Project Governance and Reporting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Next: High Level Timeline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timroe</dc:creator>
  <cp:lastModifiedBy>Anstis Ben (BNSSG CCG)</cp:lastModifiedBy>
  <cp:revision>143</cp:revision>
  <cp:lastPrinted>2019-07-08T14:07:07Z</cp:lastPrinted>
  <dcterms:created xsi:type="dcterms:W3CDTF">2018-03-08T10:23:45Z</dcterms:created>
  <dcterms:modified xsi:type="dcterms:W3CDTF">2019-07-15T14:44:25Z</dcterms:modified>
</cp:coreProperties>
</file>