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8" r:id="rId5"/>
    <p:sldMasterId id="2147483681" r:id="rId6"/>
  </p:sldMasterIdLst>
  <p:notesMasterIdLst>
    <p:notesMasterId r:id="rId24"/>
  </p:notesMasterIdLst>
  <p:sldIdLst>
    <p:sldId id="2145872248" r:id="rId7"/>
    <p:sldId id="2145872251" r:id="rId8"/>
    <p:sldId id="2145872281" r:id="rId9"/>
    <p:sldId id="2145872350" r:id="rId10"/>
    <p:sldId id="2145872336" r:id="rId11"/>
    <p:sldId id="2145872312" r:id="rId12"/>
    <p:sldId id="2145872315" r:id="rId13"/>
    <p:sldId id="2145872342" r:id="rId14"/>
    <p:sldId id="2145872286" r:id="rId15"/>
    <p:sldId id="2145872344" r:id="rId16"/>
    <p:sldId id="2145872345" r:id="rId17"/>
    <p:sldId id="2145872343" r:id="rId18"/>
    <p:sldId id="2145872346" r:id="rId19"/>
    <p:sldId id="2145872338" r:id="rId20"/>
    <p:sldId id="2145872324" r:id="rId21"/>
    <p:sldId id="2145872330" r:id="rId22"/>
    <p:sldId id="2145872351"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1DE5CC5-944D-7C99-B1D9-A208A6671ADA}" name="MITCHELL, Liz (NHS BRISTOL, NORTH SOMERSET AND SOUTH GLOUCESTERSHIRE CCG)" initials="ML(BNSASGC" userId="S::liz.mitchell3@nhs.net::684e39f8-57de-4583-bf18-09200a6afc86"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F57"/>
    <a:srgbClr val="016259"/>
    <a:srgbClr val="FFFFFF"/>
    <a:srgbClr val="FF9933"/>
    <a:srgbClr val="000000"/>
    <a:srgbClr val="1192D1"/>
    <a:srgbClr val="10AEE5"/>
    <a:srgbClr val="18A6E0"/>
    <a:srgbClr val="2085C8"/>
    <a:srgbClr val="1F84C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888" autoAdjust="0"/>
    <p:restoredTop sz="67225" autoAdjust="0"/>
  </p:normalViewPr>
  <p:slideViewPr>
    <p:cSldViewPr snapToGrid="0">
      <p:cViewPr varScale="1">
        <p:scale>
          <a:sx n="109" d="100"/>
          <a:sy n="109" d="100"/>
        </p:scale>
        <p:origin x="56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713176-B67C-496C-A4D3-3EFCE925350E}" type="datetimeFigureOut">
              <a:rPr lang="en-GB" smtClean="0"/>
              <a:t>09/12/2022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1DD06F-56FF-4637-82C9-A32A7AC7695F}" type="slidenum">
              <a:rPr lang="en-GB" smtClean="0"/>
              <a:t>‹#›</a:t>
            </a:fld>
            <a:endParaRPr lang="en-GB"/>
          </a:p>
        </p:txBody>
      </p:sp>
    </p:spTree>
    <p:extLst>
      <p:ext uri="{BB962C8B-B14F-4D97-AF65-F5344CB8AC3E}">
        <p14:creationId xmlns:p14="http://schemas.microsoft.com/office/powerpoint/2010/main" val="8708303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51DD06F-56FF-4637-82C9-A32A7AC7695F}"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888899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8AFD8-1CC5-4C0A-9375-9BB50B11157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3E0E46EF-23CB-46C4-A662-DB1717DA225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151A8A1-8C70-45A5-BEF5-A8CA74D6F682}"/>
              </a:ext>
            </a:extLst>
          </p:cNvPr>
          <p:cNvSpPr>
            <a:spLocks noGrp="1"/>
          </p:cNvSpPr>
          <p:nvPr>
            <p:ph type="dt" sz="half" idx="10"/>
          </p:nvPr>
        </p:nvSpPr>
        <p:spPr/>
        <p:txBody>
          <a:bodyPr/>
          <a:lstStyle/>
          <a:p>
            <a:fld id="{5EFB4124-F5E6-4257-980A-042B0DDFD929}" type="datetimeFigureOut">
              <a:rPr lang="en-GB" smtClean="0"/>
              <a:t>09/12/2022</a:t>
            </a:fld>
            <a:endParaRPr lang="en-GB"/>
          </a:p>
        </p:txBody>
      </p:sp>
      <p:sp>
        <p:nvSpPr>
          <p:cNvPr id="5" name="Footer Placeholder 4">
            <a:extLst>
              <a:ext uri="{FF2B5EF4-FFF2-40B4-BE49-F238E27FC236}">
                <a16:creationId xmlns:a16="http://schemas.microsoft.com/office/drawing/2014/main" id="{BBD7C389-E14D-48F1-83DB-8476E9A031E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9D650FB-350B-4C32-9C6C-32D1CBA912FB}"/>
              </a:ext>
            </a:extLst>
          </p:cNvPr>
          <p:cNvSpPr>
            <a:spLocks noGrp="1"/>
          </p:cNvSpPr>
          <p:nvPr>
            <p:ph type="sldNum" sz="quarter" idx="12"/>
          </p:nvPr>
        </p:nvSpPr>
        <p:spPr/>
        <p:txBody>
          <a:bodyPr/>
          <a:lstStyle/>
          <a:p>
            <a:fld id="{8744AE31-A439-4D9F-B69B-86D6CB104D34}" type="slidenum">
              <a:rPr lang="en-GB" smtClean="0"/>
              <a:t>‹#›</a:t>
            </a:fld>
            <a:endParaRPr lang="en-GB"/>
          </a:p>
        </p:txBody>
      </p:sp>
    </p:spTree>
    <p:extLst>
      <p:ext uri="{BB962C8B-B14F-4D97-AF65-F5344CB8AC3E}">
        <p14:creationId xmlns:p14="http://schemas.microsoft.com/office/powerpoint/2010/main" val="3737671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C7A853-5A2A-4918-AD54-33EF68059E3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D7CB6E5-3CE8-4994-833E-5A336F0483A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22E29C4-223C-4445-9A87-C2A194045E05}"/>
              </a:ext>
            </a:extLst>
          </p:cNvPr>
          <p:cNvSpPr>
            <a:spLocks noGrp="1"/>
          </p:cNvSpPr>
          <p:nvPr>
            <p:ph type="dt" sz="half" idx="10"/>
          </p:nvPr>
        </p:nvSpPr>
        <p:spPr/>
        <p:txBody>
          <a:bodyPr/>
          <a:lstStyle/>
          <a:p>
            <a:fld id="{5EFB4124-F5E6-4257-980A-042B0DDFD929}" type="datetimeFigureOut">
              <a:rPr lang="en-GB" smtClean="0"/>
              <a:t>09/12/2022</a:t>
            </a:fld>
            <a:endParaRPr lang="en-GB"/>
          </a:p>
        </p:txBody>
      </p:sp>
      <p:sp>
        <p:nvSpPr>
          <p:cNvPr id="5" name="Footer Placeholder 4">
            <a:extLst>
              <a:ext uri="{FF2B5EF4-FFF2-40B4-BE49-F238E27FC236}">
                <a16:creationId xmlns:a16="http://schemas.microsoft.com/office/drawing/2014/main" id="{11D8349A-38CA-47E7-81BA-81A664CC1B1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0564F0C-888D-420B-BB0D-7353323A4A80}"/>
              </a:ext>
            </a:extLst>
          </p:cNvPr>
          <p:cNvSpPr>
            <a:spLocks noGrp="1"/>
          </p:cNvSpPr>
          <p:nvPr>
            <p:ph type="sldNum" sz="quarter" idx="12"/>
          </p:nvPr>
        </p:nvSpPr>
        <p:spPr/>
        <p:txBody>
          <a:bodyPr/>
          <a:lstStyle/>
          <a:p>
            <a:fld id="{8744AE31-A439-4D9F-B69B-86D6CB104D34}" type="slidenum">
              <a:rPr lang="en-GB" smtClean="0"/>
              <a:t>‹#›</a:t>
            </a:fld>
            <a:endParaRPr lang="en-GB"/>
          </a:p>
        </p:txBody>
      </p:sp>
    </p:spTree>
    <p:extLst>
      <p:ext uri="{BB962C8B-B14F-4D97-AF65-F5344CB8AC3E}">
        <p14:creationId xmlns:p14="http://schemas.microsoft.com/office/powerpoint/2010/main" val="3903243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940B631-1DF5-42D9-9E18-9DF8215E380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1D2DA80-7403-4A41-9FC3-B12DBEFA462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B9661BB-5700-473B-85C8-70485822F443}"/>
              </a:ext>
            </a:extLst>
          </p:cNvPr>
          <p:cNvSpPr>
            <a:spLocks noGrp="1"/>
          </p:cNvSpPr>
          <p:nvPr>
            <p:ph type="dt" sz="half" idx="10"/>
          </p:nvPr>
        </p:nvSpPr>
        <p:spPr/>
        <p:txBody>
          <a:bodyPr/>
          <a:lstStyle/>
          <a:p>
            <a:fld id="{5EFB4124-F5E6-4257-980A-042B0DDFD929}" type="datetimeFigureOut">
              <a:rPr lang="en-GB" smtClean="0"/>
              <a:t>09/12/2022</a:t>
            </a:fld>
            <a:endParaRPr lang="en-GB"/>
          </a:p>
        </p:txBody>
      </p:sp>
      <p:sp>
        <p:nvSpPr>
          <p:cNvPr id="5" name="Footer Placeholder 4">
            <a:extLst>
              <a:ext uri="{FF2B5EF4-FFF2-40B4-BE49-F238E27FC236}">
                <a16:creationId xmlns:a16="http://schemas.microsoft.com/office/drawing/2014/main" id="{6FC322DD-5ECB-4117-8EEA-A311AEA83A2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CA34047-BCF1-4381-8CE5-5256CA8B2C10}"/>
              </a:ext>
            </a:extLst>
          </p:cNvPr>
          <p:cNvSpPr>
            <a:spLocks noGrp="1"/>
          </p:cNvSpPr>
          <p:nvPr>
            <p:ph type="sldNum" sz="quarter" idx="12"/>
          </p:nvPr>
        </p:nvSpPr>
        <p:spPr/>
        <p:txBody>
          <a:bodyPr/>
          <a:lstStyle/>
          <a:p>
            <a:fld id="{8744AE31-A439-4D9F-B69B-86D6CB104D34}" type="slidenum">
              <a:rPr lang="en-GB" smtClean="0"/>
              <a:t>‹#›</a:t>
            </a:fld>
            <a:endParaRPr lang="en-GB"/>
          </a:p>
        </p:txBody>
      </p:sp>
    </p:spTree>
    <p:extLst>
      <p:ext uri="{BB962C8B-B14F-4D97-AF65-F5344CB8AC3E}">
        <p14:creationId xmlns:p14="http://schemas.microsoft.com/office/powerpoint/2010/main" val="4325468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F35C5D-094B-436B-B3E0-3CF486C04D78}" type="datetimeFigureOut">
              <a:rPr lang="en-GB" smtClean="0"/>
              <a:t>09/12/2022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18E8CE6-A9A1-418A-B874-D65D157E2387}" type="slidenum">
              <a:rPr lang="en-GB" smtClean="0"/>
              <a:t>‹#›</a:t>
            </a:fld>
            <a:endParaRPr lang="en-GB"/>
          </a:p>
        </p:txBody>
      </p:sp>
    </p:spTree>
    <p:extLst>
      <p:ext uri="{BB962C8B-B14F-4D97-AF65-F5344CB8AC3E}">
        <p14:creationId xmlns:p14="http://schemas.microsoft.com/office/powerpoint/2010/main" val="36200120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F35C5D-094B-436B-B3E0-3CF486C04D78}" type="datetimeFigureOut">
              <a:rPr lang="en-GB" smtClean="0"/>
              <a:t>09/12/2022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18E8CE6-A9A1-418A-B874-D65D157E2387}" type="slidenum">
              <a:rPr lang="en-GB" smtClean="0"/>
              <a:t>‹#›</a:t>
            </a:fld>
            <a:endParaRPr lang="en-GB"/>
          </a:p>
        </p:txBody>
      </p:sp>
    </p:spTree>
    <p:extLst>
      <p:ext uri="{BB962C8B-B14F-4D97-AF65-F5344CB8AC3E}">
        <p14:creationId xmlns:p14="http://schemas.microsoft.com/office/powerpoint/2010/main" val="36546892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3F35C5D-094B-436B-B3E0-3CF486C04D78}" type="datetimeFigureOut">
              <a:rPr lang="en-GB" smtClean="0"/>
              <a:t>09/12/2022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18E8CE6-A9A1-418A-B874-D65D157E2387}" type="slidenum">
              <a:rPr lang="en-GB" smtClean="0"/>
              <a:t>‹#›</a:t>
            </a:fld>
            <a:endParaRPr lang="en-GB"/>
          </a:p>
        </p:txBody>
      </p:sp>
    </p:spTree>
    <p:extLst>
      <p:ext uri="{BB962C8B-B14F-4D97-AF65-F5344CB8AC3E}">
        <p14:creationId xmlns:p14="http://schemas.microsoft.com/office/powerpoint/2010/main" val="33830073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3F35C5D-094B-436B-B3E0-3CF486C04D78}" type="datetimeFigureOut">
              <a:rPr lang="en-GB" smtClean="0"/>
              <a:t>09/12/2022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18E8CE6-A9A1-418A-B874-D65D157E2387}" type="slidenum">
              <a:rPr lang="en-GB" smtClean="0"/>
              <a:t>‹#›</a:t>
            </a:fld>
            <a:endParaRPr lang="en-GB"/>
          </a:p>
        </p:txBody>
      </p:sp>
    </p:spTree>
    <p:extLst>
      <p:ext uri="{BB962C8B-B14F-4D97-AF65-F5344CB8AC3E}">
        <p14:creationId xmlns:p14="http://schemas.microsoft.com/office/powerpoint/2010/main" val="17616707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3F35C5D-094B-436B-B3E0-3CF486C04D78}" type="datetimeFigureOut">
              <a:rPr lang="en-GB" smtClean="0"/>
              <a:t>09/12/2022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18E8CE6-A9A1-418A-B874-D65D157E2387}" type="slidenum">
              <a:rPr lang="en-GB" smtClean="0"/>
              <a:t>‹#›</a:t>
            </a:fld>
            <a:endParaRPr lang="en-GB"/>
          </a:p>
        </p:txBody>
      </p:sp>
    </p:spTree>
    <p:extLst>
      <p:ext uri="{BB962C8B-B14F-4D97-AF65-F5344CB8AC3E}">
        <p14:creationId xmlns:p14="http://schemas.microsoft.com/office/powerpoint/2010/main" val="29222113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3F35C5D-094B-436B-B3E0-3CF486C04D78}" type="datetimeFigureOut">
              <a:rPr lang="en-GB" smtClean="0"/>
              <a:t>09/12/2022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18E8CE6-A9A1-418A-B874-D65D157E2387}" type="slidenum">
              <a:rPr lang="en-GB" smtClean="0"/>
              <a:t>‹#›</a:t>
            </a:fld>
            <a:endParaRPr lang="en-GB"/>
          </a:p>
        </p:txBody>
      </p:sp>
    </p:spTree>
    <p:extLst>
      <p:ext uri="{BB962C8B-B14F-4D97-AF65-F5344CB8AC3E}">
        <p14:creationId xmlns:p14="http://schemas.microsoft.com/office/powerpoint/2010/main" val="226472433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F35C5D-094B-436B-B3E0-3CF486C04D78}" type="datetimeFigureOut">
              <a:rPr lang="en-GB" smtClean="0"/>
              <a:t>09/12/2022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18E8CE6-A9A1-418A-B874-D65D157E2387}" type="slidenum">
              <a:rPr lang="en-GB" smtClean="0"/>
              <a:t>‹#›</a:t>
            </a:fld>
            <a:endParaRPr lang="en-GB"/>
          </a:p>
        </p:txBody>
      </p:sp>
    </p:spTree>
    <p:extLst>
      <p:ext uri="{BB962C8B-B14F-4D97-AF65-F5344CB8AC3E}">
        <p14:creationId xmlns:p14="http://schemas.microsoft.com/office/powerpoint/2010/main" val="6808966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3F35C5D-094B-436B-B3E0-3CF486C04D78}" type="datetimeFigureOut">
              <a:rPr lang="en-GB" smtClean="0"/>
              <a:t>09/12/2022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18E8CE6-A9A1-418A-B874-D65D157E2387}" type="slidenum">
              <a:rPr lang="en-GB" smtClean="0"/>
              <a:t>‹#›</a:t>
            </a:fld>
            <a:endParaRPr lang="en-GB"/>
          </a:p>
        </p:txBody>
      </p:sp>
    </p:spTree>
    <p:extLst>
      <p:ext uri="{BB962C8B-B14F-4D97-AF65-F5344CB8AC3E}">
        <p14:creationId xmlns:p14="http://schemas.microsoft.com/office/powerpoint/2010/main" val="7910483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BF363-857C-4DFE-92C8-E3114B16328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9C94054-DFE9-4CA7-863B-8A0BA4291C3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26621FB-84A6-4ABF-85B7-4133FB532617}"/>
              </a:ext>
            </a:extLst>
          </p:cNvPr>
          <p:cNvSpPr>
            <a:spLocks noGrp="1"/>
          </p:cNvSpPr>
          <p:nvPr>
            <p:ph type="dt" sz="half" idx="10"/>
          </p:nvPr>
        </p:nvSpPr>
        <p:spPr/>
        <p:txBody>
          <a:bodyPr/>
          <a:lstStyle/>
          <a:p>
            <a:fld id="{5EFB4124-F5E6-4257-980A-042B0DDFD929}" type="datetimeFigureOut">
              <a:rPr lang="en-GB" smtClean="0"/>
              <a:t>09/12/2022</a:t>
            </a:fld>
            <a:endParaRPr lang="en-GB"/>
          </a:p>
        </p:txBody>
      </p:sp>
      <p:sp>
        <p:nvSpPr>
          <p:cNvPr id="5" name="Footer Placeholder 4">
            <a:extLst>
              <a:ext uri="{FF2B5EF4-FFF2-40B4-BE49-F238E27FC236}">
                <a16:creationId xmlns:a16="http://schemas.microsoft.com/office/drawing/2014/main" id="{79B32499-2047-4E2E-B54A-DD96F22CC45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1640AD1-3C80-4ECF-A0EB-C7185A054A96}"/>
              </a:ext>
            </a:extLst>
          </p:cNvPr>
          <p:cNvSpPr>
            <a:spLocks noGrp="1"/>
          </p:cNvSpPr>
          <p:nvPr>
            <p:ph type="sldNum" sz="quarter" idx="12"/>
          </p:nvPr>
        </p:nvSpPr>
        <p:spPr/>
        <p:txBody>
          <a:bodyPr/>
          <a:lstStyle/>
          <a:p>
            <a:fld id="{8744AE31-A439-4D9F-B69B-86D6CB104D34}" type="slidenum">
              <a:rPr lang="en-GB" smtClean="0"/>
              <a:t>‹#›</a:t>
            </a:fld>
            <a:endParaRPr lang="en-GB"/>
          </a:p>
        </p:txBody>
      </p:sp>
    </p:spTree>
    <p:extLst>
      <p:ext uri="{BB962C8B-B14F-4D97-AF65-F5344CB8AC3E}">
        <p14:creationId xmlns:p14="http://schemas.microsoft.com/office/powerpoint/2010/main" val="273363514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3F35C5D-094B-436B-B3E0-3CF486C04D78}" type="datetimeFigureOut">
              <a:rPr lang="en-GB" smtClean="0"/>
              <a:t>09/12/2022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18E8CE6-A9A1-418A-B874-D65D157E2387}" type="slidenum">
              <a:rPr lang="en-GB" smtClean="0"/>
              <a:t>‹#›</a:t>
            </a:fld>
            <a:endParaRPr lang="en-GB"/>
          </a:p>
        </p:txBody>
      </p:sp>
    </p:spTree>
    <p:extLst>
      <p:ext uri="{BB962C8B-B14F-4D97-AF65-F5344CB8AC3E}">
        <p14:creationId xmlns:p14="http://schemas.microsoft.com/office/powerpoint/2010/main" val="41307029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F35C5D-094B-436B-B3E0-3CF486C04D78}" type="datetimeFigureOut">
              <a:rPr lang="en-GB" smtClean="0"/>
              <a:t>09/12/2022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18E8CE6-A9A1-418A-B874-D65D157E2387}" type="slidenum">
              <a:rPr lang="en-GB" smtClean="0"/>
              <a:t>‹#›</a:t>
            </a:fld>
            <a:endParaRPr lang="en-GB"/>
          </a:p>
        </p:txBody>
      </p:sp>
    </p:spTree>
    <p:extLst>
      <p:ext uri="{BB962C8B-B14F-4D97-AF65-F5344CB8AC3E}">
        <p14:creationId xmlns:p14="http://schemas.microsoft.com/office/powerpoint/2010/main" val="288628601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F35C5D-094B-436B-B3E0-3CF486C04D78}" type="datetimeFigureOut">
              <a:rPr lang="en-GB" smtClean="0"/>
              <a:t>09/12/2022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18E8CE6-A9A1-418A-B874-D65D157E2387}" type="slidenum">
              <a:rPr lang="en-GB" smtClean="0"/>
              <a:t>‹#›</a:t>
            </a:fld>
            <a:endParaRPr lang="en-GB"/>
          </a:p>
        </p:txBody>
      </p:sp>
    </p:spTree>
    <p:extLst>
      <p:ext uri="{BB962C8B-B14F-4D97-AF65-F5344CB8AC3E}">
        <p14:creationId xmlns:p14="http://schemas.microsoft.com/office/powerpoint/2010/main" val="324428809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78798-AADF-5148-8F2B-0175786EDF3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0C336E8-6978-6149-8383-35CC05E9CB7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D4CF6DB-004B-AB4F-B6AA-D9CC4A184A37}"/>
              </a:ext>
            </a:extLst>
          </p:cNvPr>
          <p:cNvSpPr>
            <a:spLocks noGrp="1"/>
          </p:cNvSpPr>
          <p:nvPr>
            <p:ph type="dt" sz="half" idx="10"/>
          </p:nvPr>
        </p:nvSpPr>
        <p:spPr/>
        <p:txBody>
          <a:bodyPr/>
          <a:lstStyle/>
          <a:p>
            <a:fld id="{0AC7D96E-E226-484F-8621-0A2425A7E6E5}" type="datetimeFigureOut">
              <a:rPr lang="en-US" smtClean="0"/>
              <a:t>12/9/2022</a:t>
            </a:fld>
            <a:endParaRPr lang="en-US"/>
          </a:p>
        </p:txBody>
      </p:sp>
      <p:sp>
        <p:nvSpPr>
          <p:cNvPr id="5" name="Footer Placeholder 4">
            <a:extLst>
              <a:ext uri="{FF2B5EF4-FFF2-40B4-BE49-F238E27FC236}">
                <a16:creationId xmlns:a16="http://schemas.microsoft.com/office/drawing/2014/main" id="{F8BBA6DE-729C-BC40-87B7-1FE7DD494B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9F1628-E2A6-5843-9506-BF44A41520CB}"/>
              </a:ext>
            </a:extLst>
          </p:cNvPr>
          <p:cNvSpPr>
            <a:spLocks noGrp="1"/>
          </p:cNvSpPr>
          <p:nvPr>
            <p:ph type="sldNum" sz="quarter" idx="12"/>
          </p:nvPr>
        </p:nvSpPr>
        <p:spPr/>
        <p:txBody>
          <a:bodyPr/>
          <a:lstStyle/>
          <a:p>
            <a:fld id="{68496A61-8F81-FB42-A302-CB9A5D69B67E}" type="slidenum">
              <a:rPr lang="en-US" smtClean="0"/>
              <a:t>‹#›</a:t>
            </a:fld>
            <a:endParaRPr lang="en-US"/>
          </a:p>
        </p:txBody>
      </p:sp>
    </p:spTree>
    <p:extLst>
      <p:ext uri="{BB962C8B-B14F-4D97-AF65-F5344CB8AC3E}">
        <p14:creationId xmlns:p14="http://schemas.microsoft.com/office/powerpoint/2010/main" val="256962436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E37E6-DA43-3D49-BAD7-A19C5116D75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EFB7CF8-F4BE-924C-A71E-9CEDFA90DC0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AD1218-DC19-1949-A91D-5B3FE032F36A}"/>
              </a:ext>
            </a:extLst>
          </p:cNvPr>
          <p:cNvSpPr>
            <a:spLocks noGrp="1"/>
          </p:cNvSpPr>
          <p:nvPr>
            <p:ph type="dt" sz="half" idx="10"/>
          </p:nvPr>
        </p:nvSpPr>
        <p:spPr/>
        <p:txBody>
          <a:bodyPr/>
          <a:lstStyle/>
          <a:p>
            <a:fld id="{0AC7D96E-E226-484F-8621-0A2425A7E6E5}" type="datetimeFigureOut">
              <a:rPr lang="en-US" smtClean="0"/>
              <a:t>12/9/2022</a:t>
            </a:fld>
            <a:endParaRPr lang="en-US"/>
          </a:p>
        </p:txBody>
      </p:sp>
      <p:sp>
        <p:nvSpPr>
          <p:cNvPr id="5" name="Footer Placeholder 4">
            <a:extLst>
              <a:ext uri="{FF2B5EF4-FFF2-40B4-BE49-F238E27FC236}">
                <a16:creationId xmlns:a16="http://schemas.microsoft.com/office/drawing/2014/main" id="{FF13ADF4-6E40-9945-A79A-D1BD967002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B279BF-8435-E443-8BBB-35CDAB903418}"/>
              </a:ext>
            </a:extLst>
          </p:cNvPr>
          <p:cNvSpPr>
            <a:spLocks noGrp="1"/>
          </p:cNvSpPr>
          <p:nvPr>
            <p:ph type="sldNum" sz="quarter" idx="12"/>
          </p:nvPr>
        </p:nvSpPr>
        <p:spPr/>
        <p:txBody>
          <a:bodyPr/>
          <a:lstStyle/>
          <a:p>
            <a:fld id="{68496A61-8F81-FB42-A302-CB9A5D69B67E}" type="slidenum">
              <a:rPr lang="en-US" smtClean="0"/>
              <a:t>‹#›</a:t>
            </a:fld>
            <a:endParaRPr lang="en-US"/>
          </a:p>
        </p:txBody>
      </p:sp>
    </p:spTree>
    <p:extLst>
      <p:ext uri="{BB962C8B-B14F-4D97-AF65-F5344CB8AC3E}">
        <p14:creationId xmlns:p14="http://schemas.microsoft.com/office/powerpoint/2010/main" val="227531217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333C4F-32CC-E14B-BAC5-1D33CD3C0D5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973EEA2-6A1E-2A46-AC52-407FB651E0A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2FA7679-2239-C944-82F1-7B0FC9F08CB9}"/>
              </a:ext>
            </a:extLst>
          </p:cNvPr>
          <p:cNvSpPr>
            <a:spLocks noGrp="1"/>
          </p:cNvSpPr>
          <p:nvPr>
            <p:ph type="dt" sz="half" idx="10"/>
          </p:nvPr>
        </p:nvSpPr>
        <p:spPr/>
        <p:txBody>
          <a:bodyPr/>
          <a:lstStyle/>
          <a:p>
            <a:fld id="{0AC7D96E-E226-484F-8621-0A2425A7E6E5}" type="datetimeFigureOut">
              <a:rPr lang="en-US" smtClean="0"/>
              <a:t>12/9/2022</a:t>
            </a:fld>
            <a:endParaRPr lang="en-US"/>
          </a:p>
        </p:txBody>
      </p:sp>
      <p:sp>
        <p:nvSpPr>
          <p:cNvPr id="5" name="Footer Placeholder 4">
            <a:extLst>
              <a:ext uri="{FF2B5EF4-FFF2-40B4-BE49-F238E27FC236}">
                <a16:creationId xmlns:a16="http://schemas.microsoft.com/office/drawing/2014/main" id="{77DC6A4F-5366-8E4A-A0EB-2491446848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4E0DCF-0E83-1D4C-AAB1-E013D6CD21AF}"/>
              </a:ext>
            </a:extLst>
          </p:cNvPr>
          <p:cNvSpPr>
            <a:spLocks noGrp="1"/>
          </p:cNvSpPr>
          <p:nvPr>
            <p:ph type="sldNum" sz="quarter" idx="12"/>
          </p:nvPr>
        </p:nvSpPr>
        <p:spPr/>
        <p:txBody>
          <a:bodyPr/>
          <a:lstStyle/>
          <a:p>
            <a:fld id="{68496A61-8F81-FB42-A302-CB9A5D69B67E}" type="slidenum">
              <a:rPr lang="en-US" smtClean="0"/>
              <a:t>‹#›</a:t>
            </a:fld>
            <a:endParaRPr lang="en-US"/>
          </a:p>
        </p:txBody>
      </p:sp>
    </p:spTree>
    <p:extLst>
      <p:ext uri="{BB962C8B-B14F-4D97-AF65-F5344CB8AC3E}">
        <p14:creationId xmlns:p14="http://schemas.microsoft.com/office/powerpoint/2010/main" val="231567480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6817A1-01BC-2047-9CB2-CEF88FB8162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C1AC3F1-621E-2844-ACDE-A8A2B77330A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E3BF734-DFF0-9F46-BBDD-101BECE1849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32E5A48-76EC-2646-A65E-D54F54A4AE7F}"/>
              </a:ext>
            </a:extLst>
          </p:cNvPr>
          <p:cNvSpPr>
            <a:spLocks noGrp="1"/>
          </p:cNvSpPr>
          <p:nvPr>
            <p:ph type="dt" sz="half" idx="10"/>
          </p:nvPr>
        </p:nvSpPr>
        <p:spPr/>
        <p:txBody>
          <a:bodyPr/>
          <a:lstStyle/>
          <a:p>
            <a:fld id="{0AC7D96E-E226-484F-8621-0A2425A7E6E5}" type="datetimeFigureOut">
              <a:rPr lang="en-US" smtClean="0"/>
              <a:t>12/9/2022</a:t>
            </a:fld>
            <a:endParaRPr lang="en-US"/>
          </a:p>
        </p:txBody>
      </p:sp>
      <p:sp>
        <p:nvSpPr>
          <p:cNvPr id="6" name="Footer Placeholder 5">
            <a:extLst>
              <a:ext uri="{FF2B5EF4-FFF2-40B4-BE49-F238E27FC236}">
                <a16:creationId xmlns:a16="http://schemas.microsoft.com/office/drawing/2014/main" id="{4F017A51-039C-2546-A91D-7B2A3F0B772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B53FC29-2FCF-E446-B0E8-C93E7429F27D}"/>
              </a:ext>
            </a:extLst>
          </p:cNvPr>
          <p:cNvSpPr>
            <a:spLocks noGrp="1"/>
          </p:cNvSpPr>
          <p:nvPr>
            <p:ph type="sldNum" sz="quarter" idx="12"/>
          </p:nvPr>
        </p:nvSpPr>
        <p:spPr/>
        <p:txBody>
          <a:bodyPr/>
          <a:lstStyle/>
          <a:p>
            <a:fld id="{68496A61-8F81-FB42-A302-CB9A5D69B67E}" type="slidenum">
              <a:rPr lang="en-US" smtClean="0"/>
              <a:t>‹#›</a:t>
            </a:fld>
            <a:endParaRPr lang="en-US"/>
          </a:p>
        </p:txBody>
      </p:sp>
    </p:spTree>
    <p:extLst>
      <p:ext uri="{BB962C8B-B14F-4D97-AF65-F5344CB8AC3E}">
        <p14:creationId xmlns:p14="http://schemas.microsoft.com/office/powerpoint/2010/main" val="74677287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179C8-8735-C741-B8E9-96F1D66A3BD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D17D3A2-A94C-374C-84BF-B36A13221A9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568515E-C0D4-1946-9EAA-6FE00E82669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C612A5B-B03E-3A43-9C0F-6185ECEBB0C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07B99E3-CF53-354F-A595-406A1C18921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896F5ED-DCB1-D545-A133-6BEA0833A7B9}"/>
              </a:ext>
            </a:extLst>
          </p:cNvPr>
          <p:cNvSpPr>
            <a:spLocks noGrp="1"/>
          </p:cNvSpPr>
          <p:nvPr>
            <p:ph type="dt" sz="half" idx="10"/>
          </p:nvPr>
        </p:nvSpPr>
        <p:spPr/>
        <p:txBody>
          <a:bodyPr/>
          <a:lstStyle/>
          <a:p>
            <a:fld id="{0AC7D96E-E226-484F-8621-0A2425A7E6E5}" type="datetimeFigureOut">
              <a:rPr lang="en-US" smtClean="0"/>
              <a:t>12/9/2022</a:t>
            </a:fld>
            <a:endParaRPr lang="en-US"/>
          </a:p>
        </p:txBody>
      </p:sp>
      <p:sp>
        <p:nvSpPr>
          <p:cNvPr id="8" name="Footer Placeholder 7">
            <a:extLst>
              <a:ext uri="{FF2B5EF4-FFF2-40B4-BE49-F238E27FC236}">
                <a16:creationId xmlns:a16="http://schemas.microsoft.com/office/drawing/2014/main" id="{19EB2384-FAE3-E347-B3B5-4966142A0AC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0B984ED-7343-F447-8029-C9C60330F111}"/>
              </a:ext>
            </a:extLst>
          </p:cNvPr>
          <p:cNvSpPr>
            <a:spLocks noGrp="1"/>
          </p:cNvSpPr>
          <p:nvPr>
            <p:ph type="sldNum" sz="quarter" idx="12"/>
          </p:nvPr>
        </p:nvSpPr>
        <p:spPr/>
        <p:txBody>
          <a:bodyPr/>
          <a:lstStyle/>
          <a:p>
            <a:fld id="{68496A61-8F81-FB42-A302-CB9A5D69B67E}" type="slidenum">
              <a:rPr lang="en-US" smtClean="0"/>
              <a:t>‹#›</a:t>
            </a:fld>
            <a:endParaRPr lang="en-US"/>
          </a:p>
        </p:txBody>
      </p:sp>
    </p:spTree>
    <p:extLst>
      <p:ext uri="{BB962C8B-B14F-4D97-AF65-F5344CB8AC3E}">
        <p14:creationId xmlns:p14="http://schemas.microsoft.com/office/powerpoint/2010/main" val="132874318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F37A60-E0CB-924C-A17E-FFCCE72112A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CE6BB63-99DA-CF43-8DD7-3DC4F1ED74B4}"/>
              </a:ext>
            </a:extLst>
          </p:cNvPr>
          <p:cNvSpPr>
            <a:spLocks noGrp="1"/>
          </p:cNvSpPr>
          <p:nvPr>
            <p:ph type="dt" sz="half" idx="10"/>
          </p:nvPr>
        </p:nvSpPr>
        <p:spPr/>
        <p:txBody>
          <a:bodyPr/>
          <a:lstStyle/>
          <a:p>
            <a:fld id="{0AC7D96E-E226-484F-8621-0A2425A7E6E5}" type="datetimeFigureOut">
              <a:rPr lang="en-US" smtClean="0"/>
              <a:t>12/9/2022</a:t>
            </a:fld>
            <a:endParaRPr lang="en-US"/>
          </a:p>
        </p:txBody>
      </p:sp>
      <p:sp>
        <p:nvSpPr>
          <p:cNvPr id="4" name="Footer Placeholder 3">
            <a:extLst>
              <a:ext uri="{FF2B5EF4-FFF2-40B4-BE49-F238E27FC236}">
                <a16:creationId xmlns:a16="http://schemas.microsoft.com/office/drawing/2014/main" id="{EC7437D4-2FFA-2C41-B88E-3DBB7EB1A5D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18B8CBF-F6CB-7045-BE02-A919A2123E7E}"/>
              </a:ext>
            </a:extLst>
          </p:cNvPr>
          <p:cNvSpPr>
            <a:spLocks noGrp="1"/>
          </p:cNvSpPr>
          <p:nvPr>
            <p:ph type="sldNum" sz="quarter" idx="12"/>
          </p:nvPr>
        </p:nvSpPr>
        <p:spPr/>
        <p:txBody>
          <a:bodyPr/>
          <a:lstStyle/>
          <a:p>
            <a:fld id="{68496A61-8F81-FB42-A302-CB9A5D69B67E}" type="slidenum">
              <a:rPr lang="en-US" smtClean="0"/>
              <a:t>‹#›</a:t>
            </a:fld>
            <a:endParaRPr lang="en-US"/>
          </a:p>
        </p:txBody>
      </p:sp>
    </p:spTree>
    <p:extLst>
      <p:ext uri="{BB962C8B-B14F-4D97-AF65-F5344CB8AC3E}">
        <p14:creationId xmlns:p14="http://schemas.microsoft.com/office/powerpoint/2010/main" val="96662043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758790D-D83A-4A4B-A655-0AC6A5181A44}"/>
              </a:ext>
            </a:extLst>
          </p:cNvPr>
          <p:cNvSpPr>
            <a:spLocks noGrp="1"/>
          </p:cNvSpPr>
          <p:nvPr>
            <p:ph type="dt" sz="half" idx="10"/>
          </p:nvPr>
        </p:nvSpPr>
        <p:spPr/>
        <p:txBody>
          <a:bodyPr/>
          <a:lstStyle/>
          <a:p>
            <a:fld id="{0AC7D96E-E226-484F-8621-0A2425A7E6E5}" type="datetimeFigureOut">
              <a:rPr lang="en-US" smtClean="0"/>
              <a:t>12/9/2022</a:t>
            </a:fld>
            <a:endParaRPr lang="en-US"/>
          </a:p>
        </p:txBody>
      </p:sp>
      <p:sp>
        <p:nvSpPr>
          <p:cNvPr id="3" name="Footer Placeholder 2">
            <a:extLst>
              <a:ext uri="{FF2B5EF4-FFF2-40B4-BE49-F238E27FC236}">
                <a16:creationId xmlns:a16="http://schemas.microsoft.com/office/drawing/2014/main" id="{C6673C9E-ACC9-044D-A08D-C7371C14373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227279C-E619-FE41-8CFC-C47B457F1BD0}"/>
              </a:ext>
            </a:extLst>
          </p:cNvPr>
          <p:cNvSpPr>
            <a:spLocks noGrp="1"/>
          </p:cNvSpPr>
          <p:nvPr>
            <p:ph type="sldNum" sz="quarter" idx="12"/>
          </p:nvPr>
        </p:nvSpPr>
        <p:spPr/>
        <p:txBody>
          <a:bodyPr/>
          <a:lstStyle/>
          <a:p>
            <a:fld id="{68496A61-8F81-FB42-A302-CB9A5D69B67E}" type="slidenum">
              <a:rPr lang="en-US" smtClean="0"/>
              <a:t>‹#›</a:t>
            </a:fld>
            <a:endParaRPr lang="en-US"/>
          </a:p>
        </p:txBody>
      </p:sp>
    </p:spTree>
    <p:extLst>
      <p:ext uri="{BB962C8B-B14F-4D97-AF65-F5344CB8AC3E}">
        <p14:creationId xmlns:p14="http://schemas.microsoft.com/office/powerpoint/2010/main" val="16688102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20B41-EDE7-4724-ADC4-8C7234048A2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B3AEE16-D883-4BC4-96B7-5EFB5C65D0A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F64A4EB-C714-4EBC-BE97-D9722947C529}"/>
              </a:ext>
            </a:extLst>
          </p:cNvPr>
          <p:cNvSpPr>
            <a:spLocks noGrp="1"/>
          </p:cNvSpPr>
          <p:nvPr>
            <p:ph type="dt" sz="half" idx="10"/>
          </p:nvPr>
        </p:nvSpPr>
        <p:spPr/>
        <p:txBody>
          <a:bodyPr/>
          <a:lstStyle/>
          <a:p>
            <a:fld id="{5EFB4124-F5E6-4257-980A-042B0DDFD929}" type="datetimeFigureOut">
              <a:rPr lang="en-GB" smtClean="0"/>
              <a:t>09/12/2022</a:t>
            </a:fld>
            <a:endParaRPr lang="en-GB"/>
          </a:p>
        </p:txBody>
      </p:sp>
      <p:sp>
        <p:nvSpPr>
          <p:cNvPr id="5" name="Footer Placeholder 4">
            <a:extLst>
              <a:ext uri="{FF2B5EF4-FFF2-40B4-BE49-F238E27FC236}">
                <a16:creationId xmlns:a16="http://schemas.microsoft.com/office/drawing/2014/main" id="{8882BA97-1CD5-4396-ADA1-C3C81FD2016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0540A10-F9F6-4312-AA8F-1F86EF270083}"/>
              </a:ext>
            </a:extLst>
          </p:cNvPr>
          <p:cNvSpPr>
            <a:spLocks noGrp="1"/>
          </p:cNvSpPr>
          <p:nvPr>
            <p:ph type="sldNum" sz="quarter" idx="12"/>
          </p:nvPr>
        </p:nvSpPr>
        <p:spPr/>
        <p:txBody>
          <a:bodyPr/>
          <a:lstStyle/>
          <a:p>
            <a:fld id="{8744AE31-A439-4D9F-B69B-86D6CB104D34}" type="slidenum">
              <a:rPr lang="en-GB" smtClean="0"/>
              <a:t>‹#›</a:t>
            </a:fld>
            <a:endParaRPr lang="en-GB"/>
          </a:p>
        </p:txBody>
      </p:sp>
    </p:spTree>
    <p:extLst>
      <p:ext uri="{BB962C8B-B14F-4D97-AF65-F5344CB8AC3E}">
        <p14:creationId xmlns:p14="http://schemas.microsoft.com/office/powerpoint/2010/main" val="80671728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5993E6-331D-5F4F-9A13-39973408BDC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6042BAA-4BA9-E14C-8937-983599D593C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955F387-1C1F-1041-8A1C-8746E2FD0E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E91587D-D280-AA42-A0DC-C0EA5E8B2223}"/>
              </a:ext>
            </a:extLst>
          </p:cNvPr>
          <p:cNvSpPr>
            <a:spLocks noGrp="1"/>
          </p:cNvSpPr>
          <p:nvPr>
            <p:ph type="dt" sz="half" idx="10"/>
          </p:nvPr>
        </p:nvSpPr>
        <p:spPr/>
        <p:txBody>
          <a:bodyPr/>
          <a:lstStyle/>
          <a:p>
            <a:fld id="{0AC7D96E-E226-484F-8621-0A2425A7E6E5}" type="datetimeFigureOut">
              <a:rPr lang="en-US" smtClean="0"/>
              <a:t>12/9/2022</a:t>
            </a:fld>
            <a:endParaRPr lang="en-US"/>
          </a:p>
        </p:txBody>
      </p:sp>
      <p:sp>
        <p:nvSpPr>
          <p:cNvPr id="6" name="Footer Placeholder 5">
            <a:extLst>
              <a:ext uri="{FF2B5EF4-FFF2-40B4-BE49-F238E27FC236}">
                <a16:creationId xmlns:a16="http://schemas.microsoft.com/office/drawing/2014/main" id="{ACD7A99F-DECA-184A-856C-40C1DB85DCF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B894C5B-D5D3-B249-85B4-3A14A164B6BD}"/>
              </a:ext>
            </a:extLst>
          </p:cNvPr>
          <p:cNvSpPr>
            <a:spLocks noGrp="1"/>
          </p:cNvSpPr>
          <p:nvPr>
            <p:ph type="sldNum" sz="quarter" idx="12"/>
          </p:nvPr>
        </p:nvSpPr>
        <p:spPr/>
        <p:txBody>
          <a:bodyPr/>
          <a:lstStyle/>
          <a:p>
            <a:fld id="{68496A61-8F81-FB42-A302-CB9A5D69B67E}" type="slidenum">
              <a:rPr lang="en-US" smtClean="0"/>
              <a:t>‹#›</a:t>
            </a:fld>
            <a:endParaRPr lang="en-US"/>
          </a:p>
        </p:txBody>
      </p:sp>
    </p:spTree>
    <p:extLst>
      <p:ext uri="{BB962C8B-B14F-4D97-AF65-F5344CB8AC3E}">
        <p14:creationId xmlns:p14="http://schemas.microsoft.com/office/powerpoint/2010/main" val="371608196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AA9C21-2B6B-574F-A46C-6DD99B42274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2408693-E6E7-DD41-8117-1E33E3C9CC3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A37597A-F221-FD45-86AC-F3A90F82C4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21EE63C-6104-2B43-BC72-99B9D974DF59}"/>
              </a:ext>
            </a:extLst>
          </p:cNvPr>
          <p:cNvSpPr>
            <a:spLocks noGrp="1"/>
          </p:cNvSpPr>
          <p:nvPr>
            <p:ph type="dt" sz="half" idx="10"/>
          </p:nvPr>
        </p:nvSpPr>
        <p:spPr/>
        <p:txBody>
          <a:bodyPr/>
          <a:lstStyle/>
          <a:p>
            <a:fld id="{0AC7D96E-E226-484F-8621-0A2425A7E6E5}" type="datetimeFigureOut">
              <a:rPr lang="en-US" smtClean="0"/>
              <a:t>12/9/2022</a:t>
            </a:fld>
            <a:endParaRPr lang="en-US"/>
          </a:p>
        </p:txBody>
      </p:sp>
      <p:sp>
        <p:nvSpPr>
          <p:cNvPr id="6" name="Footer Placeholder 5">
            <a:extLst>
              <a:ext uri="{FF2B5EF4-FFF2-40B4-BE49-F238E27FC236}">
                <a16:creationId xmlns:a16="http://schemas.microsoft.com/office/drawing/2014/main" id="{6C8FF23F-C680-AF40-8342-84BF4FEAB2D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0ED30F7-95FE-124B-81A0-BD449431881A}"/>
              </a:ext>
            </a:extLst>
          </p:cNvPr>
          <p:cNvSpPr>
            <a:spLocks noGrp="1"/>
          </p:cNvSpPr>
          <p:nvPr>
            <p:ph type="sldNum" sz="quarter" idx="12"/>
          </p:nvPr>
        </p:nvSpPr>
        <p:spPr/>
        <p:txBody>
          <a:bodyPr/>
          <a:lstStyle/>
          <a:p>
            <a:fld id="{68496A61-8F81-FB42-A302-CB9A5D69B67E}" type="slidenum">
              <a:rPr lang="en-US" smtClean="0"/>
              <a:t>‹#›</a:t>
            </a:fld>
            <a:endParaRPr lang="en-US"/>
          </a:p>
        </p:txBody>
      </p:sp>
    </p:spTree>
    <p:extLst>
      <p:ext uri="{BB962C8B-B14F-4D97-AF65-F5344CB8AC3E}">
        <p14:creationId xmlns:p14="http://schemas.microsoft.com/office/powerpoint/2010/main" val="89487568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5EED0-34F4-CA41-8BD7-5C916DD9AAD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CA80702-2798-694B-B0BB-0BF00559FEF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96CEBE-86B3-4546-9B9B-D7169D5559F3}"/>
              </a:ext>
            </a:extLst>
          </p:cNvPr>
          <p:cNvSpPr>
            <a:spLocks noGrp="1"/>
          </p:cNvSpPr>
          <p:nvPr>
            <p:ph type="dt" sz="half" idx="10"/>
          </p:nvPr>
        </p:nvSpPr>
        <p:spPr/>
        <p:txBody>
          <a:bodyPr/>
          <a:lstStyle/>
          <a:p>
            <a:fld id="{0AC7D96E-E226-484F-8621-0A2425A7E6E5}" type="datetimeFigureOut">
              <a:rPr lang="en-US" smtClean="0"/>
              <a:t>12/9/2022</a:t>
            </a:fld>
            <a:endParaRPr lang="en-US"/>
          </a:p>
        </p:txBody>
      </p:sp>
      <p:sp>
        <p:nvSpPr>
          <p:cNvPr id="5" name="Footer Placeholder 4">
            <a:extLst>
              <a:ext uri="{FF2B5EF4-FFF2-40B4-BE49-F238E27FC236}">
                <a16:creationId xmlns:a16="http://schemas.microsoft.com/office/drawing/2014/main" id="{C6BB61AE-434D-8941-BB5E-33FF9FB254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D215F0-CCF6-EB48-835F-5445BEEB4DB6}"/>
              </a:ext>
            </a:extLst>
          </p:cNvPr>
          <p:cNvSpPr>
            <a:spLocks noGrp="1"/>
          </p:cNvSpPr>
          <p:nvPr>
            <p:ph type="sldNum" sz="quarter" idx="12"/>
          </p:nvPr>
        </p:nvSpPr>
        <p:spPr/>
        <p:txBody>
          <a:bodyPr/>
          <a:lstStyle/>
          <a:p>
            <a:fld id="{68496A61-8F81-FB42-A302-CB9A5D69B67E}" type="slidenum">
              <a:rPr lang="en-US" smtClean="0"/>
              <a:t>‹#›</a:t>
            </a:fld>
            <a:endParaRPr lang="en-US"/>
          </a:p>
        </p:txBody>
      </p:sp>
    </p:spTree>
    <p:extLst>
      <p:ext uri="{BB962C8B-B14F-4D97-AF65-F5344CB8AC3E}">
        <p14:creationId xmlns:p14="http://schemas.microsoft.com/office/powerpoint/2010/main" val="379507270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C492EA4-EFC9-3C4E-9825-F862ECB05E5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C840ABB-A151-5346-9B9F-720AD6D040C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5D6D4C-2527-304D-9FF0-1A0C7307688A}"/>
              </a:ext>
            </a:extLst>
          </p:cNvPr>
          <p:cNvSpPr>
            <a:spLocks noGrp="1"/>
          </p:cNvSpPr>
          <p:nvPr>
            <p:ph type="dt" sz="half" idx="10"/>
          </p:nvPr>
        </p:nvSpPr>
        <p:spPr/>
        <p:txBody>
          <a:bodyPr/>
          <a:lstStyle/>
          <a:p>
            <a:fld id="{0AC7D96E-E226-484F-8621-0A2425A7E6E5}" type="datetimeFigureOut">
              <a:rPr lang="en-US" smtClean="0"/>
              <a:t>12/9/2022</a:t>
            </a:fld>
            <a:endParaRPr lang="en-US"/>
          </a:p>
        </p:txBody>
      </p:sp>
      <p:sp>
        <p:nvSpPr>
          <p:cNvPr id="5" name="Footer Placeholder 4">
            <a:extLst>
              <a:ext uri="{FF2B5EF4-FFF2-40B4-BE49-F238E27FC236}">
                <a16:creationId xmlns:a16="http://schemas.microsoft.com/office/drawing/2014/main" id="{7E6270F5-6740-DA41-9D41-C01B77764B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CB14EA-9D63-D744-83AF-DACB802C4B48}"/>
              </a:ext>
            </a:extLst>
          </p:cNvPr>
          <p:cNvSpPr>
            <a:spLocks noGrp="1"/>
          </p:cNvSpPr>
          <p:nvPr>
            <p:ph type="sldNum" sz="quarter" idx="12"/>
          </p:nvPr>
        </p:nvSpPr>
        <p:spPr/>
        <p:txBody>
          <a:bodyPr/>
          <a:lstStyle/>
          <a:p>
            <a:fld id="{68496A61-8F81-FB42-A302-CB9A5D69B67E}" type="slidenum">
              <a:rPr lang="en-US" smtClean="0"/>
              <a:t>‹#›</a:t>
            </a:fld>
            <a:endParaRPr lang="en-US"/>
          </a:p>
        </p:txBody>
      </p:sp>
    </p:spTree>
    <p:extLst>
      <p:ext uri="{BB962C8B-B14F-4D97-AF65-F5344CB8AC3E}">
        <p14:creationId xmlns:p14="http://schemas.microsoft.com/office/powerpoint/2010/main" val="30770724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74177-E7EA-4AA1-A6B1-664F45CA6DD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04372C9-B4DC-44ED-8604-2D583985FBB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4F5B3A7-FB1E-4932-AA60-4154C423A77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B5D1A0C-BAC5-4FC4-BB3F-9A8914ABC6F4}"/>
              </a:ext>
            </a:extLst>
          </p:cNvPr>
          <p:cNvSpPr>
            <a:spLocks noGrp="1"/>
          </p:cNvSpPr>
          <p:nvPr>
            <p:ph type="dt" sz="half" idx="10"/>
          </p:nvPr>
        </p:nvSpPr>
        <p:spPr/>
        <p:txBody>
          <a:bodyPr/>
          <a:lstStyle/>
          <a:p>
            <a:fld id="{5EFB4124-F5E6-4257-980A-042B0DDFD929}" type="datetimeFigureOut">
              <a:rPr lang="en-GB" smtClean="0"/>
              <a:t>09/12/2022</a:t>
            </a:fld>
            <a:endParaRPr lang="en-GB"/>
          </a:p>
        </p:txBody>
      </p:sp>
      <p:sp>
        <p:nvSpPr>
          <p:cNvPr id="6" name="Footer Placeholder 5">
            <a:extLst>
              <a:ext uri="{FF2B5EF4-FFF2-40B4-BE49-F238E27FC236}">
                <a16:creationId xmlns:a16="http://schemas.microsoft.com/office/drawing/2014/main" id="{A00CD630-2111-4682-AA76-B525E2BACB4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1B15036-9EB7-4D6C-BAB1-E400D8068D4A}"/>
              </a:ext>
            </a:extLst>
          </p:cNvPr>
          <p:cNvSpPr>
            <a:spLocks noGrp="1"/>
          </p:cNvSpPr>
          <p:nvPr>
            <p:ph type="sldNum" sz="quarter" idx="12"/>
          </p:nvPr>
        </p:nvSpPr>
        <p:spPr/>
        <p:txBody>
          <a:bodyPr/>
          <a:lstStyle/>
          <a:p>
            <a:fld id="{8744AE31-A439-4D9F-B69B-86D6CB104D34}" type="slidenum">
              <a:rPr lang="en-GB" smtClean="0"/>
              <a:t>‹#›</a:t>
            </a:fld>
            <a:endParaRPr lang="en-GB"/>
          </a:p>
        </p:txBody>
      </p:sp>
    </p:spTree>
    <p:extLst>
      <p:ext uri="{BB962C8B-B14F-4D97-AF65-F5344CB8AC3E}">
        <p14:creationId xmlns:p14="http://schemas.microsoft.com/office/powerpoint/2010/main" val="1913041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83BA1-943C-43D2-9D20-47057645AA3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1F6B6EC-A400-4123-8164-BA18535B452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A0956BC-937C-4154-BBB0-E9E968D5BA5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35F8943-CBBD-4171-ACCA-4AF49A0044C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315820C-DC20-4919-933A-50B14EDD0D6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1B1FAF8-7DE7-4E16-B9BA-D939D85E17EA}"/>
              </a:ext>
            </a:extLst>
          </p:cNvPr>
          <p:cNvSpPr>
            <a:spLocks noGrp="1"/>
          </p:cNvSpPr>
          <p:nvPr>
            <p:ph type="dt" sz="half" idx="10"/>
          </p:nvPr>
        </p:nvSpPr>
        <p:spPr/>
        <p:txBody>
          <a:bodyPr/>
          <a:lstStyle/>
          <a:p>
            <a:fld id="{5EFB4124-F5E6-4257-980A-042B0DDFD929}" type="datetimeFigureOut">
              <a:rPr lang="en-GB" smtClean="0"/>
              <a:t>09/12/2022</a:t>
            </a:fld>
            <a:endParaRPr lang="en-GB"/>
          </a:p>
        </p:txBody>
      </p:sp>
      <p:sp>
        <p:nvSpPr>
          <p:cNvPr id="8" name="Footer Placeholder 7">
            <a:extLst>
              <a:ext uri="{FF2B5EF4-FFF2-40B4-BE49-F238E27FC236}">
                <a16:creationId xmlns:a16="http://schemas.microsoft.com/office/drawing/2014/main" id="{61CE5950-3A74-4D2C-BDDE-728F5B39F35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2B63FB9-2C33-40E2-82B3-7AC37CE24BC2}"/>
              </a:ext>
            </a:extLst>
          </p:cNvPr>
          <p:cNvSpPr>
            <a:spLocks noGrp="1"/>
          </p:cNvSpPr>
          <p:nvPr>
            <p:ph type="sldNum" sz="quarter" idx="12"/>
          </p:nvPr>
        </p:nvSpPr>
        <p:spPr/>
        <p:txBody>
          <a:bodyPr/>
          <a:lstStyle/>
          <a:p>
            <a:fld id="{8744AE31-A439-4D9F-B69B-86D6CB104D34}" type="slidenum">
              <a:rPr lang="en-GB" smtClean="0"/>
              <a:t>‹#›</a:t>
            </a:fld>
            <a:endParaRPr lang="en-GB"/>
          </a:p>
        </p:txBody>
      </p:sp>
    </p:spTree>
    <p:extLst>
      <p:ext uri="{BB962C8B-B14F-4D97-AF65-F5344CB8AC3E}">
        <p14:creationId xmlns:p14="http://schemas.microsoft.com/office/powerpoint/2010/main" val="969083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3E1DD2-74D3-48DC-A8E8-0102C8F0233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140F395-6E17-4ED7-BE1D-6A683A863E8E}"/>
              </a:ext>
            </a:extLst>
          </p:cNvPr>
          <p:cNvSpPr>
            <a:spLocks noGrp="1"/>
          </p:cNvSpPr>
          <p:nvPr>
            <p:ph type="dt" sz="half" idx="10"/>
          </p:nvPr>
        </p:nvSpPr>
        <p:spPr/>
        <p:txBody>
          <a:bodyPr/>
          <a:lstStyle/>
          <a:p>
            <a:fld id="{5EFB4124-F5E6-4257-980A-042B0DDFD929}" type="datetimeFigureOut">
              <a:rPr lang="en-GB" smtClean="0"/>
              <a:t>09/12/2022</a:t>
            </a:fld>
            <a:endParaRPr lang="en-GB"/>
          </a:p>
        </p:txBody>
      </p:sp>
      <p:sp>
        <p:nvSpPr>
          <p:cNvPr id="4" name="Footer Placeholder 3">
            <a:extLst>
              <a:ext uri="{FF2B5EF4-FFF2-40B4-BE49-F238E27FC236}">
                <a16:creationId xmlns:a16="http://schemas.microsoft.com/office/drawing/2014/main" id="{2776CA13-E38B-402B-AE15-A8FEDFB0644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3F00779-EFA9-4B6B-9433-DE9DB3404095}"/>
              </a:ext>
            </a:extLst>
          </p:cNvPr>
          <p:cNvSpPr>
            <a:spLocks noGrp="1"/>
          </p:cNvSpPr>
          <p:nvPr>
            <p:ph type="sldNum" sz="quarter" idx="12"/>
          </p:nvPr>
        </p:nvSpPr>
        <p:spPr/>
        <p:txBody>
          <a:bodyPr/>
          <a:lstStyle/>
          <a:p>
            <a:fld id="{8744AE31-A439-4D9F-B69B-86D6CB104D34}" type="slidenum">
              <a:rPr lang="en-GB" smtClean="0"/>
              <a:t>‹#›</a:t>
            </a:fld>
            <a:endParaRPr lang="en-GB"/>
          </a:p>
        </p:txBody>
      </p:sp>
    </p:spTree>
    <p:extLst>
      <p:ext uri="{BB962C8B-B14F-4D97-AF65-F5344CB8AC3E}">
        <p14:creationId xmlns:p14="http://schemas.microsoft.com/office/powerpoint/2010/main" val="5637783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AAC4FD-E95B-4A06-BA62-E57FF6FD51F0}"/>
              </a:ext>
            </a:extLst>
          </p:cNvPr>
          <p:cNvSpPr>
            <a:spLocks noGrp="1"/>
          </p:cNvSpPr>
          <p:nvPr>
            <p:ph type="dt" sz="half" idx="10"/>
          </p:nvPr>
        </p:nvSpPr>
        <p:spPr/>
        <p:txBody>
          <a:bodyPr/>
          <a:lstStyle/>
          <a:p>
            <a:fld id="{5EFB4124-F5E6-4257-980A-042B0DDFD929}" type="datetimeFigureOut">
              <a:rPr lang="en-GB" smtClean="0"/>
              <a:t>09/12/2022</a:t>
            </a:fld>
            <a:endParaRPr lang="en-GB"/>
          </a:p>
        </p:txBody>
      </p:sp>
      <p:sp>
        <p:nvSpPr>
          <p:cNvPr id="3" name="Footer Placeholder 2">
            <a:extLst>
              <a:ext uri="{FF2B5EF4-FFF2-40B4-BE49-F238E27FC236}">
                <a16:creationId xmlns:a16="http://schemas.microsoft.com/office/drawing/2014/main" id="{94CB1532-ABC5-4C5B-BE1D-A8F9470CFA4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378A03C-ED2E-42D8-9B1B-40D4B126B759}"/>
              </a:ext>
            </a:extLst>
          </p:cNvPr>
          <p:cNvSpPr>
            <a:spLocks noGrp="1"/>
          </p:cNvSpPr>
          <p:nvPr>
            <p:ph type="sldNum" sz="quarter" idx="12"/>
          </p:nvPr>
        </p:nvSpPr>
        <p:spPr/>
        <p:txBody>
          <a:bodyPr/>
          <a:lstStyle/>
          <a:p>
            <a:fld id="{8744AE31-A439-4D9F-B69B-86D6CB104D34}" type="slidenum">
              <a:rPr lang="en-GB" smtClean="0"/>
              <a:t>‹#›</a:t>
            </a:fld>
            <a:endParaRPr lang="en-GB"/>
          </a:p>
        </p:txBody>
      </p:sp>
    </p:spTree>
    <p:extLst>
      <p:ext uri="{BB962C8B-B14F-4D97-AF65-F5344CB8AC3E}">
        <p14:creationId xmlns:p14="http://schemas.microsoft.com/office/powerpoint/2010/main" val="245493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D2207-2445-4374-9E50-25D8772852C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DDCF40B-592E-440D-A2E9-6D19CF9053E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7E6C2FC-C4B9-4875-980E-725EB7CA79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A9B2CB-E42F-4AFB-8038-A866708493FA}"/>
              </a:ext>
            </a:extLst>
          </p:cNvPr>
          <p:cNvSpPr>
            <a:spLocks noGrp="1"/>
          </p:cNvSpPr>
          <p:nvPr>
            <p:ph type="dt" sz="half" idx="10"/>
          </p:nvPr>
        </p:nvSpPr>
        <p:spPr/>
        <p:txBody>
          <a:bodyPr/>
          <a:lstStyle/>
          <a:p>
            <a:fld id="{5EFB4124-F5E6-4257-980A-042B0DDFD929}" type="datetimeFigureOut">
              <a:rPr lang="en-GB" smtClean="0"/>
              <a:t>09/12/2022</a:t>
            </a:fld>
            <a:endParaRPr lang="en-GB"/>
          </a:p>
        </p:txBody>
      </p:sp>
      <p:sp>
        <p:nvSpPr>
          <p:cNvPr id="6" name="Footer Placeholder 5">
            <a:extLst>
              <a:ext uri="{FF2B5EF4-FFF2-40B4-BE49-F238E27FC236}">
                <a16:creationId xmlns:a16="http://schemas.microsoft.com/office/drawing/2014/main" id="{64AF8A04-D5E3-4BE7-B4C5-E21A89EDD87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561ECE7-DECF-4902-B6E3-2CF36D581F82}"/>
              </a:ext>
            </a:extLst>
          </p:cNvPr>
          <p:cNvSpPr>
            <a:spLocks noGrp="1"/>
          </p:cNvSpPr>
          <p:nvPr>
            <p:ph type="sldNum" sz="quarter" idx="12"/>
          </p:nvPr>
        </p:nvSpPr>
        <p:spPr/>
        <p:txBody>
          <a:bodyPr/>
          <a:lstStyle/>
          <a:p>
            <a:fld id="{8744AE31-A439-4D9F-B69B-86D6CB104D34}" type="slidenum">
              <a:rPr lang="en-GB" smtClean="0"/>
              <a:t>‹#›</a:t>
            </a:fld>
            <a:endParaRPr lang="en-GB"/>
          </a:p>
        </p:txBody>
      </p:sp>
    </p:spTree>
    <p:extLst>
      <p:ext uri="{BB962C8B-B14F-4D97-AF65-F5344CB8AC3E}">
        <p14:creationId xmlns:p14="http://schemas.microsoft.com/office/powerpoint/2010/main" val="8498465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40E4DB-1E22-4861-9F33-AAA2F01844F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5B52AAE-F651-4A67-93AE-AC0D169715F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182FDB6-C574-43FC-A9DA-BD8F31FB8C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C0B365A-F40A-49C4-A9A2-30F05F07B743}"/>
              </a:ext>
            </a:extLst>
          </p:cNvPr>
          <p:cNvSpPr>
            <a:spLocks noGrp="1"/>
          </p:cNvSpPr>
          <p:nvPr>
            <p:ph type="dt" sz="half" idx="10"/>
          </p:nvPr>
        </p:nvSpPr>
        <p:spPr/>
        <p:txBody>
          <a:bodyPr/>
          <a:lstStyle/>
          <a:p>
            <a:fld id="{5EFB4124-F5E6-4257-980A-042B0DDFD929}" type="datetimeFigureOut">
              <a:rPr lang="en-GB" smtClean="0"/>
              <a:t>09/12/2022</a:t>
            </a:fld>
            <a:endParaRPr lang="en-GB"/>
          </a:p>
        </p:txBody>
      </p:sp>
      <p:sp>
        <p:nvSpPr>
          <p:cNvPr id="6" name="Footer Placeholder 5">
            <a:extLst>
              <a:ext uri="{FF2B5EF4-FFF2-40B4-BE49-F238E27FC236}">
                <a16:creationId xmlns:a16="http://schemas.microsoft.com/office/drawing/2014/main" id="{CC9FD65C-DCB9-4FF3-9394-2BC75B7F67C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C5E9BF3-CF62-4370-B348-1E92BF913444}"/>
              </a:ext>
            </a:extLst>
          </p:cNvPr>
          <p:cNvSpPr>
            <a:spLocks noGrp="1"/>
          </p:cNvSpPr>
          <p:nvPr>
            <p:ph type="sldNum" sz="quarter" idx="12"/>
          </p:nvPr>
        </p:nvSpPr>
        <p:spPr/>
        <p:txBody>
          <a:bodyPr/>
          <a:lstStyle/>
          <a:p>
            <a:fld id="{8744AE31-A439-4D9F-B69B-86D6CB104D34}" type="slidenum">
              <a:rPr lang="en-GB" smtClean="0"/>
              <a:t>‹#›</a:t>
            </a:fld>
            <a:endParaRPr lang="en-GB"/>
          </a:p>
        </p:txBody>
      </p:sp>
    </p:spTree>
    <p:extLst>
      <p:ext uri="{BB962C8B-B14F-4D97-AF65-F5344CB8AC3E}">
        <p14:creationId xmlns:p14="http://schemas.microsoft.com/office/powerpoint/2010/main" val="13763438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1D3657C-E40A-42F4-B02F-7D901CA7938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567FBDF-5D8E-4467-9323-5530B0F8612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326BD8C-A04F-4264-A576-1F662CB5482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FB4124-F5E6-4257-980A-042B0DDFD929}" type="datetimeFigureOut">
              <a:rPr lang="en-GB" smtClean="0"/>
              <a:t>09/12/2022</a:t>
            </a:fld>
            <a:endParaRPr lang="en-GB"/>
          </a:p>
        </p:txBody>
      </p:sp>
      <p:sp>
        <p:nvSpPr>
          <p:cNvPr id="5" name="Footer Placeholder 4">
            <a:extLst>
              <a:ext uri="{FF2B5EF4-FFF2-40B4-BE49-F238E27FC236}">
                <a16:creationId xmlns:a16="http://schemas.microsoft.com/office/drawing/2014/main" id="{6F8AC7FC-5BC1-4D9E-ADA1-285496C85B9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5E64D056-76AD-403C-BEC3-1B3E0E714FB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44AE31-A439-4D9F-B69B-86D6CB104D34}" type="slidenum">
              <a:rPr lang="en-GB" smtClean="0"/>
              <a:t>‹#›</a:t>
            </a:fld>
            <a:endParaRPr lang="en-GB"/>
          </a:p>
        </p:txBody>
      </p:sp>
    </p:spTree>
    <p:extLst>
      <p:ext uri="{BB962C8B-B14F-4D97-AF65-F5344CB8AC3E}">
        <p14:creationId xmlns:p14="http://schemas.microsoft.com/office/powerpoint/2010/main" val="41098552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F35C5D-094B-436B-B3E0-3CF486C04D78}" type="datetimeFigureOut">
              <a:rPr lang="en-GB" smtClean="0"/>
              <a:t>09/12/2022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8E8CE6-A9A1-418A-B874-D65D157E2387}" type="slidenum">
              <a:rPr lang="en-GB" smtClean="0"/>
              <a:t>‹#›</a:t>
            </a:fld>
            <a:endParaRPr lang="en-GB"/>
          </a:p>
        </p:txBody>
      </p:sp>
    </p:spTree>
    <p:extLst>
      <p:ext uri="{BB962C8B-B14F-4D97-AF65-F5344CB8AC3E}">
        <p14:creationId xmlns:p14="http://schemas.microsoft.com/office/powerpoint/2010/main" val="3838589733"/>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065FBA9-0C5D-6E42-B8CC-5C20D4B30D2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5A89E18-0676-9943-AA04-C001830DE80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F04FB4-9994-4443-A7BF-2CA60F7EB55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C7D96E-E226-484F-8621-0A2425A7E6E5}" type="datetimeFigureOut">
              <a:rPr lang="en-US" smtClean="0"/>
              <a:t>12/9/2022</a:t>
            </a:fld>
            <a:endParaRPr lang="en-US"/>
          </a:p>
        </p:txBody>
      </p:sp>
      <p:sp>
        <p:nvSpPr>
          <p:cNvPr id="5" name="Footer Placeholder 4">
            <a:extLst>
              <a:ext uri="{FF2B5EF4-FFF2-40B4-BE49-F238E27FC236}">
                <a16:creationId xmlns:a16="http://schemas.microsoft.com/office/drawing/2014/main" id="{B5B332E6-3674-C24E-9802-6C406967116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C875960-30C0-F74D-B04E-ECCDE84E4A2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496A61-8F81-FB42-A302-CB9A5D69B67E}" type="slidenum">
              <a:rPr lang="en-US" smtClean="0"/>
              <a:t>‹#›</a:t>
            </a:fld>
            <a:endParaRPr lang="en-US"/>
          </a:p>
        </p:txBody>
      </p:sp>
    </p:spTree>
    <p:extLst>
      <p:ext uri="{BB962C8B-B14F-4D97-AF65-F5344CB8AC3E}">
        <p14:creationId xmlns:p14="http://schemas.microsoft.com/office/powerpoint/2010/main" val="2705404336"/>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hyperlink" Target="https://www.neighbourlylab.com/" TargetMode="Externa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hyperlink" Target="https://www.bristol.gov.uk/files/documents/1723-healthy-weight-children-young-people-jsna/file" TargetMode="Externa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BD17167-7D42-47AC-8716-6866D414173E}"/>
              </a:ext>
            </a:extLst>
          </p:cNvPr>
          <p:cNvSpPr>
            <a:spLocks noGrp="1" noRot="1" noMove="1" noResize="1" noEditPoints="1" noAdjustHandles="1" noChangeArrowheads="1" noChangeShapeType="1"/>
          </p:cNvSpPr>
          <p:nvPr/>
        </p:nvSpPr>
        <p:spPr>
          <a:xfrm>
            <a:off x="0" y="5852523"/>
            <a:ext cx="12192000" cy="1005478"/>
          </a:xfrm>
          <a:prstGeom prst="rect">
            <a:avLst/>
          </a:prstGeom>
          <a:solidFill>
            <a:srgbClr val="0162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18A6E0"/>
              </a:solidFill>
              <a:effectLst/>
              <a:uLnTx/>
              <a:uFillTx/>
              <a:latin typeface="Calibri" panose="020F0502020204030204"/>
              <a:ea typeface="+mn-ea"/>
              <a:cs typeface="+mn-cs"/>
            </a:endParaRPr>
          </a:p>
        </p:txBody>
      </p:sp>
      <p:sp>
        <p:nvSpPr>
          <p:cNvPr id="7" name="Title 9">
            <a:extLst>
              <a:ext uri="{FF2B5EF4-FFF2-40B4-BE49-F238E27FC236}">
                <a16:creationId xmlns:a16="http://schemas.microsoft.com/office/drawing/2014/main" id="{A4386439-EF16-4387-8DB1-C70B5FAC9DDA}"/>
              </a:ext>
            </a:extLst>
          </p:cNvPr>
          <p:cNvSpPr>
            <a:spLocks noGrp="1"/>
          </p:cNvSpPr>
          <p:nvPr>
            <p:ph type="title"/>
          </p:nvPr>
        </p:nvSpPr>
        <p:spPr>
          <a:xfrm>
            <a:off x="243281" y="-58075"/>
            <a:ext cx="11521371" cy="5485752"/>
          </a:xfrm>
          <a:ln w="12700">
            <a:noFill/>
            <a:prstDash val="sysDash"/>
          </a:ln>
        </p:spPr>
        <p:txBody>
          <a:bodyPr>
            <a:normAutofit/>
          </a:bodyPr>
          <a:lstStyle/>
          <a:p>
            <a:pPr algn="ctr"/>
            <a:r>
              <a:rPr lang="en-US" sz="8000" b="1" dirty="0">
                <a:solidFill>
                  <a:srgbClr val="016259"/>
                </a:solidFill>
                <a:latin typeface="+mn-lt"/>
                <a:cs typeface="Arial" panose="020B0604020202020204" pitchFamily="34" charset="0"/>
              </a:rPr>
              <a:t>North &amp; West Bristol </a:t>
            </a:r>
            <a:br>
              <a:rPr lang="en-US" sz="8000" b="1" dirty="0">
                <a:solidFill>
                  <a:srgbClr val="016259"/>
                </a:solidFill>
                <a:latin typeface="+mn-lt"/>
                <a:cs typeface="Arial" panose="020B0604020202020204" pitchFamily="34" charset="0"/>
              </a:rPr>
            </a:br>
            <a:br>
              <a:rPr lang="en-US" sz="8000" b="1" dirty="0">
                <a:solidFill>
                  <a:srgbClr val="016259"/>
                </a:solidFill>
                <a:latin typeface="+mn-lt"/>
                <a:cs typeface="Arial" panose="020B0604020202020204" pitchFamily="34" charset="0"/>
              </a:rPr>
            </a:br>
            <a:r>
              <a:rPr lang="en-US" sz="8000" b="1" dirty="0">
                <a:solidFill>
                  <a:srgbClr val="016259"/>
                </a:solidFill>
                <a:latin typeface="+mn-lt"/>
                <a:cs typeface="Arial" panose="020B0604020202020204" pitchFamily="34" charset="0"/>
              </a:rPr>
              <a:t>Workplan and Emerging   Priorities </a:t>
            </a:r>
          </a:p>
        </p:txBody>
      </p:sp>
      <p:pic>
        <p:nvPicPr>
          <p:cNvPr id="10" name="Picture 9" descr="Healthier Together logo">
            <a:extLst>
              <a:ext uri="{FF2B5EF4-FFF2-40B4-BE49-F238E27FC236}">
                <a16:creationId xmlns:a16="http://schemas.microsoft.com/office/drawing/2014/main" id="{2775EBB8-FF0B-46A6-A6F9-6C35D48E8B37}"/>
              </a:ext>
            </a:extLst>
          </p:cNvPr>
          <p:cNvPicPr>
            <a:picLocks noGrp="1" noRot="1" noChangeAspect="1" noMove="1" noResize="1" noEditPoints="1" noAdjustHandles="1" noChangeArrowheads="1" noChangeShapeType="1" noCrop="1"/>
          </p:cNvPicPr>
          <p:nvPr/>
        </p:nvPicPr>
        <p:blipFill>
          <a:blip r:embed="rId2" cstate="screen">
            <a:extLst>
              <a:ext uri="{28A0092B-C50C-407E-A947-70E740481C1C}">
                <a14:useLocalDpi xmlns:a14="http://schemas.microsoft.com/office/drawing/2010/main"/>
              </a:ext>
            </a:extLst>
          </a:blip>
          <a:stretch>
            <a:fillRect/>
          </a:stretch>
        </p:blipFill>
        <p:spPr>
          <a:xfrm>
            <a:off x="0" y="6028852"/>
            <a:ext cx="1501540" cy="678114"/>
          </a:xfrm>
          <a:prstGeom prst="rect">
            <a:avLst/>
          </a:prstGeom>
        </p:spPr>
      </p:pic>
      <p:pic>
        <p:nvPicPr>
          <p:cNvPr id="15" name="Picture 14" descr="Text&#10;&#10;Description automatically generated">
            <a:extLst>
              <a:ext uri="{FF2B5EF4-FFF2-40B4-BE49-F238E27FC236}">
                <a16:creationId xmlns:a16="http://schemas.microsoft.com/office/drawing/2014/main" id="{CC1D5DE2-BA04-4F1C-B309-7212D1269CB9}"/>
              </a:ext>
            </a:extLst>
          </p:cNvPr>
          <p:cNvPicPr>
            <a:picLocks noGrp="1" noRot="1" noChangeAspec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tretch>
            <a:fillRect/>
          </a:stretch>
        </p:blipFill>
        <p:spPr>
          <a:xfrm>
            <a:off x="9317621" y="6011265"/>
            <a:ext cx="2716694" cy="687994"/>
          </a:xfrm>
          <a:prstGeom prst="rect">
            <a:avLst/>
          </a:prstGeom>
        </p:spPr>
      </p:pic>
    </p:spTree>
    <p:extLst>
      <p:ext uri="{BB962C8B-B14F-4D97-AF65-F5344CB8AC3E}">
        <p14:creationId xmlns:p14="http://schemas.microsoft.com/office/powerpoint/2010/main" val="8170000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62F3D2D-A754-5851-9CFF-D0CB976DACEA}"/>
              </a:ext>
            </a:extLst>
          </p:cNvPr>
          <p:cNvSpPr>
            <a:spLocks noGrp="1"/>
          </p:cNvSpPr>
          <p:nvPr>
            <p:ph type="title"/>
          </p:nvPr>
        </p:nvSpPr>
        <p:spPr>
          <a:xfrm>
            <a:off x="466722" y="586855"/>
            <a:ext cx="3201366" cy="3387497"/>
          </a:xfrm>
        </p:spPr>
        <p:txBody>
          <a:bodyPr anchor="b">
            <a:normAutofit/>
          </a:bodyPr>
          <a:lstStyle/>
          <a:p>
            <a:pPr algn="r"/>
            <a:r>
              <a:rPr lang="en-GB" sz="4000" dirty="0">
                <a:solidFill>
                  <a:srgbClr val="FFFFFF"/>
                </a:solidFill>
                <a:latin typeface="+mn-lt"/>
                <a:cs typeface="Arial" panose="020B0604020202020204" pitchFamily="34" charset="0"/>
              </a:rPr>
              <a:t>Ageing Well</a:t>
            </a:r>
            <a:br>
              <a:rPr lang="en-GB" sz="4000" dirty="0">
                <a:solidFill>
                  <a:srgbClr val="FFFFFF"/>
                </a:solidFill>
                <a:latin typeface="+mn-lt"/>
                <a:cs typeface="Arial" panose="020B0604020202020204" pitchFamily="34" charset="0"/>
              </a:rPr>
            </a:br>
            <a:r>
              <a:rPr lang="en-GB" sz="4000" dirty="0">
                <a:solidFill>
                  <a:srgbClr val="FFFFFF"/>
                </a:solidFill>
                <a:latin typeface="+mn-lt"/>
                <a:cs typeface="Arial" panose="020B0604020202020204" pitchFamily="34" charset="0"/>
              </a:rPr>
              <a:t>    </a:t>
            </a:r>
            <a:br>
              <a:rPr lang="en-GB" sz="4000" dirty="0">
                <a:solidFill>
                  <a:srgbClr val="FFFFFF"/>
                </a:solidFill>
                <a:latin typeface="+mn-lt"/>
                <a:cs typeface="Arial" panose="020B0604020202020204" pitchFamily="34" charset="0"/>
              </a:rPr>
            </a:br>
            <a:r>
              <a:rPr lang="en-GB" sz="4000" b="1" dirty="0">
                <a:solidFill>
                  <a:srgbClr val="FFFFFF"/>
                </a:solidFill>
                <a:latin typeface="+mn-lt"/>
                <a:cs typeface="Arial" panose="020B0604020202020204" pitchFamily="34" charset="0"/>
              </a:rPr>
              <a:t>Enhanced Health in Care Homes</a:t>
            </a:r>
          </a:p>
        </p:txBody>
      </p:sp>
      <p:sp>
        <p:nvSpPr>
          <p:cNvPr id="3" name="Content Placeholder 2">
            <a:extLst>
              <a:ext uri="{FF2B5EF4-FFF2-40B4-BE49-F238E27FC236}">
                <a16:creationId xmlns:a16="http://schemas.microsoft.com/office/drawing/2014/main" id="{6909EAD2-C9FA-3ED7-E298-CA7924374F29}"/>
              </a:ext>
            </a:extLst>
          </p:cNvPr>
          <p:cNvSpPr>
            <a:spLocks noGrp="1"/>
          </p:cNvSpPr>
          <p:nvPr>
            <p:ph idx="1"/>
          </p:nvPr>
        </p:nvSpPr>
        <p:spPr>
          <a:xfrm>
            <a:off x="4810259" y="649480"/>
            <a:ext cx="6555347" cy="5546047"/>
          </a:xfrm>
        </p:spPr>
        <p:txBody>
          <a:bodyPr anchor="ctr">
            <a:normAutofit/>
          </a:bodyPr>
          <a:lstStyle/>
          <a:p>
            <a:pPr marL="0" indent="0">
              <a:spcBef>
                <a:spcPts val="0"/>
              </a:spcBef>
              <a:buNone/>
            </a:pPr>
            <a:r>
              <a:rPr lang="en-GB" sz="1200" b="1" dirty="0">
                <a:effectLst/>
                <a:ea typeface="Calibri" panose="020F0502020204030204" pitchFamily="34" charset="0"/>
                <a:cs typeface="Arial" panose="020B0604020202020204" pitchFamily="34" charset="0"/>
              </a:rPr>
              <a:t>What we know:</a:t>
            </a:r>
          </a:p>
          <a:p>
            <a:pPr marL="0" indent="0">
              <a:spcBef>
                <a:spcPts val="0"/>
              </a:spcBef>
              <a:buNone/>
            </a:pPr>
            <a:r>
              <a:rPr lang="en-GB" sz="1200" dirty="0">
                <a:effectLst/>
                <a:ea typeface="Calibri" panose="020F0502020204030204" pitchFamily="34" charset="0"/>
                <a:cs typeface="Arial" panose="020B0604020202020204" pitchFamily="34" charset="0"/>
              </a:rPr>
              <a:t>North &amp; West Bristol has:</a:t>
            </a:r>
          </a:p>
          <a:p>
            <a:pPr>
              <a:spcBef>
                <a:spcPts val="0"/>
              </a:spcBef>
            </a:pPr>
            <a:r>
              <a:rPr lang="en-GB" sz="1200" dirty="0">
                <a:effectLst/>
                <a:ea typeface="Calibri" panose="020F0502020204030204" pitchFamily="34" charset="0"/>
                <a:cs typeface="Arial" panose="020B0604020202020204" pitchFamily="34" charset="0"/>
              </a:rPr>
              <a:t>The most care homes in North &amp; West Bristol compared to the other Bristol Localities </a:t>
            </a:r>
            <a:r>
              <a:rPr lang="en-GB" sz="1200" dirty="0"/>
              <a:t>[Affinity 25, Norther Arc 13, Phoenix 10, Health West 4] – total of 1,535 beds</a:t>
            </a:r>
            <a:endParaRPr lang="en-GB" sz="1200" dirty="0">
              <a:effectLst/>
              <a:ea typeface="Calibri" panose="020F0502020204030204" pitchFamily="34" charset="0"/>
              <a:cs typeface="Arial" panose="020B0604020202020204" pitchFamily="34" charset="0"/>
            </a:endParaRPr>
          </a:p>
          <a:p>
            <a:pPr>
              <a:spcBef>
                <a:spcPts val="0"/>
              </a:spcBef>
            </a:pPr>
            <a:r>
              <a:rPr lang="en-GB" sz="1200" dirty="0">
                <a:effectLst/>
                <a:ea typeface="Calibri" panose="020F0502020204030204" pitchFamily="34" charset="0"/>
                <a:cs typeface="Arial" panose="020B0604020202020204" pitchFamily="34" charset="0"/>
              </a:rPr>
              <a:t>To aid </a:t>
            </a:r>
            <a:r>
              <a:rPr lang="en-GB" sz="1200" dirty="0">
                <a:ea typeface="Calibri" panose="020F0502020204030204" pitchFamily="34" charset="0"/>
                <a:cs typeface="Arial" panose="020B0604020202020204" pitchFamily="34" charset="0"/>
              </a:rPr>
              <a:t>discharge from hospital, Care Homes in North &amp; West Bristol have the most P3 beds (North &amp; West 53 beds, ICE 15 beds and South 11 beds).  This </a:t>
            </a:r>
            <a:r>
              <a:rPr lang="en-GB" sz="1200" dirty="0">
                <a:effectLst/>
                <a:ea typeface="Calibri" panose="020F0502020204030204" pitchFamily="34" charset="0"/>
                <a:cs typeface="Arial" panose="020B0604020202020204" pitchFamily="34" charset="0"/>
              </a:rPr>
              <a:t>has a significant impact on North &amp; West </a:t>
            </a:r>
            <a:r>
              <a:rPr lang="en-GB" sz="1200" dirty="0">
                <a:ea typeface="Calibri" panose="020F0502020204030204" pitchFamily="34" charset="0"/>
                <a:cs typeface="Arial" panose="020B0604020202020204" pitchFamily="34" charset="0"/>
              </a:rPr>
              <a:t>GPs and community services </a:t>
            </a:r>
            <a:r>
              <a:rPr lang="en-GB" sz="1200" dirty="0">
                <a:effectLst/>
                <a:ea typeface="Calibri" panose="020F0502020204030204" pitchFamily="34" charset="0"/>
                <a:cs typeface="Arial" panose="020B0604020202020204" pitchFamily="34" charset="0"/>
              </a:rPr>
              <a:t>as well as having an impact on the individual (for example, the Care Home may not know the resident, and the GP may not know the resident).  </a:t>
            </a:r>
          </a:p>
          <a:p>
            <a:pPr>
              <a:spcBef>
                <a:spcPts val="0"/>
              </a:spcBef>
            </a:pPr>
            <a:r>
              <a:rPr lang="en-GB" sz="1200" dirty="0">
                <a:effectLst/>
                <a:ea typeface="Calibri" panose="020F0502020204030204" pitchFamily="34" charset="0"/>
                <a:cs typeface="Arial" panose="020B0604020202020204" pitchFamily="34" charset="0"/>
              </a:rPr>
              <a:t>Northern Arc PCN and Affinity PCN have the highest and second highest rate of care home admissions in Bristol. </a:t>
            </a:r>
          </a:p>
          <a:p>
            <a:pPr marL="0" indent="0">
              <a:spcBef>
                <a:spcPts val="0"/>
              </a:spcBef>
              <a:buNone/>
            </a:pPr>
            <a:endParaRPr lang="en-GB" sz="1200" dirty="0">
              <a:ea typeface="Calibri" panose="020F0502020204030204" pitchFamily="34" charset="0"/>
              <a:cs typeface="Arial" panose="020B0604020202020204" pitchFamily="34" charset="0"/>
            </a:endParaRPr>
          </a:p>
          <a:p>
            <a:pPr marL="0" indent="0">
              <a:spcBef>
                <a:spcPts val="0"/>
              </a:spcBef>
              <a:buNone/>
            </a:pPr>
            <a:endParaRPr lang="en-GB" sz="1200" dirty="0">
              <a:effectLst/>
              <a:ea typeface="Calibri" panose="020F0502020204030204" pitchFamily="34" charset="0"/>
              <a:cs typeface="Arial" panose="020B0604020202020204" pitchFamily="34" charset="0"/>
            </a:endParaRPr>
          </a:p>
          <a:p>
            <a:pPr marL="0" indent="0">
              <a:spcBef>
                <a:spcPts val="0"/>
              </a:spcBef>
              <a:buNone/>
            </a:pPr>
            <a:r>
              <a:rPr lang="en-GB" sz="1200" b="1" dirty="0">
                <a:ea typeface="Calibri" panose="020F0502020204030204" pitchFamily="34" charset="0"/>
                <a:cs typeface="Arial" panose="020B0604020202020204" pitchFamily="34" charset="0"/>
              </a:rPr>
              <a:t>Goals:</a:t>
            </a:r>
          </a:p>
          <a:p>
            <a:pPr marL="0" indent="0">
              <a:spcBef>
                <a:spcPts val="0"/>
              </a:spcBef>
              <a:buNone/>
            </a:pPr>
            <a:r>
              <a:rPr lang="en-GB" sz="1200" dirty="0">
                <a:effectLst/>
                <a:ea typeface="Calibri" panose="020F0502020204030204" pitchFamily="34" charset="0"/>
                <a:cs typeface="Arial" panose="020B0604020202020204" pitchFamily="34" charset="0"/>
              </a:rPr>
              <a:t>Our focus is to reduce the number of conveyances to ho</a:t>
            </a:r>
            <a:r>
              <a:rPr lang="en-GB" sz="1200" dirty="0">
                <a:ea typeface="Calibri" panose="020F0502020204030204" pitchFamily="34" charset="0"/>
                <a:cs typeface="Arial" panose="020B0604020202020204" pitchFamily="34" charset="0"/>
              </a:rPr>
              <a:t>spital by ambulance.  We will ensure Care Home residents have access to “my team around me” support; and staff are able to </a:t>
            </a:r>
            <a:r>
              <a:rPr lang="en-GB" sz="1200" dirty="0">
                <a:effectLst/>
                <a:ea typeface="Calibri" panose="020F0502020204030204" pitchFamily="34" charset="0"/>
              </a:rPr>
              <a:t>have better conversations with GPs, Paramedics, community teams.</a:t>
            </a:r>
            <a:endParaRPr lang="en-GB" sz="1200" dirty="0">
              <a:effectLst/>
              <a:ea typeface="Calibri" panose="020F0502020204030204" pitchFamily="34" charset="0"/>
              <a:cs typeface="Arial" panose="020B0604020202020204" pitchFamily="34" charset="0"/>
            </a:endParaRPr>
          </a:p>
          <a:p>
            <a:pPr marL="0" indent="0">
              <a:spcBef>
                <a:spcPts val="0"/>
              </a:spcBef>
              <a:buNone/>
            </a:pPr>
            <a:endParaRPr lang="en-GB" sz="1200" dirty="0">
              <a:ea typeface="Calibri" panose="020F0502020204030204" pitchFamily="34" charset="0"/>
              <a:cs typeface="Arial" panose="020B0604020202020204" pitchFamily="34" charset="0"/>
            </a:endParaRPr>
          </a:p>
          <a:p>
            <a:pPr marL="0" indent="0">
              <a:spcBef>
                <a:spcPts val="0"/>
              </a:spcBef>
              <a:buNone/>
            </a:pPr>
            <a:r>
              <a:rPr lang="en-GB" sz="1200" b="1" dirty="0">
                <a:effectLst/>
                <a:ea typeface="Calibri" panose="020F0502020204030204" pitchFamily="34" charset="0"/>
                <a:cs typeface="Arial" panose="020B0604020202020204" pitchFamily="34" charset="0"/>
              </a:rPr>
              <a:t>Approach:</a:t>
            </a:r>
          </a:p>
          <a:p>
            <a:pPr>
              <a:spcBef>
                <a:spcPts val="0"/>
              </a:spcBef>
            </a:pPr>
            <a:r>
              <a:rPr lang="en-GB" sz="1200" dirty="0">
                <a:effectLst/>
                <a:ea typeface="Calibri" panose="020F0502020204030204" pitchFamily="34" charset="0"/>
              </a:rPr>
              <a:t>Review and understand the data for any ambulance conveyance from care homes in N&amp;W</a:t>
            </a:r>
          </a:p>
          <a:p>
            <a:pPr>
              <a:spcBef>
                <a:spcPts val="0"/>
              </a:spcBef>
            </a:pPr>
            <a:r>
              <a:rPr lang="en-GB" sz="1200" dirty="0">
                <a:effectLst/>
                <a:ea typeface="Calibri" panose="020F0502020204030204" pitchFamily="34" charset="0"/>
              </a:rPr>
              <a:t>Review and understand falls data from care homes in N&amp;W</a:t>
            </a:r>
          </a:p>
          <a:p>
            <a:pPr>
              <a:spcBef>
                <a:spcPts val="0"/>
              </a:spcBef>
            </a:pPr>
            <a:r>
              <a:rPr lang="en-GB" sz="1200" dirty="0">
                <a:effectLst/>
                <a:ea typeface="Calibri" panose="020F0502020204030204" pitchFamily="34" charset="0"/>
              </a:rPr>
              <a:t>To run focus Groups for Care Home Registered Managers and GPs to ascertain “quick wins” </a:t>
            </a:r>
          </a:p>
          <a:p>
            <a:pPr>
              <a:lnSpc>
                <a:spcPct val="105000"/>
              </a:lnSpc>
              <a:spcBef>
                <a:spcPts val="0"/>
              </a:spcBef>
            </a:pPr>
            <a:r>
              <a:rPr lang="en-GB" sz="1200" dirty="0">
                <a:effectLst/>
                <a:ea typeface="Calibri" panose="020F0502020204030204" pitchFamily="34" charset="0"/>
              </a:rPr>
              <a:t>To enable care home staff to have better conversations with GPs, Paramedics, community teams by ensuring all staff are offered Restore2 training</a:t>
            </a:r>
          </a:p>
          <a:p>
            <a:pPr>
              <a:lnSpc>
                <a:spcPct val="105000"/>
              </a:lnSpc>
              <a:spcBef>
                <a:spcPts val="0"/>
              </a:spcBef>
            </a:pPr>
            <a:r>
              <a:rPr lang="en-GB" sz="1200" dirty="0">
                <a:ea typeface="Calibri" panose="020F0502020204030204" pitchFamily="34" charset="0"/>
              </a:rPr>
              <a:t>To build empathy for ageing by ensuring care home staff and GP care coordinators have a suite of training available to them</a:t>
            </a:r>
            <a:endParaRPr lang="en-GB" sz="1200" dirty="0">
              <a:effectLst/>
              <a:ea typeface="Calibri" panose="020F0502020204030204" pitchFamily="34" charset="0"/>
            </a:endParaRPr>
          </a:p>
          <a:p>
            <a:pPr>
              <a:spcBef>
                <a:spcPts val="0"/>
              </a:spcBef>
            </a:pPr>
            <a:r>
              <a:rPr lang="en-GB" sz="1200" dirty="0">
                <a:effectLst/>
                <a:ea typeface="Calibri" panose="020F0502020204030204" pitchFamily="34" charset="0"/>
              </a:rPr>
              <a:t>To support the digital maturity of care homes within N&amp;W </a:t>
            </a:r>
          </a:p>
          <a:p>
            <a:pPr>
              <a:spcBef>
                <a:spcPts val="0"/>
              </a:spcBef>
            </a:pPr>
            <a:r>
              <a:rPr lang="en-GB" sz="1200" dirty="0">
                <a:ea typeface="Calibri" panose="020F0502020204030204" pitchFamily="34" charset="0"/>
                <a:cs typeface="Arial" panose="020B0604020202020204" pitchFamily="34" charset="0"/>
              </a:rPr>
              <a:t>To learn from the N-CHIP pilot currently running in 20 Care Homes across North &amp; West Bristol and South Gloucestershire, and bring this into MDT working</a:t>
            </a:r>
            <a:endParaRPr lang="en-GB" sz="1200" dirty="0">
              <a:effectLst/>
              <a:ea typeface="Calibri" panose="020F0502020204030204" pitchFamily="34" charset="0"/>
              <a:cs typeface="Arial" panose="020B0604020202020204" pitchFamily="34" charset="0"/>
            </a:endParaRPr>
          </a:p>
          <a:p>
            <a:pPr marL="0" indent="0">
              <a:spcBef>
                <a:spcPts val="0"/>
              </a:spcBef>
              <a:buNone/>
            </a:pPr>
            <a:endParaRPr lang="en-GB" sz="11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2294081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62F3D2D-A754-5851-9CFF-D0CB976DACEA}"/>
              </a:ext>
            </a:extLst>
          </p:cNvPr>
          <p:cNvSpPr>
            <a:spLocks noGrp="1"/>
          </p:cNvSpPr>
          <p:nvPr>
            <p:ph type="title"/>
          </p:nvPr>
        </p:nvSpPr>
        <p:spPr>
          <a:xfrm>
            <a:off x="466722" y="586855"/>
            <a:ext cx="3201366" cy="3387497"/>
          </a:xfrm>
        </p:spPr>
        <p:txBody>
          <a:bodyPr anchor="b">
            <a:normAutofit/>
          </a:bodyPr>
          <a:lstStyle/>
          <a:p>
            <a:pPr algn="r"/>
            <a:r>
              <a:rPr lang="en-GB" sz="4000" dirty="0">
                <a:solidFill>
                  <a:srgbClr val="FFFFFF"/>
                </a:solidFill>
                <a:latin typeface="+mn-lt"/>
                <a:cs typeface="Arial" panose="020B0604020202020204" pitchFamily="34" charset="0"/>
              </a:rPr>
              <a:t>Ageing Well</a:t>
            </a:r>
            <a:br>
              <a:rPr lang="en-GB" sz="4000" dirty="0">
                <a:solidFill>
                  <a:srgbClr val="FFFFFF"/>
                </a:solidFill>
                <a:latin typeface="+mn-lt"/>
                <a:cs typeface="Arial" panose="020B0604020202020204" pitchFamily="34" charset="0"/>
              </a:rPr>
            </a:br>
            <a:r>
              <a:rPr lang="en-GB" sz="4000" dirty="0">
                <a:solidFill>
                  <a:srgbClr val="FFFFFF"/>
                </a:solidFill>
                <a:latin typeface="+mn-lt"/>
                <a:cs typeface="Arial" panose="020B0604020202020204" pitchFamily="34" charset="0"/>
              </a:rPr>
              <a:t>    </a:t>
            </a:r>
            <a:br>
              <a:rPr lang="en-GB" sz="4000" dirty="0">
                <a:solidFill>
                  <a:srgbClr val="FFFFFF"/>
                </a:solidFill>
                <a:latin typeface="+mn-lt"/>
                <a:cs typeface="Arial" panose="020B0604020202020204" pitchFamily="34" charset="0"/>
              </a:rPr>
            </a:br>
            <a:r>
              <a:rPr lang="en-GB" sz="4000" b="1" dirty="0">
                <a:solidFill>
                  <a:srgbClr val="FFFFFF"/>
                </a:solidFill>
                <a:latin typeface="+mn-lt"/>
                <a:cs typeface="Arial" panose="020B0604020202020204" pitchFamily="34" charset="0"/>
              </a:rPr>
              <a:t>Falls</a:t>
            </a:r>
          </a:p>
        </p:txBody>
      </p:sp>
      <p:sp>
        <p:nvSpPr>
          <p:cNvPr id="3" name="Content Placeholder 2">
            <a:extLst>
              <a:ext uri="{FF2B5EF4-FFF2-40B4-BE49-F238E27FC236}">
                <a16:creationId xmlns:a16="http://schemas.microsoft.com/office/drawing/2014/main" id="{6909EAD2-C9FA-3ED7-E298-CA7924374F29}"/>
              </a:ext>
            </a:extLst>
          </p:cNvPr>
          <p:cNvSpPr>
            <a:spLocks noGrp="1"/>
          </p:cNvSpPr>
          <p:nvPr>
            <p:ph idx="1"/>
          </p:nvPr>
        </p:nvSpPr>
        <p:spPr>
          <a:xfrm>
            <a:off x="4810259" y="109057"/>
            <a:ext cx="6555347" cy="6526635"/>
          </a:xfrm>
        </p:spPr>
        <p:txBody>
          <a:bodyPr anchor="ctr">
            <a:normAutofit fontScale="85000" lnSpcReduction="20000"/>
          </a:bodyPr>
          <a:lstStyle/>
          <a:p>
            <a:pPr marL="0" indent="0">
              <a:lnSpc>
                <a:spcPct val="110000"/>
              </a:lnSpc>
              <a:spcBef>
                <a:spcPts val="0"/>
              </a:spcBef>
              <a:buNone/>
            </a:pPr>
            <a:r>
              <a:rPr lang="en-GB" sz="1300" b="1" dirty="0">
                <a:effectLst/>
                <a:ea typeface="Calibri" panose="020F0502020204030204" pitchFamily="34" charset="0"/>
                <a:cs typeface="Arial" panose="020B0604020202020204" pitchFamily="34" charset="0"/>
              </a:rPr>
              <a:t>What we know: </a:t>
            </a:r>
            <a:endParaRPr lang="en-GB" sz="1300" dirty="0">
              <a:effectLst/>
              <a:ea typeface="Calibri" panose="020F0502020204030204" pitchFamily="34" charset="0"/>
              <a:cs typeface="Arial" panose="020B0604020202020204" pitchFamily="34" charset="0"/>
            </a:endParaRPr>
          </a:p>
          <a:p>
            <a:pPr marL="0" indent="0">
              <a:lnSpc>
                <a:spcPct val="110000"/>
              </a:lnSpc>
              <a:spcBef>
                <a:spcPts val="0"/>
              </a:spcBef>
              <a:buNone/>
            </a:pPr>
            <a:r>
              <a:rPr lang="en-GB" sz="1300" dirty="0">
                <a:effectLst/>
                <a:ea typeface="Calibri" panose="020F0502020204030204" pitchFamily="34" charset="0"/>
                <a:cs typeface="Arial" panose="020B0604020202020204" pitchFamily="34" charset="0"/>
              </a:rPr>
              <a:t>For BNSSG as a whole, our most “at risk” population accessed healthcare that was not planned:</a:t>
            </a:r>
          </a:p>
          <a:p>
            <a:pPr>
              <a:lnSpc>
                <a:spcPct val="110000"/>
              </a:lnSpc>
              <a:spcBef>
                <a:spcPts val="0"/>
              </a:spcBef>
            </a:pPr>
            <a:r>
              <a:rPr lang="en-GB" sz="1300" dirty="0">
                <a:ea typeface="Calibri" panose="020F0502020204030204" pitchFamily="34" charset="0"/>
                <a:cs typeface="Arial" panose="020B0604020202020204" pitchFamily="34" charset="0"/>
              </a:rPr>
              <a:t>1</a:t>
            </a:r>
            <a:r>
              <a:rPr lang="en-GB" sz="1300" dirty="0">
                <a:effectLst/>
                <a:ea typeface="Calibri" panose="020F0502020204030204" pitchFamily="34" charset="0"/>
                <a:cs typeface="Arial" panose="020B0604020202020204" pitchFamily="34" charset="0"/>
              </a:rPr>
              <a:t>50,000 non-elective bed days per year (including 45,000 bed days due to Ambulatory Care Sensitive Conditions and </a:t>
            </a:r>
            <a:r>
              <a:rPr lang="en-GB" sz="1300" b="1" dirty="0">
                <a:effectLst/>
                <a:ea typeface="Calibri" panose="020F0502020204030204" pitchFamily="34" charset="0"/>
                <a:cs typeface="Arial" panose="020B0604020202020204" pitchFamily="34" charset="0"/>
              </a:rPr>
              <a:t>&gt;30,000 bed days due to falls alone</a:t>
            </a:r>
            <a:r>
              <a:rPr lang="en-GB" sz="1300" dirty="0">
                <a:effectLst/>
                <a:ea typeface="Calibri" panose="020F0502020204030204" pitchFamily="34" charset="0"/>
                <a:cs typeface="Arial" panose="020B0604020202020204" pitchFamily="34" charset="0"/>
              </a:rPr>
              <a:t>), </a:t>
            </a:r>
          </a:p>
          <a:p>
            <a:pPr>
              <a:lnSpc>
                <a:spcPct val="110000"/>
              </a:lnSpc>
              <a:spcBef>
                <a:spcPts val="0"/>
              </a:spcBef>
            </a:pPr>
            <a:r>
              <a:rPr lang="en-GB" sz="1300" dirty="0">
                <a:effectLst/>
                <a:ea typeface="Calibri" panose="020F0502020204030204" pitchFamily="34" charset="0"/>
                <a:cs typeface="Arial" panose="020B0604020202020204" pitchFamily="34" charset="0"/>
              </a:rPr>
              <a:t>An average of over 20 primary care contacts per person per year. </a:t>
            </a:r>
          </a:p>
          <a:p>
            <a:pPr marL="0" lvl="0" indent="0">
              <a:lnSpc>
                <a:spcPct val="110000"/>
              </a:lnSpc>
              <a:spcBef>
                <a:spcPts val="0"/>
              </a:spcBef>
              <a:buNone/>
            </a:pPr>
            <a:endParaRPr lang="en-GB" sz="1300" dirty="0">
              <a:effectLst/>
              <a:ea typeface="Calibri" panose="020F0502020204030204" pitchFamily="34" charset="0"/>
              <a:cs typeface="Arial" panose="020B0604020202020204" pitchFamily="34" charset="0"/>
            </a:endParaRPr>
          </a:p>
          <a:p>
            <a:pPr marL="0" lvl="0" indent="0">
              <a:lnSpc>
                <a:spcPct val="110000"/>
              </a:lnSpc>
              <a:spcBef>
                <a:spcPts val="0"/>
              </a:spcBef>
              <a:buNone/>
            </a:pPr>
            <a:r>
              <a:rPr lang="en-GB" sz="1300" dirty="0">
                <a:effectLst/>
                <a:ea typeface="Calibri" panose="020F0502020204030204" pitchFamily="34" charset="0"/>
                <a:cs typeface="Arial" panose="020B0604020202020204" pitchFamily="34" charset="0"/>
              </a:rPr>
              <a:t>In our locality, for period 2018-2020 Emergency admissions due to falls injuries in patients aged 65+ totalled 2,788 (Locality Health Profile 2022).  </a:t>
            </a:r>
          </a:p>
          <a:p>
            <a:pPr marL="0" indent="0">
              <a:lnSpc>
                <a:spcPct val="110000"/>
              </a:lnSpc>
              <a:spcBef>
                <a:spcPts val="0"/>
              </a:spcBef>
              <a:buNone/>
            </a:pPr>
            <a:endParaRPr lang="en-GB" sz="1300" b="1" dirty="0">
              <a:effectLst/>
              <a:ea typeface="Calibri" panose="020F0502020204030204" pitchFamily="34" charset="0"/>
              <a:cs typeface="Arial" panose="020B0604020202020204" pitchFamily="34" charset="0"/>
            </a:endParaRPr>
          </a:p>
          <a:p>
            <a:pPr marL="0" indent="0">
              <a:lnSpc>
                <a:spcPct val="110000"/>
              </a:lnSpc>
              <a:spcBef>
                <a:spcPts val="0"/>
              </a:spcBef>
              <a:buNone/>
            </a:pPr>
            <a:endParaRPr lang="en-GB" sz="1300" b="1" dirty="0">
              <a:effectLst/>
              <a:ea typeface="Calibri" panose="020F0502020204030204" pitchFamily="34" charset="0"/>
              <a:cs typeface="Arial" panose="020B0604020202020204" pitchFamily="34" charset="0"/>
            </a:endParaRPr>
          </a:p>
          <a:p>
            <a:pPr marL="0" indent="0">
              <a:lnSpc>
                <a:spcPct val="110000"/>
              </a:lnSpc>
              <a:spcBef>
                <a:spcPts val="0"/>
              </a:spcBef>
              <a:buNone/>
            </a:pPr>
            <a:r>
              <a:rPr lang="en-GB" sz="1300" b="1" dirty="0">
                <a:effectLst/>
                <a:ea typeface="Calibri" panose="020F0502020204030204" pitchFamily="34" charset="0"/>
                <a:cs typeface="Arial" panose="020B0604020202020204" pitchFamily="34" charset="0"/>
              </a:rPr>
              <a:t>Goal:</a:t>
            </a:r>
          </a:p>
          <a:p>
            <a:pPr marL="0" indent="0">
              <a:lnSpc>
                <a:spcPct val="110000"/>
              </a:lnSpc>
              <a:spcBef>
                <a:spcPts val="0"/>
              </a:spcBef>
              <a:buNone/>
            </a:pPr>
            <a:r>
              <a:rPr lang="en-GB" sz="1300" dirty="0">
                <a:effectLst/>
                <a:ea typeface="Calibri" panose="020F0502020204030204" pitchFamily="34" charset="0"/>
                <a:cs typeface="Times New Roman" panose="02020603050405020304" pitchFamily="18" charset="0"/>
              </a:rPr>
              <a:t>As a Locality Partnership, we will work together to maximise the opportunities for people as they grow older preparing them for the later stages of life, maintaining their quality of life, making it possible for them to remain in their own homes and live an independent life safely. </a:t>
            </a:r>
            <a:r>
              <a:rPr lang="en-GB" sz="1300" dirty="0">
                <a:ea typeface="Calibri" panose="020F0502020204030204" pitchFamily="34" charset="0"/>
                <a:cs typeface="Arial" panose="020B0604020202020204" pitchFamily="34" charset="0"/>
              </a:rPr>
              <a:t>Our approach will centre on prevention, reablement and rehabilitation including strength and balance.  </a:t>
            </a:r>
          </a:p>
          <a:p>
            <a:pPr marL="0" indent="0">
              <a:lnSpc>
                <a:spcPct val="110000"/>
              </a:lnSpc>
              <a:spcBef>
                <a:spcPts val="0"/>
              </a:spcBef>
              <a:buNone/>
            </a:pPr>
            <a:endParaRPr lang="en-GB" sz="1300" dirty="0">
              <a:ea typeface="Calibri" panose="020F0502020204030204" pitchFamily="34" charset="0"/>
              <a:cs typeface="Arial" panose="020B0604020202020204" pitchFamily="34" charset="0"/>
            </a:endParaRPr>
          </a:p>
          <a:p>
            <a:pPr marL="0" indent="0">
              <a:lnSpc>
                <a:spcPct val="110000"/>
              </a:lnSpc>
              <a:spcBef>
                <a:spcPts val="0"/>
              </a:spcBef>
              <a:buNone/>
            </a:pPr>
            <a:r>
              <a:rPr lang="en-GB" sz="1300" dirty="0">
                <a:effectLst/>
                <a:ea typeface="Calibri" panose="020F0502020204030204" pitchFamily="34" charset="0"/>
                <a:cs typeface="Arial" panose="020B0604020202020204" pitchFamily="34" charset="0"/>
              </a:rPr>
              <a:t>We will focus is to reduce the number of conveyances to ho</a:t>
            </a:r>
            <a:r>
              <a:rPr lang="en-GB" sz="1300" dirty="0">
                <a:ea typeface="Calibri" panose="020F0502020204030204" pitchFamily="34" charset="0"/>
                <a:cs typeface="Arial" panose="020B0604020202020204" pitchFamily="34" charset="0"/>
              </a:rPr>
              <a:t>spital by ambulance.</a:t>
            </a:r>
          </a:p>
          <a:p>
            <a:pPr marL="0" indent="0">
              <a:lnSpc>
                <a:spcPct val="110000"/>
              </a:lnSpc>
              <a:spcBef>
                <a:spcPts val="0"/>
              </a:spcBef>
              <a:buNone/>
            </a:pPr>
            <a:endParaRPr lang="en-GB" sz="1300" b="1" dirty="0">
              <a:effectLst/>
              <a:ea typeface="Calibri" panose="020F0502020204030204" pitchFamily="34" charset="0"/>
              <a:cs typeface="Arial" panose="020B0604020202020204" pitchFamily="34" charset="0"/>
            </a:endParaRPr>
          </a:p>
          <a:p>
            <a:pPr marL="0" indent="0">
              <a:lnSpc>
                <a:spcPct val="110000"/>
              </a:lnSpc>
              <a:spcBef>
                <a:spcPts val="0"/>
              </a:spcBef>
              <a:buNone/>
            </a:pPr>
            <a:endParaRPr lang="en-GB" sz="1300" b="1" dirty="0">
              <a:effectLst/>
              <a:ea typeface="Calibri" panose="020F0502020204030204" pitchFamily="34" charset="0"/>
              <a:cs typeface="Arial" panose="020B0604020202020204" pitchFamily="34" charset="0"/>
            </a:endParaRPr>
          </a:p>
          <a:p>
            <a:pPr marL="0" indent="0">
              <a:lnSpc>
                <a:spcPct val="110000"/>
              </a:lnSpc>
              <a:spcBef>
                <a:spcPts val="0"/>
              </a:spcBef>
              <a:buNone/>
            </a:pPr>
            <a:r>
              <a:rPr lang="en-GB" sz="1300" b="1" dirty="0">
                <a:effectLst/>
                <a:ea typeface="Calibri" panose="020F0502020204030204" pitchFamily="34" charset="0"/>
                <a:cs typeface="Arial" panose="020B0604020202020204" pitchFamily="34" charset="0"/>
              </a:rPr>
              <a:t>Approach: </a:t>
            </a:r>
          </a:p>
          <a:p>
            <a:pPr marL="0" indent="0">
              <a:lnSpc>
                <a:spcPct val="110000"/>
              </a:lnSpc>
              <a:spcBef>
                <a:spcPts val="0"/>
              </a:spcBef>
              <a:buNone/>
            </a:pPr>
            <a:endParaRPr lang="en-GB" sz="1300" dirty="0">
              <a:ea typeface="Calibri" panose="020F0502020204030204" pitchFamily="34" charset="0"/>
              <a:cs typeface="Arial" panose="020B0604020202020204" pitchFamily="34" charset="0"/>
            </a:endParaRPr>
          </a:p>
          <a:p>
            <a:pPr marL="0" indent="0">
              <a:lnSpc>
                <a:spcPct val="110000"/>
              </a:lnSpc>
              <a:spcBef>
                <a:spcPts val="0"/>
              </a:spcBef>
              <a:buNone/>
            </a:pPr>
            <a:r>
              <a:rPr lang="en-GB" sz="1300" dirty="0">
                <a:ea typeface="Calibri" panose="020F0502020204030204" pitchFamily="34" charset="0"/>
                <a:cs typeface="Arial" panose="020B0604020202020204" pitchFamily="34" charset="0"/>
              </a:rPr>
              <a:t>Our Falls Plan has a direct link to our Enhanced Health in Care Home Plans particularly for winter primarily as this is the highest conveyance to hospital pan all Care Homes in BNSSG. </a:t>
            </a:r>
          </a:p>
          <a:p>
            <a:pPr marL="0" indent="0">
              <a:lnSpc>
                <a:spcPct val="110000"/>
              </a:lnSpc>
              <a:spcBef>
                <a:spcPts val="0"/>
              </a:spcBef>
              <a:buNone/>
            </a:pPr>
            <a:endParaRPr lang="en-GB" sz="1300" dirty="0">
              <a:ea typeface="Calibri" panose="020F0502020204030204" pitchFamily="34" charset="0"/>
              <a:cs typeface="Arial" panose="020B0604020202020204" pitchFamily="34" charset="0"/>
            </a:endParaRPr>
          </a:p>
          <a:p>
            <a:pPr>
              <a:lnSpc>
                <a:spcPct val="110000"/>
              </a:lnSpc>
              <a:spcBef>
                <a:spcPts val="0"/>
              </a:spcBef>
            </a:pPr>
            <a:r>
              <a:rPr lang="en-GB" sz="1300" dirty="0">
                <a:ea typeface="Calibri" panose="020F0502020204030204" pitchFamily="34" charset="0"/>
                <a:cs typeface="Arial" panose="020B0604020202020204" pitchFamily="34" charset="0"/>
              </a:rPr>
              <a:t>High Frequency User/ Anticipatory Care (Winter cohort) – providing proactive interventions to prevent falls or admissions for ambulatory care sensitive conditions</a:t>
            </a:r>
          </a:p>
          <a:p>
            <a:pPr>
              <a:lnSpc>
                <a:spcPct val="110000"/>
              </a:lnSpc>
              <a:spcBef>
                <a:spcPts val="0"/>
              </a:spcBef>
            </a:pPr>
            <a:r>
              <a:rPr lang="en-GB" sz="1300" dirty="0">
                <a:ea typeface="Calibri" panose="020F0502020204030204" pitchFamily="34" charset="0"/>
                <a:cs typeface="Arial" panose="020B0604020202020204" pitchFamily="34" charset="0"/>
              </a:rPr>
              <a:t>We will embed the SWAST/Sirona traffic light system and post fall guidance and follow up - initially pilot in South Bristol in 2 Care Homes with highest conveyance with falls.</a:t>
            </a:r>
          </a:p>
          <a:p>
            <a:pPr marL="0" indent="0">
              <a:lnSpc>
                <a:spcPct val="110000"/>
              </a:lnSpc>
              <a:spcBef>
                <a:spcPts val="0"/>
              </a:spcBef>
              <a:buNone/>
            </a:pPr>
            <a:endParaRPr lang="en-GB" sz="1300" dirty="0">
              <a:ea typeface="Calibri" panose="020F0502020204030204" pitchFamily="34" charset="0"/>
              <a:cs typeface="Arial" panose="020B0604020202020204" pitchFamily="34" charset="0"/>
            </a:endParaRPr>
          </a:p>
          <a:p>
            <a:pPr marL="0" indent="0">
              <a:lnSpc>
                <a:spcPct val="110000"/>
              </a:lnSpc>
              <a:spcBef>
                <a:spcPts val="0"/>
              </a:spcBef>
              <a:buNone/>
            </a:pPr>
            <a:r>
              <a:rPr lang="en-GB" sz="1300" dirty="0">
                <a:ea typeface="Calibri" panose="020F0502020204030204" pitchFamily="34" charset="0"/>
                <a:cs typeface="Arial" panose="020B0604020202020204" pitchFamily="34" charset="0"/>
              </a:rPr>
              <a:t>We hope to strengthen our links with N-CHIP, which has had some very positive feedback from our GPs, and the Parkinson’s Disease Hub.</a:t>
            </a:r>
          </a:p>
          <a:p>
            <a:pPr marL="0" indent="0">
              <a:lnSpc>
                <a:spcPct val="110000"/>
              </a:lnSpc>
              <a:spcBef>
                <a:spcPts val="0"/>
              </a:spcBef>
              <a:buNone/>
            </a:pPr>
            <a:endParaRPr lang="en-GB" sz="1300" dirty="0">
              <a:ea typeface="Calibri" panose="020F0502020204030204" pitchFamily="34" charset="0"/>
              <a:cs typeface="Arial" panose="020B0604020202020204" pitchFamily="34" charset="0"/>
            </a:endParaRPr>
          </a:p>
          <a:p>
            <a:pPr marL="0" indent="0">
              <a:lnSpc>
                <a:spcPct val="110000"/>
              </a:lnSpc>
              <a:spcBef>
                <a:spcPts val="0"/>
              </a:spcBef>
              <a:buNone/>
            </a:pPr>
            <a:r>
              <a:rPr lang="en-GB" sz="1300" dirty="0">
                <a:cs typeface="Times New Roman" panose="02020603050405020304" pitchFamily="18" charset="0"/>
              </a:rPr>
              <a:t>To tackle the number of falls we will:</a:t>
            </a:r>
          </a:p>
          <a:p>
            <a:pPr marL="342900" indent="-342900">
              <a:lnSpc>
                <a:spcPct val="110000"/>
              </a:lnSpc>
              <a:spcBef>
                <a:spcPts val="0"/>
              </a:spcBef>
              <a:buFont typeface="Symbol" panose="05050102010706020507" pitchFamily="18" charset="2"/>
              <a:buChar char=""/>
            </a:pPr>
            <a:r>
              <a:rPr lang="en-GB" sz="1300" dirty="0">
                <a:cs typeface="Times New Roman" panose="02020603050405020304" pitchFamily="18" charset="0"/>
              </a:rPr>
              <a:t>Build the existing range of interventions to better meet the needs of those at risk by working with VCSE partners and drawing on expertise in frailty and the causes of falls as well as preventative measures.</a:t>
            </a:r>
          </a:p>
          <a:p>
            <a:pPr marL="342900" indent="-342900">
              <a:lnSpc>
                <a:spcPct val="110000"/>
              </a:lnSpc>
              <a:spcBef>
                <a:spcPts val="0"/>
              </a:spcBef>
              <a:buFont typeface="Symbol" panose="05050102010706020507" pitchFamily="18" charset="2"/>
              <a:buChar char=""/>
            </a:pPr>
            <a:r>
              <a:rPr lang="en-GB" sz="1300" dirty="0">
                <a:cs typeface="Times New Roman" panose="02020603050405020304" pitchFamily="18" charset="0"/>
              </a:rPr>
              <a:t>Continue to work with our data analyst on falls data; this will provide us with insight on the causes of falls and location of falls. That will in turn inform decision making on implantation of evidence-based interventions to target the most common causes of falls. </a:t>
            </a:r>
          </a:p>
          <a:p>
            <a:pPr marL="342900" indent="-342900">
              <a:lnSpc>
                <a:spcPct val="110000"/>
              </a:lnSpc>
              <a:spcBef>
                <a:spcPts val="0"/>
              </a:spcBef>
              <a:buFont typeface="Symbol" panose="05050102010706020507" pitchFamily="18" charset="2"/>
              <a:buChar char=""/>
            </a:pPr>
            <a:r>
              <a:rPr lang="en-GB" sz="1300" dirty="0">
                <a:cs typeface="Times New Roman" panose="02020603050405020304" pitchFamily="18" charset="0"/>
              </a:rPr>
              <a:t>Work with Primary Care and our MDTs to ensure that the right care by the right individual is promptly provided in the community and in our care homes and to offer practical support to reduce falls</a:t>
            </a:r>
          </a:p>
          <a:p>
            <a:endParaRPr lang="en-GB" sz="1100" dirty="0"/>
          </a:p>
        </p:txBody>
      </p:sp>
    </p:spTree>
    <p:extLst>
      <p:ext uri="{BB962C8B-B14F-4D97-AF65-F5344CB8AC3E}">
        <p14:creationId xmlns:p14="http://schemas.microsoft.com/office/powerpoint/2010/main" val="18474974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62F3D2D-A754-5851-9CFF-D0CB976DACEA}"/>
              </a:ext>
            </a:extLst>
          </p:cNvPr>
          <p:cNvSpPr>
            <a:spLocks noGrp="1"/>
          </p:cNvSpPr>
          <p:nvPr>
            <p:ph type="title"/>
          </p:nvPr>
        </p:nvSpPr>
        <p:spPr>
          <a:xfrm>
            <a:off x="466722" y="586855"/>
            <a:ext cx="3201366" cy="3387497"/>
          </a:xfrm>
        </p:spPr>
        <p:txBody>
          <a:bodyPr anchor="b">
            <a:normAutofit/>
          </a:bodyPr>
          <a:lstStyle/>
          <a:p>
            <a:pPr algn="r"/>
            <a:r>
              <a:rPr lang="en-GB" sz="4000" dirty="0">
                <a:solidFill>
                  <a:srgbClr val="FFFFFF"/>
                </a:solidFill>
                <a:latin typeface="+mn-lt"/>
                <a:cs typeface="Arial" panose="020B0604020202020204" pitchFamily="34" charset="0"/>
              </a:rPr>
              <a:t>Ageing Well</a:t>
            </a:r>
            <a:br>
              <a:rPr lang="en-GB" sz="4000" dirty="0">
                <a:solidFill>
                  <a:srgbClr val="FFFFFF"/>
                </a:solidFill>
                <a:latin typeface="+mn-lt"/>
                <a:cs typeface="Arial" panose="020B0604020202020204" pitchFamily="34" charset="0"/>
              </a:rPr>
            </a:br>
            <a:r>
              <a:rPr lang="en-GB" sz="4000" dirty="0">
                <a:solidFill>
                  <a:srgbClr val="FFFFFF"/>
                </a:solidFill>
                <a:latin typeface="+mn-lt"/>
                <a:cs typeface="Arial" panose="020B0604020202020204" pitchFamily="34" charset="0"/>
              </a:rPr>
              <a:t>    </a:t>
            </a:r>
            <a:br>
              <a:rPr lang="en-GB" sz="4000" dirty="0">
                <a:solidFill>
                  <a:srgbClr val="FFFFFF"/>
                </a:solidFill>
                <a:latin typeface="+mn-lt"/>
                <a:cs typeface="Arial" panose="020B0604020202020204" pitchFamily="34" charset="0"/>
              </a:rPr>
            </a:br>
            <a:r>
              <a:rPr lang="en-GB" sz="4000" b="1" dirty="0">
                <a:solidFill>
                  <a:srgbClr val="FFFFFF"/>
                </a:solidFill>
                <a:latin typeface="+mn-lt"/>
                <a:cs typeface="Arial" panose="020B0604020202020204" pitchFamily="34" charset="0"/>
              </a:rPr>
              <a:t>COPD</a:t>
            </a:r>
          </a:p>
        </p:txBody>
      </p:sp>
      <p:sp>
        <p:nvSpPr>
          <p:cNvPr id="3" name="Content Placeholder 2">
            <a:extLst>
              <a:ext uri="{FF2B5EF4-FFF2-40B4-BE49-F238E27FC236}">
                <a16:creationId xmlns:a16="http://schemas.microsoft.com/office/drawing/2014/main" id="{6909EAD2-C9FA-3ED7-E298-CA7924374F29}"/>
              </a:ext>
            </a:extLst>
          </p:cNvPr>
          <p:cNvSpPr>
            <a:spLocks noGrp="1"/>
          </p:cNvSpPr>
          <p:nvPr>
            <p:ph idx="1"/>
          </p:nvPr>
        </p:nvSpPr>
        <p:spPr>
          <a:xfrm>
            <a:off x="4367695" y="649480"/>
            <a:ext cx="6997911" cy="5793265"/>
          </a:xfrm>
        </p:spPr>
        <p:txBody>
          <a:bodyPr anchor="ctr">
            <a:noAutofit/>
          </a:bodyPr>
          <a:lstStyle/>
          <a:p>
            <a:pPr marL="0" indent="0">
              <a:spcBef>
                <a:spcPts val="0"/>
              </a:spcBef>
              <a:buNone/>
            </a:pPr>
            <a:r>
              <a:rPr lang="en-GB" sz="1100" b="1" dirty="0">
                <a:effectLst/>
                <a:ea typeface="Calibri" panose="020F0502020204030204" pitchFamily="34" charset="0"/>
                <a:cs typeface="Arial" panose="020B0604020202020204" pitchFamily="34" charset="0"/>
              </a:rPr>
              <a:t>What we know: </a:t>
            </a:r>
            <a:endParaRPr lang="en-GB" sz="1100" dirty="0">
              <a:effectLst/>
              <a:ea typeface="Calibri" panose="020F0502020204030204" pitchFamily="34" charset="0"/>
              <a:cs typeface="Arial" panose="020B0604020202020204" pitchFamily="34" charset="0"/>
            </a:endParaRPr>
          </a:p>
          <a:p>
            <a:pPr marL="0" indent="0">
              <a:spcBef>
                <a:spcPts val="0"/>
              </a:spcBef>
              <a:buNone/>
            </a:pPr>
            <a:endParaRPr lang="en-GB" sz="1100" dirty="0">
              <a:ea typeface="Calibri" panose="020F0502020204030204" pitchFamily="34" charset="0"/>
              <a:cs typeface="Arial" panose="020B0604020202020204" pitchFamily="34" charset="0"/>
            </a:endParaRPr>
          </a:p>
          <a:p>
            <a:pPr marL="0" indent="0">
              <a:spcBef>
                <a:spcPts val="0"/>
              </a:spcBef>
              <a:buNone/>
            </a:pPr>
            <a:r>
              <a:rPr lang="en-GB" sz="1100" dirty="0">
                <a:effectLst/>
                <a:ea typeface="Calibri" panose="020F0502020204030204" pitchFamily="34" charset="0"/>
                <a:cs typeface="Arial" panose="020B0604020202020204" pitchFamily="34" charset="0"/>
              </a:rPr>
              <a:t>For the period 2021/22 in North &amp; West Bristol the top 5 conditions for unplanned admission to hospital were: </a:t>
            </a:r>
          </a:p>
          <a:p>
            <a:pPr marL="0" indent="0">
              <a:spcBef>
                <a:spcPts val="0"/>
              </a:spcBef>
              <a:buNone/>
            </a:pPr>
            <a:endParaRPr lang="en-GB" sz="1100" dirty="0">
              <a:effectLst/>
              <a:ea typeface="Calibri" panose="020F0502020204030204" pitchFamily="34" charset="0"/>
              <a:cs typeface="Arial" panose="020B0604020202020204" pitchFamily="34" charset="0"/>
            </a:endParaRPr>
          </a:p>
          <a:p>
            <a:pPr>
              <a:spcBef>
                <a:spcPts val="0"/>
              </a:spcBef>
            </a:pPr>
            <a:r>
              <a:rPr lang="en-GB" sz="1100" dirty="0">
                <a:effectLst/>
                <a:ea typeface="Calibri" panose="020F0502020204030204" pitchFamily="34" charset="0"/>
                <a:cs typeface="Arial" panose="020B0604020202020204" pitchFamily="34" charset="0"/>
              </a:rPr>
              <a:t>COPD (305)</a:t>
            </a:r>
          </a:p>
          <a:p>
            <a:pPr>
              <a:spcBef>
                <a:spcPts val="0"/>
              </a:spcBef>
            </a:pPr>
            <a:r>
              <a:rPr lang="en-GB" sz="1100" dirty="0">
                <a:effectLst/>
                <a:ea typeface="Calibri" panose="020F0502020204030204" pitchFamily="34" charset="0"/>
                <a:cs typeface="Arial" panose="020B0604020202020204" pitchFamily="34" charset="0"/>
              </a:rPr>
              <a:t>Diabetes complications (260)</a:t>
            </a:r>
          </a:p>
          <a:p>
            <a:pPr>
              <a:spcBef>
                <a:spcPts val="0"/>
              </a:spcBef>
            </a:pPr>
            <a:r>
              <a:rPr lang="en-GB" sz="1100" dirty="0">
                <a:effectLst/>
                <a:ea typeface="Calibri" panose="020F0502020204030204" pitchFamily="34" charset="0"/>
                <a:cs typeface="Arial" panose="020B0604020202020204" pitchFamily="34" charset="0"/>
              </a:rPr>
              <a:t>Convulsions and Epilepsy (131)</a:t>
            </a:r>
          </a:p>
          <a:p>
            <a:pPr>
              <a:spcBef>
                <a:spcPts val="0"/>
              </a:spcBef>
            </a:pPr>
            <a:r>
              <a:rPr lang="en-GB" sz="1100" dirty="0">
                <a:effectLst/>
                <a:ea typeface="Calibri" panose="020F0502020204030204" pitchFamily="34" charset="0"/>
                <a:cs typeface="Arial" panose="020B0604020202020204" pitchFamily="34" charset="0"/>
              </a:rPr>
              <a:t>Cellulitis (278)</a:t>
            </a:r>
          </a:p>
          <a:p>
            <a:pPr>
              <a:spcBef>
                <a:spcPts val="0"/>
              </a:spcBef>
            </a:pPr>
            <a:r>
              <a:rPr lang="en-GB" sz="1100" dirty="0">
                <a:effectLst/>
                <a:ea typeface="Calibri" panose="020F0502020204030204" pitchFamily="34" charset="0"/>
                <a:cs typeface="Arial" panose="020B0604020202020204" pitchFamily="34" charset="0"/>
              </a:rPr>
              <a:t>Asthma (123)</a:t>
            </a:r>
          </a:p>
          <a:p>
            <a:pPr marL="0" indent="0">
              <a:spcBef>
                <a:spcPts val="0"/>
              </a:spcBef>
              <a:buNone/>
            </a:pPr>
            <a:endParaRPr lang="en-GB" sz="1100" dirty="0">
              <a:effectLst/>
              <a:ea typeface="Calibri" panose="020F0502020204030204" pitchFamily="34" charset="0"/>
              <a:cs typeface="Arial" panose="020B0604020202020204" pitchFamily="34" charset="0"/>
            </a:endParaRPr>
          </a:p>
          <a:p>
            <a:pPr marL="0" indent="0">
              <a:spcBef>
                <a:spcPts val="0"/>
              </a:spcBef>
              <a:buNone/>
            </a:pPr>
            <a:r>
              <a:rPr lang="en-GB" sz="1100" dirty="0">
                <a:effectLst/>
                <a:ea typeface="Calibri" panose="020F0502020204030204" pitchFamily="34" charset="0"/>
                <a:cs typeface="Arial" panose="020B0604020202020204" pitchFamily="34" charset="0"/>
              </a:rPr>
              <a:t>This equates to over 1,000 admissions a year; these conditions can be associated with long stays in hospital once people are admitted. </a:t>
            </a:r>
          </a:p>
          <a:p>
            <a:pPr marL="0" indent="0">
              <a:spcBef>
                <a:spcPts val="0"/>
              </a:spcBef>
              <a:buNone/>
            </a:pPr>
            <a:endParaRPr lang="en-GB" sz="1100" dirty="0">
              <a:effectLst/>
              <a:ea typeface="Calibri" panose="020F0502020204030204" pitchFamily="34" charset="0"/>
              <a:cs typeface="Arial" panose="020B0604020202020204" pitchFamily="34" charset="0"/>
            </a:endParaRPr>
          </a:p>
          <a:p>
            <a:pPr marL="0" indent="0">
              <a:spcBef>
                <a:spcPts val="0"/>
              </a:spcBef>
              <a:buNone/>
            </a:pPr>
            <a:r>
              <a:rPr lang="en-GB" sz="1100" dirty="0">
                <a:effectLst/>
                <a:ea typeface="Calibri" panose="020F0502020204030204" pitchFamily="34" charset="0"/>
                <a:cs typeface="Arial" panose="020B0604020202020204" pitchFamily="34" charset="0"/>
              </a:rPr>
              <a:t>For this reason, for the period 2022/23 North &amp; West Bristol will be focusing our Anticipatory Care offer on COPD as Indices of Multiple Deprivation (IMD) has the greatest impact on COPD with more people being admitted to hospital and dying earlier than those in more affluent areas.</a:t>
            </a:r>
          </a:p>
          <a:p>
            <a:pPr marL="0" indent="0">
              <a:spcBef>
                <a:spcPts val="0"/>
              </a:spcBef>
              <a:buNone/>
            </a:pPr>
            <a:endParaRPr lang="en-GB" sz="1100" dirty="0">
              <a:cs typeface="Arial" panose="020B0604020202020204" pitchFamily="34" charset="0"/>
            </a:endParaRPr>
          </a:p>
          <a:p>
            <a:pPr marL="0" indent="0">
              <a:spcBef>
                <a:spcPts val="0"/>
              </a:spcBef>
              <a:buNone/>
            </a:pPr>
            <a:r>
              <a:rPr lang="en-GB" sz="1100" b="1" dirty="0">
                <a:cs typeface="Arial" panose="020B0604020202020204" pitchFamily="34" charset="0"/>
              </a:rPr>
              <a:t>Goal:</a:t>
            </a:r>
          </a:p>
          <a:p>
            <a:pPr lvl="1">
              <a:spcBef>
                <a:spcPts val="0"/>
              </a:spcBef>
            </a:pPr>
            <a:r>
              <a:rPr lang="en-GB" sz="1100" dirty="0">
                <a:cs typeface="Arial" panose="020B0604020202020204" pitchFamily="34" charset="0"/>
              </a:rPr>
              <a:t>Proactive, personalised and integrated care for the cohort</a:t>
            </a:r>
          </a:p>
          <a:p>
            <a:pPr lvl="1">
              <a:spcBef>
                <a:spcPts val="0"/>
              </a:spcBef>
            </a:pPr>
            <a:r>
              <a:rPr lang="en-GB" sz="1100" dirty="0">
                <a:cs typeface="Arial" panose="020B0604020202020204" pitchFamily="34" charset="0"/>
              </a:rPr>
              <a:t>Prevent episodes of ill-health, including unplanned admission to hospital, which in turn could help relieve pressure on the wider system</a:t>
            </a:r>
          </a:p>
          <a:p>
            <a:pPr lvl="1">
              <a:spcBef>
                <a:spcPts val="0"/>
              </a:spcBef>
            </a:pPr>
            <a:r>
              <a:rPr lang="en-GB" sz="1100" dirty="0">
                <a:cs typeface="Arial" panose="020B0604020202020204" pitchFamily="34" charset="0"/>
              </a:rPr>
              <a:t>Establish a hyper-local pulmonary rehab service</a:t>
            </a:r>
          </a:p>
          <a:p>
            <a:pPr lvl="1">
              <a:spcBef>
                <a:spcPts val="0"/>
              </a:spcBef>
            </a:pPr>
            <a:r>
              <a:rPr lang="en-GB" sz="1100" dirty="0">
                <a:cs typeface="Arial" panose="020B0604020202020204" pitchFamily="34" charset="0"/>
              </a:rPr>
              <a:t>Enhance and utilise existing services within North &amp; West </a:t>
            </a:r>
            <a:r>
              <a:rPr lang="en-GB" sz="1100" dirty="0" err="1">
                <a:cs typeface="Arial" panose="020B0604020202020204" pitchFamily="34" charset="0"/>
              </a:rPr>
              <a:t>Bristol,</a:t>
            </a:r>
            <a:r>
              <a:rPr lang="en-GB" sz="1100" dirty="0">
                <a:cs typeface="Arial" panose="020B0604020202020204" pitchFamily="34" charset="0"/>
              </a:rPr>
              <a:t> and in particular, Peer Support and lifestyle support such as smoking cessation.</a:t>
            </a:r>
          </a:p>
          <a:p>
            <a:pPr>
              <a:spcBef>
                <a:spcPts val="0"/>
              </a:spcBef>
            </a:pPr>
            <a:endParaRPr lang="en-GB" sz="1100" dirty="0">
              <a:cs typeface="Arial" panose="020B0604020202020204" pitchFamily="34" charset="0"/>
            </a:endParaRPr>
          </a:p>
          <a:p>
            <a:pPr marL="0" indent="0">
              <a:spcBef>
                <a:spcPts val="0"/>
              </a:spcBef>
              <a:buNone/>
            </a:pPr>
            <a:r>
              <a:rPr lang="en-GB" sz="1100" dirty="0">
                <a:cs typeface="Arial" panose="020B0604020202020204" pitchFamily="34" charset="0"/>
              </a:rPr>
              <a:t>With the ultimate goal being to improve the health and wellbeing of people with COPD and their families in North &amp; West Bristol.</a:t>
            </a:r>
          </a:p>
          <a:p>
            <a:pPr marL="0" indent="0">
              <a:spcBef>
                <a:spcPts val="0"/>
              </a:spcBef>
              <a:buNone/>
            </a:pPr>
            <a:endParaRPr lang="en-GB" sz="1100" dirty="0">
              <a:cs typeface="Arial" panose="020B0604020202020204" pitchFamily="34" charset="0"/>
            </a:endParaRPr>
          </a:p>
          <a:p>
            <a:pPr marL="0" indent="0">
              <a:spcBef>
                <a:spcPts val="0"/>
              </a:spcBef>
              <a:buNone/>
            </a:pPr>
            <a:r>
              <a:rPr lang="en-GB" sz="1100" b="1" dirty="0">
                <a:effectLst/>
                <a:ea typeface="Calibri" panose="020F0502020204030204" pitchFamily="34" charset="0"/>
                <a:cs typeface="Arial" panose="020B0604020202020204" pitchFamily="34" charset="0"/>
              </a:rPr>
              <a:t>Approach: </a:t>
            </a:r>
          </a:p>
          <a:p>
            <a:pPr marL="0" indent="0">
              <a:spcBef>
                <a:spcPts val="0"/>
              </a:spcBef>
              <a:buNone/>
            </a:pPr>
            <a:r>
              <a:rPr lang="en-GB" sz="1100" dirty="0">
                <a:ea typeface="Calibri" panose="020F0502020204030204" pitchFamily="34" charset="0"/>
                <a:cs typeface="Arial" panose="020B0604020202020204" pitchFamily="34" charset="0"/>
              </a:rPr>
              <a:t>We are initially focusing on people with COPD who:</a:t>
            </a:r>
          </a:p>
          <a:p>
            <a:pPr lvl="1">
              <a:spcBef>
                <a:spcPts val="0"/>
              </a:spcBef>
            </a:pPr>
            <a:r>
              <a:rPr lang="en-GB" sz="1100" dirty="0">
                <a:effectLst/>
                <a:ea typeface="Calibri" panose="020F0502020204030204" pitchFamily="34" charset="0"/>
                <a:cs typeface="Arial" panose="020B0604020202020204" pitchFamily="34" charset="0"/>
              </a:rPr>
              <a:t>Have not had their diagnosis confirmed via spirometry</a:t>
            </a:r>
          </a:p>
          <a:p>
            <a:pPr lvl="1">
              <a:spcBef>
                <a:spcPts val="0"/>
              </a:spcBef>
            </a:pPr>
            <a:r>
              <a:rPr lang="en-GB" sz="1100" dirty="0">
                <a:ea typeface="Calibri" panose="020F0502020204030204" pitchFamily="34" charset="0"/>
                <a:cs typeface="Arial" panose="020B0604020202020204" pitchFamily="34" charset="0"/>
              </a:rPr>
              <a:t>Have not had access to pulmonary rehab</a:t>
            </a:r>
          </a:p>
          <a:p>
            <a:pPr lvl="1">
              <a:spcBef>
                <a:spcPts val="0"/>
              </a:spcBef>
            </a:pPr>
            <a:r>
              <a:rPr lang="en-GB" sz="1100" dirty="0">
                <a:effectLst/>
                <a:ea typeface="Calibri" panose="020F0502020204030204" pitchFamily="34" charset="0"/>
                <a:cs typeface="Arial" panose="020B0604020202020204" pitchFamily="34" charset="0"/>
              </a:rPr>
              <a:t>Are known to be </a:t>
            </a:r>
            <a:r>
              <a:rPr lang="en-GB" sz="1100" dirty="0">
                <a:ea typeface="Calibri" panose="020F0502020204030204" pitchFamily="34" charset="0"/>
                <a:cs typeface="Arial" panose="020B0604020202020204" pitchFamily="34" charset="0"/>
              </a:rPr>
              <a:t>smokers, ensuring that they have access to smoking cessation services</a:t>
            </a:r>
          </a:p>
          <a:p>
            <a:pPr lvl="1">
              <a:spcBef>
                <a:spcPts val="0"/>
              </a:spcBef>
            </a:pPr>
            <a:r>
              <a:rPr lang="en-GB" sz="1100" dirty="0">
                <a:ea typeface="Calibri" panose="020F0502020204030204" pitchFamily="34" charset="0"/>
                <a:cs typeface="Arial" panose="020B0604020202020204" pitchFamily="34" charset="0"/>
              </a:rPr>
              <a:t>Require a medication review</a:t>
            </a:r>
          </a:p>
          <a:p>
            <a:pPr lvl="1">
              <a:spcBef>
                <a:spcPts val="0"/>
              </a:spcBef>
            </a:pPr>
            <a:r>
              <a:rPr lang="en-GB" sz="1100" dirty="0">
                <a:effectLst/>
                <a:ea typeface="Calibri" panose="020F0502020204030204" pitchFamily="34" charset="0"/>
                <a:cs typeface="Arial" panose="020B0604020202020204" pitchFamily="34" charset="0"/>
              </a:rPr>
              <a:t>Require active prescribing of rescue meds</a:t>
            </a:r>
          </a:p>
          <a:p>
            <a:pPr lvl="1">
              <a:spcBef>
                <a:spcPts val="0"/>
              </a:spcBef>
            </a:pPr>
            <a:r>
              <a:rPr lang="en-GB" sz="1100" dirty="0">
                <a:ea typeface="Calibri" panose="020F0502020204030204" pitchFamily="34" charset="0"/>
                <a:cs typeface="Arial" panose="020B0604020202020204" pitchFamily="34" charset="0"/>
              </a:rPr>
              <a:t>Are overdue a review of their COPD</a:t>
            </a:r>
          </a:p>
          <a:p>
            <a:pPr lvl="1">
              <a:spcBef>
                <a:spcPts val="0"/>
              </a:spcBef>
            </a:pPr>
            <a:r>
              <a:rPr lang="en-GB" sz="1100" dirty="0">
                <a:ea typeface="Calibri" panose="020F0502020204030204" pitchFamily="34" charset="0"/>
                <a:cs typeface="Arial" panose="020B0604020202020204" pitchFamily="34" charset="0"/>
              </a:rPr>
              <a:t>Are not up to date with their vaccinations (COVID, flu, </a:t>
            </a:r>
            <a:r>
              <a:rPr lang="en-GB" sz="1100" dirty="0" err="1">
                <a:ea typeface="Calibri" panose="020F0502020204030204" pitchFamily="34" charset="0"/>
                <a:cs typeface="Arial" panose="020B0604020202020204" pitchFamily="34" charset="0"/>
              </a:rPr>
              <a:t>Pnuemovax</a:t>
            </a:r>
            <a:r>
              <a:rPr lang="en-GB" sz="1100" dirty="0">
                <a:ea typeface="Calibri" panose="020F0502020204030204" pitchFamily="34" charset="0"/>
                <a:cs typeface="Arial" panose="020B0604020202020204" pitchFamily="34" charset="0"/>
              </a:rPr>
              <a:t>)</a:t>
            </a:r>
          </a:p>
          <a:p>
            <a:pPr marL="457200" lvl="1" indent="0">
              <a:spcBef>
                <a:spcPts val="0"/>
              </a:spcBef>
              <a:buNone/>
            </a:pPr>
            <a:endParaRPr lang="en-GB" sz="1100" dirty="0">
              <a:effectLst/>
              <a:ea typeface="Calibri" panose="020F0502020204030204" pitchFamily="34" charset="0"/>
              <a:cs typeface="Arial" panose="020B0604020202020204" pitchFamily="34" charset="0"/>
            </a:endParaRPr>
          </a:p>
          <a:p>
            <a:pPr marL="457200" lvl="1" indent="0">
              <a:spcBef>
                <a:spcPts val="0"/>
              </a:spcBef>
              <a:buNone/>
            </a:pPr>
            <a:r>
              <a:rPr lang="en-GB" sz="1100" dirty="0">
                <a:ea typeface="Calibri" panose="020F0502020204030204" pitchFamily="34" charset="0"/>
                <a:cs typeface="Arial" panose="020B0604020202020204" pitchFamily="34" charset="0"/>
              </a:rPr>
              <a:t>We are scoping smoking cessation services in the area as well as ensuring we are linking with the Secondary Care Tobacco Treatment Dependence team who have been recruited to start smoking cessation advice and treatment before a person leaves hospital.</a:t>
            </a:r>
            <a:endParaRPr lang="en-GB" sz="1100" dirty="0">
              <a:effectLst/>
              <a:ea typeface="Calibri" panose="020F0502020204030204" pitchFamily="34" charset="0"/>
              <a:cs typeface="Arial" panose="020B0604020202020204" pitchFamily="34" charset="0"/>
            </a:endParaRPr>
          </a:p>
          <a:p>
            <a:pPr marL="457200" lvl="1" indent="0">
              <a:spcBef>
                <a:spcPts val="0"/>
              </a:spcBef>
              <a:buNone/>
            </a:pPr>
            <a:endParaRPr lang="en-GB" sz="1100" dirty="0">
              <a:ea typeface="Calibri" panose="020F0502020204030204" pitchFamily="34" charset="0"/>
              <a:cs typeface="Arial" panose="020B0604020202020204" pitchFamily="34" charset="0"/>
            </a:endParaRPr>
          </a:p>
          <a:p>
            <a:pPr marL="457200" lvl="1" indent="0">
              <a:spcBef>
                <a:spcPts val="0"/>
              </a:spcBef>
              <a:buNone/>
            </a:pPr>
            <a:endParaRPr lang="en-GB" sz="1100" dirty="0">
              <a:effectLst/>
              <a:ea typeface="Calibri" panose="020F0502020204030204" pitchFamily="34" charset="0"/>
              <a:cs typeface="Arial" panose="020B0604020202020204" pitchFamily="34" charset="0"/>
            </a:endParaRPr>
          </a:p>
          <a:p>
            <a:pPr marL="0" indent="0">
              <a:spcBef>
                <a:spcPts val="0"/>
              </a:spcBef>
              <a:buNone/>
            </a:pPr>
            <a:endParaRPr lang="en-GB" sz="1100" dirty="0">
              <a:effectLst/>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6379274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62F3D2D-A754-5851-9CFF-D0CB976DACEA}"/>
              </a:ext>
            </a:extLst>
          </p:cNvPr>
          <p:cNvSpPr>
            <a:spLocks noGrp="1"/>
          </p:cNvSpPr>
          <p:nvPr>
            <p:ph type="title"/>
          </p:nvPr>
        </p:nvSpPr>
        <p:spPr>
          <a:xfrm>
            <a:off x="466722" y="586855"/>
            <a:ext cx="3201366" cy="3387497"/>
          </a:xfrm>
        </p:spPr>
        <p:txBody>
          <a:bodyPr anchor="b">
            <a:normAutofit/>
          </a:bodyPr>
          <a:lstStyle/>
          <a:p>
            <a:pPr algn="r"/>
            <a:r>
              <a:rPr lang="en-GB" sz="4000" dirty="0">
                <a:solidFill>
                  <a:srgbClr val="FFFFFF"/>
                </a:solidFill>
                <a:latin typeface="+mn-lt"/>
                <a:cs typeface="Arial" panose="020B0604020202020204" pitchFamily="34" charset="0"/>
              </a:rPr>
              <a:t>Ageing Well</a:t>
            </a:r>
            <a:br>
              <a:rPr lang="en-GB" sz="4000" dirty="0">
                <a:solidFill>
                  <a:srgbClr val="FFFFFF"/>
                </a:solidFill>
                <a:latin typeface="+mn-lt"/>
                <a:cs typeface="Arial" panose="020B0604020202020204" pitchFamily="34" charset="0"/>
              </a:rPr>
            </a:br>
            <a:r>
              <a:rPr lang="en-GB" sz="4000" dirty="0">
                <a:solidFill>
                  <a:srgbClr val="FFFFFF"/>
                </a:solidFill>
                <a:latin typeface="+mn-lt"/>
                <a:cs typeface="Arial" panose="020B0604020202020204" pitchFamily="34" charset="0"/>
              </a:rPr>
              <a:t>    </a:t>
            </a:r>
            <a:br>
              <a:rPr lang="en-GB" sz="4000" dirty="0">
                <a:solidFill>
                  <a:srgbClr val="FFFFFF"/>
                </a:solidFill>
                <a:latin typeface="+mn-lt"/>
                <a:cs typeface="Arial" panose="020B0604020202020204" pitchFamily="34" charset="0"/>
              </a:rPr>
            </a:br>
            <a:r>
              <a:rPr lang="en-GB" sz="4000" b="1" dirty="0">
                <a:solidFill>
                  <a:srgbClr val="FFFFFF"/>
                </a:solidFill>
                <a:latin typeface="+mn-lt"/>
                <a:cs typeface="Arial" panose="020B0604020202020204" pitchFamily="34" charset="0"/>
              </a:rPr>
              <a:t>Diabetes</a:t>
            </a:r>
          </a:p>
        </p:txBody>
      </p:sp>
      <p:sp>
        <p:nvSpPr>
          <p:cNvPr id="3" name="Content Placeholder 2">
            <a:extLst>
              <a:ext uri="{FF2B5EF4-FFF2-40B4-BE49-F238E27FC236}">
                <a16:creationId xmlns:a16="http://schemas.microsoft.com/office/drawing/2014/main" id="{6909EAD2-C9FA-3ED7-E298-CA7924374F29}"/>
              </a:ext>
            </a:extLst>
          </p:cNvPr>
          <p:cNvSpPr>
            <a:spLocks noGrp="1"/>
          </p:cNvSpPr>
          <p:nvPr>
            <p:ph idx="1"/>
          </p:nvPr>
        </p:nvSpPr>
        <p:spPr>
          <a:xfrm>
            <a:off x="4367695" y="649480"/>
            <a:ext cx="6997911" cy="5793265"/>
          </a:xfrm>
        </p:spPr>
        <p:txBody>
          <a:bodyPr anchor="ctr">
            <a:noAutofit/>
          </a:bodyPr>
          <a:lstStyle/>
          <a:p>
            <a:pPr marL="0" indent="0">
              <a:spcBef>
                <a:spcPts val="0"/>
              </a:spcBef>
              <a:buNone/>
            </a:pPr>
            <a:r>
              <a:rPr lang="en-GB" sz="1100" b="1" dirty="0">
                <a:effectLst/>
                <a:ea typeface="Calibri" panose="020F0502020204030204" pitchFamily="34" charset="0"/>
                <a:cs typeface="Arial" panose="020B0604020202020204" pitchFamily="34" charset="0"/>
              </a:rPr>
              <a:t>What we know: </a:t>
            </a:r>
            <a:endParaRPr lang="en-GB" sz="1100" dirty="0">
              <a:effectLst/>
              <a:ea typeface="Calibri" panose="020F0502020204030204" pitchFamily="34" charset="0"/>
              <a:cs typeface="Arial" panose="020B0604020202020204" pitchFamily="34" charset="0"/>
            </a:endParaRPr>
          </a:p>
          <a:p>
            <a:pPr marL="0" indent="0">
              <a:spcBef>
                <a:spcPts val="0"/>
              </a:spcBef>
              <a:buNone/>
            </a:pPr>
            <a:r>
              <a:rPr lang="en-GB" sz="1200" dirty="0"/>
              <a:t>The prevalence of many of the lifestyle risk factors for the development of Type 2 diabetes (excess weight, physical inactivity, poor diet) are associated with deprivation, and therefore the prevalence of diabetes is generally highest in the most deprived areas.</a:t>
            </a:r>
          </a:p>
          <a:p>
            <a:pPr marL="0" indent="0">
              <a:spcBef>
                <a:spcPts val="0"/>
              </a:spcBef>
              <a:buNone/>
            </a:pPr>
            <a:endParaRPr lang="en-GB" sz="1200" dirty="0"/>
          </a:p>
          <a:p>
            <a:pPr marL="0" indent="0">
              <a:spcBef>
                <a:spcPts val="0"/>
              </a:spcBef>
              <a:buNone/>
            </a:pPr>
            <a:r>
              <a:rPr lang="en-GB" sz="1200" dirty="0"/>
              <a:t>The data available to the public health team in Bristol City Council from the Quality and Outcomes Framework (QOF) does not permit an analysis by deprivation, ethnicity or other equality dimensions within </a:t>
            </a:r>
            <a:r>
              <a:rPr lang="en-GB" sz="1200" dirty="0" err="1"/>
              <a:t>Bristol,</a:t>
            </a:r>
            <a:r>
              <a:rPr lang="en-GB" sz="1200" dirty="0"/>
              <a:t> however statistics for England derived from this source show such an association exists at a larger scale. In the most deprived 10% of the population in England the prevalence of diagnosed diabetes in 2020/21 was approximately 8%, in the least deprived 10% of the population it was 5.6%. </a:t>
            </a:r>
          </a:p>
          <a:p>
            <a:pPr marL="0" indent="0">
              <a:spcBef>
                <a:spcPts val="0"/>
              </a:spcBef>
              <a:buNone/>
            </a:pPr>
            <a:endParaRPr lang="en-GB" sz="1200" dirty="0"/>
          </a:p>
          <a:p>
            <a:pPr marL="0" indent="0">
              <a:spcBef>
                <a:spcPts val="0"/>
              </a:spcBef>
              <a:buNone/>
            </a:pPr>
            <a:r>
              <a:rPr lang="en-GB" sz="1200" dirty="0"/>
              <a:t>An analysis of emergency hospital admissions related to diabetes (all types including type 1 and type 2) in Bristol in 2019/20 to 2021/22 showed that 31% of these admissions were for residents living in the most deprived 20% of the city. Conversely, those living in the least deprived 20% were responsible for just 11% of admissions.</a:t>
            </a:r>
          </a:p>
          <a:p>
            <a:pPr marL="0" indent="0">
              <a:spcBef>
                <a:spcPts val="0"/>
              </a:spcBef>
              <a:buNone/>
            </a:pPr>
            <a:endParaRPr lang="en-GB" sz="1200" dirty="0">
              <a:ea typeface="Calibri" panose="020F0502020204030204" pitchFamily="34" charset="0"/>
              <a:cs typeface="Arial" panose="020B0604020202020204" pitchFamily="34" charset="0"/>
            </a:endParaRPr>
          </a:p>
          <a:p>
            <a:pPr marL="0" indent="0">
              <a:spcBef>
                <a:spcPts val="0"/>
              </a:spcBef>
              <a:buNone/>
            </a:pPr>
            <a:r>
              <a:rPr lang="en-GB" sz="1100" dirty="0">
                <a:effectLst/>
                <a:ea typeface="Calibri" panose="020F0502020204030204" pitchFamily="34" charset="0"/>
                <a:cs typeface="Arial" panose="020B0604020202020204" pitchFamily="34" charset="0"/>
              </a:rPr>
              <a:t>For the period 2021/22 in North &amp; West Bristol the top 5 conditions for unplanned admission to hospital were: </a:t>
            </a:r>
          </a:p>
          <a:p>
            <a:pPr marL="0" indent="0">
              <a:spcBef>
                <a:spcPts val="0"/>
              </a:spcBef>
              <a:buNone/>
            </a:pPr>
            <a:endParaRPr lang="en-GB" sz="1100" dirty="0">
              <a:effectLst/>
              <a:ea typeface="Calibri" panose="020F0502020204030204" pitchFamily="34" charset="0"/>
              <a:cs typeface="Arial" panose="020B0604020202020204" pitchFamily="34" charset="0"/>
            </a:endParaRPr>
          </a:p>
          <a:p>
            <a:pPr>
              <a:spcBef>
                <a:spcPts val="0"/>
              </a:spcBef>
            </a:pPr>
            <a:r>
              <a:rPr lang="en-GB" sz="1100" dirty="0">
                <a:effectLst/>
                <a:ea typeface="Calibri" panose="020F0502020204030204" pitchFamily="34" charset="0"/>
                <a:cs typeface="Arial" panose="020B0604020202020204" pitchFamily="34" charset="0"/>
              </a:rPr>
              <a:t>COPD (305)</a:t>
            </a:r>
          </a:p>
          <a:p>
            <a:pPr>
              <a:spcBef>
                <a:spcPts val="0"/>
              </a:spcBef>
            </a:pPr>
            <a:r>
              <a:rPr lang="en-GB" sz="1100" dirty="0">
                <a:effectLst/>
                <a:ea typeface="Calibri" panose="020F0502020204030204" pitchFamily="34" charset="0"/>
                <a:cs typeface="Arial" panose="020B0604020202020204" pitchFamily="34" charset="0"/>
              </a:rPr>
              <a:t>Diabetes complications (260)</a:t>
            </a:r>
          </a:p>
          <a:p>
            <a:pPr>
              <a:spcBef>
                <a:spcPts val="0"/>
              </a:spcBef>
            </a:pPr>
            <a:r>
              <a:rPr lang="en-GB" sz="1100" dirty="0">
                <a:effectLst/>
                <a:ea typeface="Calibri" panose="020F0502020204030204" pitchFamily="34" charset="0"/>
                <a:cs typeface="Arial" panose="020B0604020202020204" pitchFamily="34" charset="0"/>
              </a:rPr>
              <a:t>Convulsions and Epilepsy (131)</a:t>
            </a:r>
          </a:p>
          <a:p>
            <a:pPr>
              <a:spcBef>
                <a:spcPts val="0"/>
              </a:spcBef>
            </a:pPr>
            <a:r>
              <a:rPr lang="en-GB" sz="1100" dirty="0">
                <a:effectLst/>
                <a:ea typeface="Calibri" panose="020F0502020204030204" pitchFamily="34" charset="0"/>
                <a:cs typeface="Arial" panose="020B0604020202020204" pitchFamily="34" charset="0"/>
              </a:rPr>
              <a:t>Cellulitis (278)</a:t>
            </a:r>
          </a:p>
          <a:p>
            <a:pPr>
              <a:spcBef>
                <a:spcPts val="0"/>
              </a:spcBef>
            </a:pPr>
            <a:r>
              <a:rPr lang="en-GB" sz="1100" dirty="0">
                <a:effectLst/>
                <a:ea typeface="Calibri" panose="020F0502020204030204" pitchFamily="34" charset="0"/>
                <a:cs typeface="Arial" panose="020B0604020202020204" pitchFamily="34" charset="0"/>
              </a:rPr>
              <a:t>Asthma (123)</a:t>
            </a:r>
          </a:p>
          <a:p>
            <a:pPr marL="0" indent="0">
              <a:spcBef>
                <a:spcPts val="0"/>
              </a:spcBef>
              <a:buNone/>
            </a:pPr>
            <a:endParaRPr lang="en-GB" sz="1100" dirty="0">
              <a:effectLst/>
              <a:ea typeface="Calibri" panose="020F0502020204030204" pitchFamily="34" charset="0"/>
              <a:cs typeface="Arial" panose="020B0604020202020204" pitchFamily="34" charset="0"/>
            </a:endParaRPr>
          </a:p>
          <a:p>
            <a:pPr marL="0" indent="0">
              <a:spcBef>
                <a:spcPts val="0"/>
              </a:spcBef>
              <a:buNone/>
            </a:pPr>
            <a:endParaRPr lang="en-GB" sz="1100" dirty="0">
              <a:cs typeface="Arial" panose="020B0604020202020204" pitchFamily="34" charset="0"/>
            </a:endParaRPr>
          </a:p>
          <a:p>
            <a:pPr marL="0" indent="0">
              <a:spcBef>
                <a:spcPts val="0"/>
              </a:spcBef>
              <a:buNone/>
            </a:pPr>
            <a:r>
              <a:rPr lang="en-GB" sz="1100" b="1" dirty="0">
                <a:cs typeface="Arial" panose="020B0604020202020204" pitchFamily="34" charset="0"/>
              </a:rPr>
              <a:t>Goal:</a:t>
            </a:r>
          </a:p>
          <a:p>
            <a:pPr marL="0" indent="0">
              <a:spcBef>
                <a:spcPts val="0"/>
              </a:spcBef>
              <a:buNone/>
            </a:pPr>
            <a:r>
              <a:rPr lang="en-GB" sz="1100" dirty="0">
                <a:cs typeface="Arial" panose="020B0604020202020204" pitchFamily="34" charset="0"/>
              </a:rPr>
              <a:t>Improve</a:t>
            </a:r>
            <a:r>
              <a:rPr lang="en-GB" sz="1100" b="1" dirty="0">
                <a:cs typeface="Arial" panose="020B0604020202020204" pitchFamily="34" charset="0"/>
              </a:rPr>
              <a:t> </a:t>
            </a:r>
            <a:r>
              <a:rPr lang="en-GB" sz="1100" dirty="0">
                <a:cs typeface="Arial" panose="020B0604020202020204" pitchFamily="34" charset="0"/>
              </a:rPr>
              <a:t>the health and wellbeing of people with Diabetes and their families in North &amp; West Bristol.</a:t>
            </a:r>
          </a:p>
          <a:p>
            <a:pPr marL="0" indent="0">
              <a:spcBef>
                <a:spcPts val="0"/>
              </a:spcBef>
              <a:buNone/>
            </a:pPr>
            <a:endParaRPr lang="en-GB" sz="1100" dirty="0">
              <a:cs typeface="Arial" panose="020B0604020202020204" pitchFamily="34" charset="0"/>
            </a:endParaRPr>
          </a:p>
          <a:p>
            <a:pPr marL="0" indent="0">
              <a:spcBef>
                <a:spcPts val="0"/>
              </a:spcBef>
              <a:buNone/>
            </a:pPr>
            <a:r>
              <a:rPr lang="en-GB" sz="1100" dirty="0">
                <a:ea typeface="Calibri" panose="020F0502020204030204" pitchFamily="34" charset="0"/>
                <a:cs typeface="Arial" panose="020B0604020202020204" pitchFamily="34" charset="0"/>
              </a:rPr>
              <a:t>We will review the data and complete a root cause analysis to enable the Locality Partnership to work with voluntary sector, communities, primary and secondary care to co-design interventions.</a:t>
            </a:r>
          </a:p>
          <a:p>
            <a:pPr marL="457200" lvl="1" indent="0">
              <a:spcBef>
                <a:spcPts val="0"/>
              </a:spcBef>
              <a:buNone/>
            </a:pPr>
            <a:endParaRPr lang="en-GB" sz="1100" dirty="0">
              <a:effectLst/>
              <a:ea typeface="Calibri" panose="020F0502020204030204" pitchFamily="34" charset="0"/>
              <a:cs typeface="Arial" panose="020B0604020202020204" pitchFamily="34" charset="0"/>
            </a:endParaRPr>
          </a:p>
          <a:p>
            <a:pPr marL="0" indent="0">
              <a:spcBef>
                <a:spcPts val="0"/>
              </a:spcBef>
              <a:buNone/>
            </a:pPr>
            <a:endParaRPr lang="en-GB" sz="1100" dirty="0">
              <a:effectLst/>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507905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62F3D2D-A754-5851-9CFF-D0CB976DACEA}"/>
              </a:ext>
            </a:extLst>
          </p:cNvPr>
          <p:cNvSpPr>
            <a:spLocks noGrp="1"/>
          </p:cNvSpPr>
          <p:nvPr>
            <p:ph type="title"/>
          </p:nvPr>
        </p:nvSpPr>
        <p:spPr>
          <a:xfrm>
            <a:off x="466722" y="586855"/>
            <a:ext cx="3201366" cy="3387497"/>
          </a:xfrm>
        </p:spPr>
        <p:txBody>
          <a:bodyPr anchor="b">
            <a:normAutofit/>
          </a:bodyPr>
          <a:lstStyle/>
          <a:p>
            <a:pPr algn="ctr"/>
            <a:br>
              <a:rPr lang="en-GB" sz="4000" dirty="0">
                <a:solidFill>
                  <a:srgbClr val="FFFFFF"/>
                </a:solidFill>
                <a:latin typeface="Arial" panose="020B0604020202020204" pitchFamily="34" charset="0"/>
                <a:cs typeface="Arial" panose="020B0604020202020204" pitchFamily="34" charset="0"/>
              </a:rPr>
            </a:br>
            <a:r>
              <a:rPr lang="en-GB" sz="4000" dirty="0">
                <a:solidFill>
                  <a:srgbClr val="FFFFFF"/>
                </a:solidFill>
                <a:latin typeface="Arial" panose="020B0604020202020204" pitchFamily="34" charset="0"/>
                <a:cs typeface="Arial" panose="020B0604020202020204" pitchFamily="34" charset="0"/>
              </a:rPr>
              <a:t>    </a:t>
            </a:r>
            <a:br>
              <a:rPr lang="en-GB" sz="4000" dirty="0">
                <a:solidFill>
                  <a:srgbClr val="FFFFFF"/>
                </a:solidFill>
                <a:latin typeface="Arial" panose="020B0604020202020204" pitchFamily="34" charset="0"/>
                <a:cs typeface="Arial" panose="020B0604020202020204" pitchFamily="34" charset="0"/>
              </a:rPr>
            </a:br>
            <a:r>
              <a:rPr lang="en-GB" sz="4000" b="1" dirty="0">
                <a:solidFill>
                  <a:srgbClr val="FFFFFF"/>
                </a:solidFill>
                <a:latin typeface="+mn-lt"/>
                <a:cs typeface="Arial" panose="020B0604020202020204" pitchFamily="34" charset="0"/>
              </a:rPr>
              <a:t>Dementia</a:t>
            </a:r>
          </a:p>
        </p:txBody>
      </p:sp>
      <p:sp>
        <p:nvSpPr>
          <p:cNvPr id="3" name="Content Placeholder 2">
            <a:extLst>
              <a:ext uri="{FF2B5EF4-FFF2-40B4-BE49-F238E27FC236}">
                <a16:creationId xmlns:a16="http://schemas.microsoft.com/office/drawing/2014/main" id="{6909EAD2-C9FA-3ED7-E298-CA7924374F29}"/>
              </a:ext>
            </a:extLst>
          </p:cNvPr>
          <p:cNvSpPr>
            <a:spLocks noGrp="1"/>
          </p:cNvSpPr>
          <p:nvPr>
            <p:ph idx="1"/>
          </p:nvPr>
        </p:nvSpPr>
        <p:spPr>
          <a:xfrm>
            <a:off x="4367695" y="830510"/>
            <a:ext cx="6997911" cy="5943857"/>
          </a:xfrm>
        </p:spPr>
        <p:txBody>
          <a:bodyPr anchor="ctr">
            <a:normAutofit lnSpcReduction="10000"/>
          </a:bodyPr>
          <a:lstStyle/>
          <a:p>
            <a:pPr marL="0" indent="0">
              <a:spcBef>
                <a:spcPts val="0"/>
              </a:spcBef>
              <a:buNone/>
            </a:pPr>
            <a:r>
              <a:rPr lang="en-GB" sz="1200" b="1" dirty="0">
                <a:ea typeface="Calibri" panose="020F0502020204030204" pitchFamily="34" charset="0"/>
                <a:cs typeface="Arial" panose="020B0604020202020204" pitchFamily="34" charset="0"/>
              </a:rPr>
              <a:t>What we know:</a:t>
            </a:r>
          </a:p>
          <a:p>
            <a:pPr marL="0" lvl="0" indent="0">
              <a:spcBef>
                <a:spcPts val="0"/>
              </a:spcBef>
              <a:buNone/>
            </a:pPr>
            <a:r>
              <a:rPr lang="en-GB" sz="1200" dirty="0"/>
              <a:t>The Bristol rate of dementia is 0.62% which is lower than the England average (0.79%). This may be expected given Bristol’s younger population.  </a:t>
            </a:r>
          </a:p>
          <a:p>
            <a:pPr marL="0" lvl="0" indent="0">
              <a:spcBef>
                <a:spcPts val="0"/>
              </a:spcBef>
              <a:buNone/>
            </a:pPr>
            <a:endParaRPr lang="en-GB" sz="1200" dirty="0"/>
          </a:p>
          <a:p>
            <a:pPr marL="0" lvl="0" indent="0">
              <a:spcBef>
                <a:spcPts val="0"/>
              </a:spcBef>
              <a:buNone/>
            </a:pPr>
            <a:r>
              <a:rPr lang="en-GB" sz="1200" dirty="0"/>
              <a:t>However, as a proportion of patients aged 65 and over, 4.43% in Bristol are recorded as having dementia, which is higher than in England (3.97%). </a:t>
            </a:r>
          </a:p>
          <a:p>
            <a:pPr marL="0" lvl="0" indent="0">
              <a:spcBef>
                <a:spcPts val="0"/>
              </a:spcBef>
              <a:buNone/>
            </a:pPr>
            <a:endParaRPr lang="en-GB" sz="1200" dirty="0"/>
          </a:p>
          <a:p>
            <a:pPr marL="0" lvl="0" indent="0">
              <a:spcBef>
                <a:spcPts val="0"/>
              </a:spcBef>
              <a:buNone/>
            </a:pPr>
            <a:r>
              <a:rPr lang="en-GB" sz="1200" dirty="0"/>
              <a:t>In North &amp; West Bristol we see high rates of dementia in our areas of deprivation but also in our areas of affluence as a person’s risk of developing dementia rises from 1 in 14 over the age of 65, to 1 in 6 over the age of 80 (source: Dementia UK)</a:t>
            </a:r>
          </a:p>
          <a:p>
            <a:pPr marL="0" lvl="0" indent="0">
              <a:spcBef>
                <a:spcPts val="0"/>
              </a:spcBef>
              <a:buNone/>
            </a:pPr>
            <a:endParaRPr lang="en-GB" sz="1200" dirty="0"/>
          </a:p>
          <a:p>
            <a:pPr marL="0" lvl="0" indent="0">
              <a:spcBef>
                <a:spcPts val="0"/>
              </a:spcBef>
              <a:buNone/>
            </a:pPr>
            <a:r>
              <a:rPr lang="en-GB" sz="1200" dirty="0"/>
              <a:t>The risk of dementia can be reduced by leading a healthy lifestyle, such as not smoking, eating well, and being active. </a:t>
            </a:r>
          </a:p>
          <a:p>
            <a:pPr marL="0" lvl="0" indent="0">
              <a:spcBef>
                <a:spcPts val="0"/>
              </a:spcBef>
              <a:buNone/>
            </a:pPr>
            <a:endParaRPr lang="en-GB" sz="1200" b="1" dirty="0">
              <a:effectLst/>
              <a:ea typeface="Calibri" panose="020F0502020204030204" pitchFamily="34" charset="0"/>
              <a:cs typeface="Arial" panose="020B0604020202020204" pitchFamily="34" charset="0"/>
            </a:endParaRPr>
          </a:p>
          <a:p>
            <a:pPr marL="0" indent="0">
              <a:spcBef>
                <a:spcPts val="0"/>
              </a:spcBef>
              <a:buNone/>
            </a:pPr>
            <a:r>
              <a:rPr lang="en-GB" sz="1200" b="1" dirty="0">
                <a:effectLst/>
                <a:ea typeface="Calibri" panose="020F0502020204030204" pitchFamily="34" charset="0"/>
                <a:cs typeface="Arial" panose="020B0604020202020204" pitchFamily="34" charset="0"/>
              </a:rPr>
              <a:t>Goal: </a:t>
            </a:r>
          </a:p>
          <a:p>
            <a:pPr marL="0" indent="0">
              <a:spcBef>
                <a:spcPts val="0"/>
              </a:spcBef>
              <a:buNone/>
            </a:pPr>
            <a:endParaRPr lang="en-GB" sz="1200" b="1" dirty="0">
              <a:effectLst/>
              <a:ea typeface="Calibri" panose="020F0502020204030204" pitchFamily="34" charset="0"/>
              <a:cs typeface="Arial" panose="020B0604020202020204" pitchFamily="34" charset="0"/>
            </a:endParaRPr>
          </a:p>
          <a:p>
            <a:pPr marL="0" indent="0">
              <a:spcBef>
                <a:spcPts val="0"/>
              </a:spcBef>
              <a:buNone/>
            </a:pPr>
            <a:r>
              <a:rPr lang="en-GB" sz="1200" dirty="0">
                <a:effectLst/>
                <a:ea typeface="Calibri" panose="020F0502020204030204" pitchFamily="34" charset="0"/>
                <a:cs typeface="Times New Roman" panose="02020603050405020304" pitchFamily="18" charset="0"/>
              </a:rPr>
              <a:t>To ensure those with dementia have access to </a:t>
            </a:r>
            <a:r>
              <a:rPr lang="en-GB" sz="1200" dirty="0">
                <a:ea typeface="Calibri" panose="020F0502020204030204" pitchFamily="34" charset="0"/>
                <a:cs typeface="Times New Roman" panose="02020603050405020304" pitchFamily="18" charset="0"/>
              </a:rPr>
              <a:t>P</a:t>
            </a:r>
            <a:r>
              <a:rPr lang="en-GB" sz="1200" dirty="0">
                <a:effectLst/>
                <a:ea typeface="Calibri" panose="020F0502020204030204" pitchFamily="34" charset="0"/>
                <a:cs typeface="Times New Roman" panose="02020603050405020304" pitchFamily="18" charset="0"/>
              </a:rPr>
              <a:t>sycho-social care, support and information when needed, so that people can, and will, live well with dementia for many years to come.  </a:t>
            </a:r>
          </a:p>
          <a:p>
            <a:pPr marL="0" indent="0">
              <a:spcBef>
                <a:spcPts val="0"/>
              </a:spcBef>
              <a:buNone/>
            </a:pPr>
            <a:endParaRPr lang="en-GB" sz="1200" dirty="0">
              <a:effectLst/>
              <a:ea typeface="Calibri" panose="020F0502020204030204" pitchFamily="34" charset="0"/>
              <a:cs typeface="Times New Roman" panose="02020603050405020304" pitchFamily="18" charset="0"/>
            </a:endParaRPr>
          </a:p>
          <a:p>
            <a:pPr marL="0" indent="0">
              <a:spcBef>
                <a:spcPts val="0"/>
              </a:spcBef>
              <a:buNone/>
            </a:pPr>
            <a:r>
              <a:rPr lang="en-GB" sz="1200" dirty="0">
                <a:ea typeface="Calibri" panose="020F0502020204030204" pitchFamily="34" charset="0"/>
                <a:cs typeface="Times New Roman" panose="02020603050405020304" pitchFamily="18" charset="0"/>
              </a:rPr>
              <a:t>To ensure the workforce receive training and are equipped to deliver care with kindness and empathy.</a:t>
            </a:r>
            <a:endParaRPr lang="en-GB" sz="1200" dirty="0">
              <a:effectLst/>
              <a:ea typeface="Calibri" panose="020F0502020204030204" pitchFamily="34" charset="0"/>
              <a:cs typeface="Arial" panose="020B0604020202020204" pitchFamily="34" charset="0"/>
            </a:endParaRPr>
          </a:p>
          <a:p>
            <a:pPr marL="0" indent="0">
              <a:spcBef>
                <a:spcPts val="0"/>
              </a:spcBef>
              <a:buNone/>
            </a:pPr>
            <a:br>
              <a:rPr lang="en-GB" sz="1200" dirty="0">
                <a:effectLst/>
                <a:ea typeface="Calibri" panose="020F0502020204030204" pitchFamily="34" charset="0"/>
                <a:cs typeface="Times New Roman" panose="02020603050405020304" pitchFamily="18" charset="0"/>
              </a:rPr>
            </a:br>
            <a:r>
              <a:rPr lang="en-GB" sz="1200" b="1" dirty="0">
                <a:effectLst/>
                <a:ea typeface="Calibri" panose="020F0502020204030204" pitchFamily="34" charset="0"/>
                <a:cs typeface="Arial" panose="020B0604020202020204" pitchFamily="34" charset="0"/>
              </a:rPr>
              <a:t>Approach: </a:t>
            </a:r>
          </a:p>
          <a:p>
            <a:pPr marL="0" indent="0">
              <a:spcBef>
                <a:spcPts val="0"/>
              </a:spcBef>
              <a:buNone/>
            </a:pPr>
            <a:r>
              <a:rPr lang="en-GB" sz="1200" dirty="0">
                <a:effectLst/>
                <a:ea typeface="Calibri" panose="020F0502020204030204" pitchFamily="34" charset="0"/>
                <a:cs typeface="Times New Roman" panose="02020603050405020304" pitchFamily="18" charset="0"/>
              </a:rPr>
              <a:t>To ensure there is a strong link between community mental health services and Dementia Services, North &amp; West Bristol Locality Partnership is working with Bristol Dementia Wellbeing Service and the VCSE Mental Health Alliance, to ensure Dementia services and services for older people are linked into the Integrated and Personalised Care Team (IPCT) created through the transformation of Community Mental Health Services.</a:t>
            </a:r>
          </a:p>
          <a:p>
            <a:pPr marL="0" indent="0">
              <a:spcBef>
                <a:spcPts val="0"/>
              </a:spcBef>
              <a:buNone/>
            </a:pPr>
            <a:endParaRPr lang="en-GB" sz="1200" dirty="0">
              <a:ea typeface="Calibri" panose="020F0502020204030204" pitchFamily="34" charset="0"/>
              <a:cs typeface="Times New Roman" panose="02020603050405020304" pitchFamily="18" charset="0"/>
            </a:endParaRPr>
          </a:p>
          <a:p>
            <a:pPr marL="0" indent="0">
              <a:spcBef>
                <a:spcPts val="0"/>
              </a:spcBef>
              <a:buNone/>
            </a:pPr>
            <a:r>
              <a:rPr lang="en-GB" sz="1200" dirty="0">
                <a:ea typeface="Calibri" panose="020F0502020204030204" pitchFamily="34" charset="0"/>
                <a:cs typeface="Times New Roman" panose="02020603050405020304" pitchFamily="18" charset="0"/>
              </a:rPr>
              <a:t>We are working with AWP to understand demand for secondary care mental health services.</a:t>
            </a:r>
          </a:p>
          <a:p>
            <a:pPr marL="0" indent="0">
              <a:spcBef>
                <a:spcPts val="0"/>
              </a:spcBef>
              <a:buNone/>
            </a:pPr>
            <a:endParaRPr lang="en-GB" sz="1200" dirty="0">
              <a:ea typeface="Calibri" panose="020F0502020204030204" pitchFamily="34" charset="0"/>
              <a:cs typeface="Times New Roman" panose="02020603050405020304" pitchFamily="18" charset="0"/>
            </a:endParaRPr>
          </a:p>
          <a:p>
            <a:pPr marL="0" indent="0">
              <a:spcBef>
                <a:spcPts val="0"/>
              </a:spcBef>
              <a:buNone/>
            </a:pPr>
            <a:r>
              <a:rPr lang="en-GB" sz="1200" dirty="0">
                <a:ea typeface="Calibri" panose="020F0502020204030204" pitchFamily="34" charset="0"/>
                <a:cs typeface="Times New Roman" panose="02020603050405020304" pitchFamily="18" charset="0"/>
              </a:rPr>
              <a:t>We have linked with IAPT to ensure the Integrated and Personalised Care Team have access to services appropriate for older people.</a:t>
            </a:r>
          </a:p>
          <a:p>
            <a:pPr marL="0" indent="0">
              <a:spcBef>
                <a:spcPts val="0"/>
              </a:spcBef>
              <a:buNone/>
            </a:pPr>
            <a:endParaRPr lang="en-GB" sz="1200" dirty="0">
              <a:ea typeface="Calibri" panose="020F0502020204030204" pitchFamily="34" charset="0"/>
              <a:cs typeface="Times New Roman" panose="02020603050405020304" pitchFamily="18" charset="0"/>
            </a:endParaRPr>
          </a:p>
          <a:p>
            <a:pPr marL="0" indent="0">
              <a:spcBef>
                <a:spcPts val="0"/>
              </a:spcBef>
              <a:buNone/>
            </a:pPr>
            <a:r>
              <a:rPr lang="en-GB" sz="1200" dirty="0">
                <a:ea typeface="Calibri" panose="020F0502020204030204" pitchFamily="34" charset="0"/>
                <a:cs typeface="Times New Roman" panose="02020603050405020304" pitchFamily="18" charset="0"/>
              </a:rPr>
              <a:t>We are investing to nationally recognised Care Coordinator Plus training for Care Coordinators within GP practices.  </a:t>
            </a:r>
          </a:p>
          <a:p>
            <a:pPr marL="0" indent="0">
              <a:spcBef>
                <a:spcPts val="0"/>
              </a:spcBef>
              <a:buNone/>
            </a:pPr>
            <a:endParaRPr lang="en-GB" sz="1200" dirty="0">
              <a:ea typeface="Calibri" panose="020F0502020204030204" pitchFamily="34" charset="0"/>
              <a:cs typeface="Times New Roman" panose="02020603050405020304" pitchFamily="18" charset="0"/>
            </a:endParaRPr>
          </a:p>
          <a:p>
            <a:pPr marL="0" indent="0">
              <a:spcBef>
                <a:spcPts val="0"/>
              </a:spcBef>
              <a:buNone/>
            </a:pPr>
            <a:r>
              <a:rPr lang="en-GB" sz="1200" dirty="0">
                <a:ea typeface="Calibri" panose="020F0502020204030204" pitchFamily="34" charset="0"/>
                <a:cs typeface="Times New Roman" panose="02020603050405020304" pitchFamily="18" charset="0"/>
              </a:rPr>
              <a:t>We are working to extend the Dementia Wellbeing Service simulation based training “building empathy for ageing”</a:t>
            </a:r>
          </a:p>
          <a:p>
            <a:pPr marL="0" indent="0">
              <a:spcBef>
                <a:spcPts val="0"/>
              </a:spcBef>
              <a:buNone/>
            </a:pPr>
            <a:endParaRPr lang="en-GB" sz="1200" dirty="0">
              <a:ea typeface="Calibri" panose="020F0502020204030204" pitchFamily="34" charset="0"/>
              <a:cs typeface="Times New Roman" panose="02020603050405020304" pitchFamily="18" charset="0"/>
            </a:endParaRPr>
          </a:p>
          <a:p>
            <a:pPr marL="0" indent="0">
              <a:spcBef>
                <a:spcPts val="0"/>
              </a:spcBef>
              <a:buNone/>
            </a:pPr>
            <a:endParaRPr lang="en-GB" sz="1200" dirty="0">
              <a:latin typeface="Arial" panose="020B0604020202020204" pitchFamily="34" charset="0"/>
              <a:ea typeface="Calibri" panose="020F0502020204030204" pitchFamily="34" charset="0"/>
              <a:cs typeface="Times New Roman" panose="02020603050405020304" pitchFamily="18" charset="0"/>
            </a:endParaRPr>
          </a:p>
          <a:p>
            <a:pPr marL="0" indent="0">
              <a:spcBef>
                <a:spcPts val="0"/>
              </a:spcBef>
              <a:buNone/>
            </a:pP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a:p>
            <a:pPr marL="0" indent="0">
              <a:spcBef>
                <a:spcPts val="0"/>
              </a:spcBef>
              <a:buNone/>
            </a:pPr>
            <a:endParaRPr lang="en-GB" sz="1200" dirty="0">
              <a:latin typeface="Arial" panose="020B0604020202020204" pitchFamily="34" charset="0"/>
              <a:ea typeface="Calibri" panose="020F0502020204030204" pitchFamily="34" charset="0"/>
              <a:cs typeface="Times New Roman" panose="02020603050405020304" pitchFamily="18" charset="0"/>
            </a:endParaRPr>
          </a:p>
          <a:p>
            <a:pPr marL="0" indent="0">
              <a:spcBef>
                <a:spcPts val="0"/>
              </a:spcBef>
              <a:buNone/>
            </a:pP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a:p>
            <a:pPr marL="0" indent="0">
              <a:spcBef>
                <a:spcPts val="0"/>
              </a:spcBef>
              <a:buNone/>
            </a:pPr>
            <a:endParaRPr lang="en-GB" sz="1100" dirty="0"/>
          </a:p>
        </p:txBody>
      </p:sp>
    </p:spTree>
    <p:extLst>
      <p:ext uri="{BB962C8B-B14F-4D97-AF65-F5344CB8AC3E}">
        <p14:creationId xmlns:p14="http://schemas.microsoft.com/office/powerpoint/2010/main" val="6617782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62F3D2D-A754-5851-9CFF-D0CB976DACEA}"/>
              </a:ext>
            </a:extLst>
          </p:cNvPr>
          <p:cNvSpPr>
            <a:spLocks noGrp="1"/>
          </p:cNvSpPr>
          <p:nvPr>
            <p:ph type="title"/>
          </p:nvPr>
        </p:nvSpPr>
        <p:spPr>
          <a:xfrm>
            <a:off x="466722" y="586855"/>
            <a:ext cx="3201366" cy="3387497"/>
          </a:xfrm>
        </p:spPr>
        <p:txBody>
          <a:bodyPr anchor="b">
            <a:normAutofit/>
          </a:bodyPr>
          <a:lstStyle/>
          <a:p>
            <a:pPr algn="r"/>
            <a:br>
              <a:rPr lang="en-GB" sz="4000" dirty="0">
                <a:solidFill>
                  <a:srgbClr val="FFFFFF"/>
                </a:solidFill>
                <a:latin typeface="+mn-lt"/>
                <a:cs typeface="Arial" panose="020B0604020202020204" pitchFamily="34" charset="0"/>
              </a:rPr>
            </a:br>
            <a:r>
              <a:rPr lang="en-GB" sz="4000" dirty="0">
                <a:solidFill>
                  <a:srgbClr val="FFFFFF"/>
                </a:solidFill>
                <a:latin typeface="+mn-lt"/>
                <a:cs typeface="Arial" panose="020B0604020202020204" pitchFamily="34" charset="0"/>
              </a:rPr>
              <a:t>    </a:t>
            </a:r>
            <a:br>
              <a:rPr lang="en-GB" sz="4000" dirty="0">
                <a:solidFill>
                  <a:srgbClr val="FFFFFF"/>
                </a:solidFill>
                <a:latin typeface="+mn-lt"/>
                <a:cs typeface="Arial" panose="020B0604020202020204" pitchFamily="34" charset="0"/>
              </a:rPr>
            </a:br>
            <a:r>
              <a:rPr lang="en-GB" sz="4000" b="1" dirty="0">
                <a:solidFill>
                  <a:srgbClr val="FFFFFF"/>
                </a:solidFill>
                <a:latin typeface="+mn-lt"/>
                <a:cs typeface="Arial" panose="020B0604020202020204" pitchFamily="34" charset="0"/>
              </a:rPr>
              <a:t>Reducing use of unplanned care </a:t>
            </a:r>
          </a:p>
        </p:txBody>
      </p:sp>
      <p:sp>
        <p:nvSpPr>
          <p:cNvPr id="3" name="Content Placeholder 2">
            <a:extLst>
              <a:ext uri="{FF2B5EF4-FFF2-40B4-BE49-F238E27FC236}">
                <a16:creationId xmlns:a16="http://schemas.microsoft.com/office/drawing/2014/main" id="{6909EAD2-C9FA-3ED7-E298-CA7924374F29}"/>
              </a:ext>
            </a:extLst>
          </p:cNvPr>
          <p:cNvSpPr>
            <a:spLocks noGrp="1"/>
          </p:cNvSpPr>
          <p:nvPr>
            <p:ph idx="1"/>
          </p:nvPr>
        </p:nvSpPr>
        <p:spPr>
          <a:xfrm>
            <a:off x="4810259" y="131886"/>
            <a:ext cx="6555347" cy="6497514"/>
          </a:xfrm>
          <a:ln>
            <a:noFill/>
          </a:ln>
        </p:spPr>
        <p:txBody>
          <a:bodyPr anchor="ctr">
            <a:normAutofit lnSpcReduction="10000"/>
          </a:bodyPr>
          <a:lstStyle/>
          <a:p>
            <a:pPr marL="0" indent="0">
              <a:spcBef>
                <a:spcPts val="0"/>
              </a:spcBef>
              <a:buNone/>
            </a:pPr>
            <a:r>
              <a:rPr lang="en-GB" sz="1200" b="1" dirty="0">
                <a:effectLst/>
                <a:ea typeface="Calibri" panose="020F0502020204030204" pitchFamily="34" charset="0"/>
                <a:cs typeface="Arial" panose="020B0604020202020204" pitchFamily="34" charset="0"/>
              </a:rPr>
              <a:t>What we know:</a:t>
            </a:r>
          </a:p>
          <a:p>
            <a:pPr marL="0" indent="0">
              <a:spcBef>
                <a:spcPts val="0"/>
              </a:spcBef>
              <a:buNone/>
            </a:pPr>
            <a:r>
              <a:rPr lang="en-GB" sz="1200" dirty="0">
                <a:ea typeface="+mj-ea"/>
                <a:cs typeface="Arial"/>
              </a:rPr>
              <a:t>This work grew out of the Place Development Programme, ‘Population Health Management &amp; Integrated Transformation Capability’ module. The programme was attended by a range of partners, including Voluntary, Community, Faith &amp; Social Enterprise (VCFSE) organisations, General Practice and Public Health. The module took a ‘deep dive’ into Ageing Well data in relation to high unplanned care costs (or ‘non-elective spend’).  The group refined the cohort over 10 sessions, mindfully choosing to take a preventative approach, to reduce the age so as to avoid building in health inequalities due to the disparity of life expectancy between inner and outer wards and to exclude dementia and care homes.</a:t>
            </a:r>
          </a:p>
          <a:p>
            <a:pPr marL="0" indent="0">
              <a:spcBef>
                <a:spcPts val="0"/>
              </a:spcBef>
              <a:buNone/>
            </a:pPr>
            <a:endParaRPr kumimoji="0" lang="en-GB" sz="1200" b="0" i="0" u="none" strike="noStrike" kern="1200" cap="none" spc="0" normalizeH="0" baseline="0" noProof="0" dirty="0">
              <a:ln>
                <a:noFill/>
              </a:ln>
              <a:effectLst/>
              <a:uLnTx/>
              <a:uFillTx/>
              <a:ea typeface="+mj-ea"/>
              <a:cs typeface="Arial"/>
            </a:endParaRPr>
          </a:p>
          <a:p>
            <a:pPr marL="0" indent="0">
              <a:spcBef>
                <a:spcPts val="0"/>
              </a:spcBef>
              <a:buNone/>
            </a:pPr>
            <a:r>
              <a:rPr kumimoji="0" lang="en-GB" sz="1200" b="0" i="0" u="none" strike="noStrike" kern="1200" cap="none" spc="0" normalizeH="0" baseline="0" noProof="0" dirty="0">
                <a:ln>
                  <a:noFill/>
                </a:ln>
                <a:effectLst/>
                <a:uLnTx/>
                <a:uFillTx/>
                <a:ea typeface="+mj-ea"/>
                <a:cs typeface="Arial"/>
              </a:rPr>
              <a:t>We selected a cohort of </a:t>
            </a:r>
            <a:r>
              <a:rPr kumimoji="0" lang="en-GB" sz="1200" b="1" i="0" u="none" strike="noStrike" kern="1200" cap="none" spc="0" normalizeH="0" baseline="0" noProof="0" dirty="0">
                <a:ln>
                  <a:noFill/>
                </a:ln>
                <a:effectLst/>
                <a:uLnTx/>
                <a:uFillTx/>
                <a:ea typeface="+mj-ea"/>
                <a:cs typeface="Arial"/>
              </a:rPr>
              <a:t>1,943 people </a:t>
            </a:r>
            <a:r>
              <a:rPr kumimoji="0" lang="en-GB" sz="1200" b="0" i="0" u="none" strike="noStrike" kern="1200" cap="none" spc="0" normalizeH="0" baseline="0" noProof="0" dirty="0">
                <a:ln>
                  <a:noFill/>
                </a:ln>
                <a:effectLst/>
                <a:uLnTx/>
                <a:uFillTx/>
                <a:ea typeface="+mj-ea"/>
                <a:cs typeface="Arial"/>
              </a:rPr>
              <a:t>with the majority living in areas of </a:t>
            </a:r>
            <a:r>
              <a:rPr kumimoji="0" lang="en-GB" sz="1200" b="1" i="0" u="none" strike="noStrike" kern="1200" cap="none" spc="0" normalizeH="0" baseline="0" noProof="0" dirty="0">
                <a:ln>
                  <a:noFill/>
                </a:ln>
                <a:effectLst/>
                <a:uLnTx/>
                <a:uFillTx/>
                <a:ea typeface="+mj-ea"/>
                <a:cs typeface="Arial"/>
              </a:rPr>
              <a:t>high deprivation</a:t>
            </a:r>
            <a:r>
              <a:rPr kumimoji="0" lang="en-GB" sz="1200" b="0" i="0" u="none" strike="noStrike" kern="1200" cap="none" spc="0" normalizeH="0" baseline="0" noProof="0" dirty="0">
                <a:ln>
                  <a:noFill/>
                </a:ln>
                <a:effectLst/>
                <a:uLnTx/>
                <a:uFillTx/>
                <a:ea typeface="+mj-ea"/>
                <a:cs typeface="Arial"/>
              </a:rPr>
              <a:t>, </a:t>
            </a:r>
            <a:r>
              <a:rPr kumimoji="0" lang="en-GB" sz="1200" b="1" i="0" u="none" strike="noStrike" kern="1200" cap="none" spc="0" normalizeH="0" baseline="0" noProof="0" dirty="0">
                <a:ln>
                  <a:noFill/>
                </a:ln>
                <a:effectLst/>
                <a:uLnTx/>
                <a:uFillTx/>
                <a:ea typeface="+mj-ea"/>
                <a:cs typeface="Arial"/>
              </a:rPr>
              <a:t>aged 50-70 </a:t>
            </a:r>
            <a:r>
              <a:rPr kumimoji="0" lang="en-GB" sz="1200" b="0" i="0" u="none" strike="noStrike" kern="1200" cap="none" spc="0" normalizeH="0" baseline="0" noProof="0" dirty="0">
                <a:ln>
                  <a:noFill/>
                </a:ln>
                <a:effectLst/>
                <a:uLnTx/>
                <a:uFillTx/>
                <a:ea typeface="+mj-ea"/>
                <a:cs typeface="Arial"/>
              </a:rPr>
              <a:t>with</a:t>
            </a:r>
            <a:r>
              <a:rPr kumimoji="0" lang="en-GB" sz="1200" b="1" i="0" u="none" strike="noStrike" kern="1200" cap="none" spc="0" normalizeH="0" baseline="0" noProof="0" dirty="0">
                <a:ln>
                  <a:noFill/>
                </a:ln>
                <a:effectLst/>
                <a:uLnTx/>
                <a:uFillTx/>
                <a:ea typeface="+mj-ea"/>
                <a:cs typeface="Arial"/>
              </a:rPr>
              <a:t> 2 or fewer long-term health conditions </a:t>
            </a:r>
            <a:r>
              <a:rPr kumimoji="0" lang="en-GB" sz="1200" b="0" i="0" u="none" strike="noStrike" kern="1200" cap="none" spc="0" normalizeH="0" baseline="0" noProof="0" dirty="0">
                <a:ln>
                  <a:noFill/>
                </a:ln>
                <a:effectLst/>
                <a:uLnTx/>
                <a:uFillTx/>
                <a:ea typeface="+mj-ea"/>
                <a:cs typeface="Arial"/>
              </a:rPr>
              <a:t>and </a:t>
            </a:r>
            <a:r>
              <a:rPr kumimoji="0" lang="en-GB" sz="1200" b="1" i="0" u="none" strike="noStrike" kern="1200" cap="none" spc="0" normalizeH="0" baseline="0" noProof="0" dirty="0">
                <a:ln>
                  <a:noFill/>
                </a:ln>
                <a:effectLst/>
                <a:uLnTx/>
                <a:uFillTx/>
                <a:ea typeface="+mj-ea"/>
                <a:cs typeface="Arial"/>
              </a:rPr>
              <a:t>some low-level mental health conditions </a:t>
            </a:r>
            <a:r>
              <a:rPr kumimoji="0" lang="en-GB" sz="1200" b="0" i="0" u="none" strike="noStrike" kern="1200" cap="none" spc="0" normalizeH="0" baseline="0" noProof="0" dirty="0">
                <a:ln>
                  <a:noFill/>
                </a:ln>
                <a:effectLst/>
                <a:uLnTx/>
                <a:uFillTx/>
                <a:ea typeface="+mj-ea"/>
                <a:cs typeface="Arial"/>
              </a:rPr>
              <a:t>(anxiety/depression). Average spend in unplanned care for this cohort is </a:t>
            </a:r>
            <a:r>
              <a:rPr kumimoji="0" lang="en-GB" sz="1200" b="1" i="0" u="none" strike="noStrike" kern="1200" cap="none" spc="0" normalizeH="0" baseline="0" noProof="0" dirty="0">
                <a:ln>
                  <a:noFill/>
                </a:ln>
                <a:effectLst/>
                <a:uLnTx/>
                <a:uFillTx/>
                <a:ea typeface="+mj-ea"/>
                <a:cs typeface="Arial"/>
              </a:rPr>
              <a:t>£5,500 </a:t>
            </a:r>
            <a:r>
              <a:rPr kumimoji="0" lang="en-GB" sz="1200" b="0" i="0" u="none" strike="noStrike" kern="1200" cap="none" spc="0" normalizeH="0" baseline="0" noProof="0" dirty="0">
                <a:ln>
                  <a:noFill/>
                </a:ln>
                <a:effectLst/>
                <a:uLnTx/>
                <a:uFillTx/>
                <a:ea typeface="+mj-ea"/>
                <a:cs typeface="Arial"/>
              </a:rPr>
              <a:t>per annum compared to </a:t>
            </a:r>
            <a:r>
              <a:rPr kumimoji="0" lang="en-GB" sz="1200" b="1" i="0" u="none" strike="noStrike" kern="1200" cap="none" spc="0" normalizeH="0" baseline="0" noProof="0" dirty="0">
                <a:ln>
                  <a:noFill/>
                </a:ln>
                <a:effectLst/>
                <a:uLnTx/>
                <a:uFillTx/>
                <a:ea typeface="+mj-ea"/>
                <a:cs typeface="Arial"/>
              </a:rPr>
              <a:t>£600 </a:t>
            </a:r>
            <a:r>
              <a:rPr kumimoji="0" lang="en-GB" sz="1200" b="0" i="0" u="none" strike="noStrike" kern="1200" cap="none" spc="0" normalizeH="0" baseline="0" noProof="0" dirty="0">
                <a:ln>
                  <a:noFill/>
                </a:ln>
                <a:effectLst/>
                <a:uLnTx/>
                <a:uFillTx/>
                <a:ea typeface="+mj-ea"/>
                <a:cs typeface="Arial"/>
              </a:rPr>
              <a:t>for the wider population. </a:t>
            </a:r>
          </a:p>
          <a:p>
            <a:pPr marL="0" indent="0">
              <a:spcBef>
                <a:spcPts val="0"/>
              </a:spcBef>
              <a:buNone/>
            </a:pPr>
            <a:endParaRPr lang="en-GB" sz="1200" b="1" dirty="0">
              <a:effectLst/>
              <a:ea typeface="Calibri" panose="020F0502020204030204" pitchFamily="34" charset="0"/>
              <a:cs typeface="Arial" panose="020B0604020202020204" pitchFamily="34" charset="0"/>
            </a:endParaRPr>
          </a:p>
          <a:p>
            <a:pPr marL="0" indent="0">
              <a:spcBef>
                <a:spcPts val="0"/>
              </a:spcBef>
              <a:buNone/>
            </a:pPr>
            <a:endParaRPr lang="en-GB" sz="1200" b="1" dirty="0">
              <a:ea typeface="Calibri" panose="020F0502020204030204" pitchFamily="34" charset="0"/>
              <a:cs typeface="Arial" panose="020B0604020202020204" pitchFamily="34" charset="0"/>
            </a:endParaRPr>
          </a:p>
          <a:p>
            <a:pPr marL="0" indent="0">
              <a:spcBef>
                <a:spcPts val="0"/>
              </a:spcBef>
              <a:buNone/>
            </a:pPr>
            <a:r>
              <a:rPr lang="en-GB" sz="1200" b="1" dirty="0">
                <a:effectLst/>
                <a:ea typeface="Calibri" panose="020F0502020204030204" pitchFamily="34" charset="0"/>
                <a:cs typeface="Arial" panose="020B0604020202020204" pitchFamily="34" charset="0"/>
              </a:rPr>
              <a:t>Goal: </a:t>
            </a:r>
          </a:p>
          <a:p>
            <a:pPr marL="0" indent="0">
              <a:spcBef>
                <a:spcPts val="0"/>
              </a:spcBef>
              <a:buNone/>
            </a:pPr>
            <a:r>
              <a:rPr lang="en-GB" sz="1200" dirty="0">
                <a:effectLst/>
                <a:ea typeface="Calibri" panose="020F0502020204030204" pitchFamily="34" charset="0"/>
                <a:cs typeface="Arial" panose="020B0604020202020204" pitchFamily="34" charset="0"/>
              </a:rPr>
              <a:t>T</a:t>
            </a:r>
            <a:r>
              <a:rPr kumimoji="0" lang="en-GB" sz="1200" i="0" u="none" strike="noStrike" kern="1200" cap="none" spc="0" normalizeH="0" baseline="0" noProof="0" dirty="0">
                <a:ln>
                  <a:noFill/>
                </a:ln>
                <a:effectLst/>
                <a:uLnTx/>
                <a:uFillTx/>
                <a:ea typeface="+mn-ea"/>
                <a:cs typeface="+mn-cs"/>
              </a:rPr>
              <a:t>o explore whether co-designed community interventions can reduce use of unplanned care before</a:t>
            </a:r>
            <a:r>
              <a:rPr kumimoji="0" lang="en-GB" sz="1200" i="0" u="none" strike="noStrike" kern="1200" cap="none" spc="0" normalizeH="0" baseline="0" noProof="0" dirty="0">
                <a:ln>
                  <a:noFill/>
                </a:ln>
                <a:effectLst/>
                <a:uLnTx/>
                <a:uFillTx/>
                <a:ea typeface="Times New Roman" panose="02020603050405020304" pitchFamily="18" charset="0"/>
                <a:cs typeface="Times New Roman" panose="02020603050405020304" pitchFamily="18" charset="0"/>
              </a:rPr>
              <a:t> people get sick or frail.</a:t>
            </a:r>
            <a:endParaRPr lang="en-GB" sz="1200" dirty="0">
              <a:effectLst/>
              <a:ea typeface="Calibri" panose="020F0502020204030204" pitchFamily="34" charset="0"/>
              <a:cs typeface="Arial" panose="020B0604020202020204" pitchFamily="34" charset="0"/>
            </a:endParaRPr>
          </a:p>
          <a:p>
            <a:pPr marL="0" indent="0">
              <a:spcBef>
                <a:spcPts val="0"/>
              </a:spcBef>
              <a:buNone/>
            </a:pPr>
            <a:endParaRPr lang="en-GB" sz="1200" b="1" dirty="0">
              <a:effectLst/>
              <a:ea typeface="Calibri" panose="020F0502020204030204" pitchFamily="34" charset="0"/>
              <a:cs typeface="Arial" panose="020B0604020202020204" pitchFamily="34" charset="0"/>
            </a:endParaRPr>
          </a:p>
          <a:p>
            <a:pPr marL="0" indent="0">
              <a:spcBef>
                <a:spcPts val="0"/>
              </a:spcBef>
              <a:buNone/>
            </a:pPr>
            <a:r>
              <a:rPr lang="en-GB" sz="1200" b="1" dirty="0">
                <a:effectLst/>
                <a:ea typeface="Calibri" panose="020F0502020204030204" pitchFamily="34" charset="0"/>
                <a:cs typeface="Arial" panose="020B0604020202020204" pitchFamily="34" charset="0"/>
              </a:rPr>
              <a:t>Approach: </a:t>
            </a:r>
          </a:p>
          <a:p>
            <a:pPr defTabSz="457017">
              <a:lnSpc>
                <a:spcPct val="100000"/>
              </a:lnSpc>
              <a:spcBef>
                <a:spcPct val="20000"/>
              </a:spcBef>
              <a:buClr>
                <a:srgbClr val="005F57"/>
              </a:buClr>
              <a:defRPr/>
            </a:pPr>
            <a:r>
              <a:rPr lang="en-GB" sz="1200" dirty="0">
                <a:ea typeface="+mj-ea"/>
                <a:cs typeface="Arial"/>
              </a:rPr>
              <a:t>We are working alongside our local VCFSE organisations and a research and innovation organisation called </a:t>
            </a:r>
            <a:r>
              <a:rPr lang="en-GB" sz="1200" dirty="0">
                <a:ea typeface="+mj-ea"/>
                <a:cs typeface="Arial"/>
                <a:hlinkClick r:id="rId2">
                  <a:extLst>
                    <a:ext uri="{A12FA001-AC4F-418D-AE19-62706E023703}">
                      <ahyp:hlinkClr xmlns:ahyp="http://schemas.microsoft.com/office/drawing/2018/hyperlinkcolor" val="tx"/>
                    </a:ext>
                  </a:extLst>
                </a:hlinkClick>
              </a:rPr>
              <a:t>Neighbourly Lab</a:t>
            </a:r>
            <a:r>
              <a:rPr lang="en-GB" sz="1200" dirty="0">
                <a:ea typeface="+mj-ea"/>
                <a:cs typeface="Arial"/>
              </a:rPr>
              <a:t> to reach the identified cohort.</a:t>
            </a:r>
          </a:p>
          <a:p>
            <a:pPr defTabSz="457017">
              <a:lnSpc>
                <a:spcPct val="100000"/>
              </a:lnSpc>
              <a:spcBef>
                <a:spcPct val="20000"/>
              </a:spcBef>
              <a:buClr>
                <a:srgbClr val="005F57"/>
              </a:buClr>
              <a:defRPr/>
            </a:pPr>
            <a:r>
              <a:rPr lang="en-GB" sz="1200" dirty="0">
                <a:ea typeface="+mj-ea"/>
                <a:cs typeface="Arial"/>
              </a:rPr>
              <a:t>The Community Wellbeing Board agreed to offer Neighbourly Lab seed funding to undertake the first two phases of the project and to fundraise for the remaining phases. In addition to the five phases outlined below, the intention is to fundraise for a longitudinal study which will provide valuable data and insight into the efficacy of the interventions over an extended period of time.</a:t>
            </a:r>
          </a:p>
          <a:p>
            <a:pPr defTabSz="457017">
              <a:lnSpc>
                <a:spcPct val="100000"/>
              </a:lnSpc>
              <a:spcBef>
                <a:spcPct val="20000"/>
              </a:spcBef>
              <a:buClr>
                <a:srgbClr val="005F57"/>
              </a:buClr>
              <a:defRPr/>
            </a:pPr>
            <a:r>
              <a:rPr lang="en-GB" sz="1200" b="1" dirty="0">
                <a:ea typeface="+mj-ea"/>
                <a:cs typeface="Arial"/>
              </a:rPr>
              <a:t>Phase 1: Project co-planning and connection mapping </a:t>
            </a:r>
            <a:r>
              <a:rPr lang="en-GB" sz="1200" dirty="0">
                <a:ea typeface="+mj-ea"/>
                <a:cs typeface="Arial"/>
              </a:rPr>
              <a:t>- w</a:t>
            </a:r>
            <a:r>
              <a:rPr kumimoji="0" lang="en-GB" sz="1200" i="0" u="none" strike="noStrike" kern="1200" cap="none" spc="0" normalizeH="0" baseline="0" noProof="0" dirty="0" err="1">
                <a:ln>
                  <a:noFill/>
                </a:ln>
                <a:effectLst/>
                <a:uLnTx/>
                <a:uFillTx/>
                <a:ea typeface="Roboto"/>
                <a:cs typeface="Roboto"/>
                <a:sym typeface="Roboto"/>
              </a:rPr>
              <a:t>orking</a:t>
            </a:r>
            <a:r>
              <a:rPr kumimoji="0" lang="en-GB" sz="1200" i="0" u="none" strike="noStrike" kern="1200" cap="none" spc="0" normalizeH="0" baseline="0" noProof="0" dirty="0">
                <a:ln>
                  <a:noFill/>
                </a:ln>
                <a:effectLst/>
                <a:uLnTx/>
                <a:uFillTx/>
                <a:ea typeface="Roboto"/>
                <a:cs typeface="Roboto"/>
                <a:sym typeface="Roboto"/>
              </a:rPr>
              <a:t> </a:t>
            </a:r>
            <a:r>
              <a:rPr kumimoji="0" lang="en-GB" sz="1200" b="0" i="0" u="none" strike="noStrike" kern="1200" cap="none" spc="0" normalizeH="0" baseline="0" noProof="0" dirty="0">
                <a:ln>
                  <a:noFill/>
                </a:ln>
                <a:effectLst/>
                <a:uLnTx/>
                <a:uFillTx/>
                <a:ea typeface="Roboto"/>
                <a:cs typeface="Roboto"/>
                <a:sym typeface="Roboto"/>
              </a:rPr>
              <a:t>together to design the research project, and mapping out the connections between organisations and residents.</a:t>
            </a:r>
            <a:endParaRPr kumimoji="0" lang="en-GB" sz="1200" b="0" i="0" u="none" strike="noStrike" kern="1200" cap="none" spc="0" normalizeH="0" baseline="0" noProof="0" dirty="0">
              <a:ln>
                <a:noFill/>
              </a:ln>
              <a:effectLst/>
              <a:uLnTx/>
              <a:uFillTx/>
              <a:ea typeface="+mn-ea"/>
              <a:cs typeface="+mn-cs"/>
            </a:endParaRPr>
          </a:p>
          <a:p>
            <a:pPr defTabSz="457017">
              <a:lnSpc>
                <a:spcPct val="100000"/>
              </a:lnSpc>
              <a:spcBef>
                <a:spcPct val="20000"/>
              </a:spcBef>
              <a:buClr>
                <a:srgbClr val="005F57"/>
              </a:buClr>
              <a:defRPr/>
            </a:pPr>
            <a:r>
              <a:rPr lang="en-GB" sz="1200" b="1" dirty="0">
                <a:ea typeface="+mj-ea"/>
                <a:cs typeface="Arial"/>
              </a:rPr>
              <a:t>Phase 2: Literature Review </a:t>
            </a:r>
            <a:r>
              <a:rPr kumimoji="0" lang="en-GB" sz="1200" b="0" i="0" u="none" strike="noStrike" kern="1200" cap="none" spc="0" normalizeH="0" baseline="0" noProof="0" dirty="0">
                <a:ln>
                  <a:noFill/>
                </a:ln>
                <a:effectLst/>
                <a:uLnTx/>
                <a:uFillTx/>
                <a:ea typeface="Roboto"/>
                <a:cs typeface="Roboto"/>
                <a:sym typeface="Roboto"/>
              </a:rPr>
              <a:t>on the current research on effective co-production to tackle local health issues.</a:t>
            </a:r>
            <a:endParaRPr kumimoji="0" lang="en-GB" sz="1200" b="0" i="0" u="none" strike="noStrike" kern="1200" cap="none" spc="0" normalizeH="0" baseline="0" noProof="0" dirty="0">
              <a:ln>
                <a:noFill/>
              </a:ln>
              <a:effectLst/>
              <a:uLnTx/>
              <a:uFillTx/>
              <a:ea typeface="+mn-ea"/>
              <a:cs typeface="+mn-cs"/>
            </a:endParaRPr>
          </a:p>
          <a:p>
            <a:pPr defTabSz="457017">
              <a:lnSpc>
                <a:spcPct val="100000"/>
              </a:lnSpc>
              <a:spcBef>
                <a:spcPct val="20000"/>
              </a:spcBef>
              <a:buClr>
                <a:srgbClr val="005F57"/>
              </a:buClr>
              <a:defRPr/>
            </a:pPr>
            <a:r>
              <a:rPr lang="en-GB" sz="1200" b="1" dirty="0">
                <a:ea typeface="+mj-ea"/>
                <a:cs typeface="Arial"/>
              </a:rPr>
              <a:t>Phase 3: Asset-based conversations</a:t>
            </a:r>
            <a:r>
              <a:rPr lang="en-GB" sz="1200" dirty="0">
                <a:ea typeface="+mj-ea"/>
                <a:cs typeface="Arial"/>
              </a:rPr>
              <a:t> </a:t>
            </a:r>
            <a:r>
              <a:rPr kumimoji="0" lang="en-GB" sz="1200" b="0" i="0" u="none" strike="noStrike" kern="1200" cap="none" spc="0" normalizeH="0" baseline="0" noProof="0" dirty="0">
                <a:ln>
                  <a:noFill/>
                </a:ln>
                <a:effectLst/>
                <a:uLnTx/>
                <a:uFillTx/>
                <a:ea typeface="Roboto"/>
                <a:cs typeface="Roboto"/>
                <a:sym typeface="Roboto"/>
              </a:rPr>
              <a:t>with residents to understand their vision for change.</a:t>
            </a:r>
          </a:p>
          <a:p>
            <a:pPr defTabSz="457017">
              <a:lnSpc>
                <a:spcPct val="100000"/>
              </a:lnSpc>
              <a:spcBef>
                <a:spcPct val="20000"/>
              </a:spcBef>
              <a:buClr>
                <a:srgbClr val="005F57"/>
              </a:buClr>
              <a:defRPr/>
            </a:pPr>
            <a:r>
              <a:rPr lang="en-GB" sz="1200" b="1" dirty="0">
                <a:ea typeface="Roboto"/>
                <a:sym typeface="Roboto"/>
              </a:rPr>
              <a:t>Phase 4: Series of co-design workshops </a:t>
            </a:r>
            <a:r>
              <a:rPr kumimoji="0" lang="en-GB" sz="1200" b="0" i="0" u="none" strike="noStrike" kern="1200" cap="none" spc="0" normalizeH="0" baseline="0" noProof="0" dirty="0">
                <a:ln>
                  <a:noFill/>
                </a:ln>
                <a:effectLst/>
                <a:uLnTx/>
                <a:uFillTx/>
                <a:ea typeface="Roboto"/>
                <a:cs typeface="Roboto"/>
                <a:sym typeface="Roboto"/>
              </a:rPr>
              <a:t>with residents, Locality Partnership team, local VCFSEs and workforce.</a:t>
            </a:r>
          </a:p>
          <a:p>
            <a:pPr defTabSz="457017">
              <a:lnSpc>
                <a:spcPct val="100000"/>
              </a:lnSpc>
              <a:spcBef>
                <a:spcPct val="20000"/>
              </a:spcBef>
              <a:buClr>
                <a:srgbClr val="005F57"/>
              </a:buClr>
              <a:defRPr/>
            </a:pPr>
            <a:r>
              <a:rPr lang="en-GB" sz="1200" b="1" dirty="0">
                <a:ea typeface="Roboto"/>
                <a:sym typeface="Roboto"/>
              </a:rPr>
              <a:t>Phase 5: Feasibility Analysis </a:t>
            </a:r>
            <a:r>
              <a:rPr kumimoji="0" lang="en-GB" sz="1200" b="0" i="0" u="none" strike="noStrike" kern="1200" cap="none" spc="0" normalizeH="0" baseline="0" noProof="0" dirty="0">
                <a:ln>
                  <a:noFill/>
                </a:ln>
                <a:effectLst/>
                <a:uLnTx/>
                <a:uFillTx/>
                <a:ea typeface="+mn-ea"/>
                <a:cs typeface="+mn-cs"/>
              </a:rPr>
              <a:t>on the solutions that emerge from the codesign workshops, producing a priority list of next steps.</a:t>
            </a:r>
          </a:p>
          <a:p>
            <a:pPr defTabSz="457017">
              <a:lnSpc>
                <a:spcPct val="100000"/>
              </a:lnSpc>
              <a:spcBef>
                <a:spcPct val="20000"/>
              </a:spcBef>
              <a:buClr>
                <a:srgbClr val="005F57"/>
              </a:buClr>
              <a:defRPr/>
            </a:pPr>
            <a:r>
              <a:rPr kumimoji="0" lang="en-GB" sz="1200" b="0" i="0" u="none" strike="noStrike" kern="1200" cap="none" spc="0" normalizeH="0" baseline="0" noProof="0" dirty="0">
                <a:ln>
                  <a:noFill/>
                </a:ln>
                <a:effectLst/>
                <a:uLnTx/>
                <a:uFillTx/>
                <a:ea typeface="+mn-ea"/>
                <a:cs typeface="+mn-cs"/>
              </a:rPr>
              <a:t>The Locality Pa</a:t>
            </a:r>
            <a:r>
              <a:rPr lang="en-GB" sz="1200" dirty="0" err="1"/>
              <a:t>rtnership</a:t>
            </a:r>
            <a:r>
              <a:rPr lang="en-GB" sz="1200" dirty="0"/>
              <a:t> will consider the presented solutions and decide how to progress the project. It is hoped implementation and delivery of these interventions will be subject to a longitudinal research study. </a:t>
            </a:r>
            <a:endParaRPr kumimoji="0" lang="en-GB" sz="1200" b="0" i="0" u="none" strike="noStrike" kern="1200" cap="none" spc="0" normalizeH="0" baseline="0" noProof="0" dirty="0">
              <a:ln>
                <a:noFill/>
              </a:ln>
              <a:effectLst/>
              <a:uLnTx/>
              <a:uFillTx/>
              <a:ea typeface="+mn-ea"/>
              <a:cs typeface="+mn-cs"/>
            </a:endParaRPr>
          </a:p>
        </p:txBody>
      </p:sp>
    </p:spTree>
    <p:extLst>
      <p:ext uri="{BB962C8B-B14F-4D97-AF65-F5344CB8AC3E}">
        <p14:creationId xmlns:p14="http://schemas.microsoft.com/office/powerpoint/2010/main" val="41351914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62F3D2D-A754-5851-9CFF-D0CB976DACEA}"/>
              </a:ext>
            </a:extLst>
          </p:cNvPr>
          <p:cNvSpPr>
            <a:spLocks noGrp="1"/>
          </p:cNvSpPr>
          <p:nvPr>
            <p:ph type="title"/>
          </p:nvPr>
        </p:nvSpPr>
        <p:spPr>
          <a:xfrm>
            <a:off x="466722" y="586855"/>
            <a:ext cx="3201366" cy="3387497"/>
          </a:xfrm>
        </p:spPr>
        <p:txBody>
          <a:bodyPr anchor="b">
            <a:normAutofit/>
          </a:bodyPr>
          <a:lstStyle/>
          <a:p>
            <a:pPr algn="r"/>
            <a:br>
              <a:rPr lang="en-GB" sz="4000" dirty="0">
                <a:solidFill>
                  <a:srgbClr val="FFFFFF"/>
                </a:solidFill>
                <a:latin typeface="Arial" panose="020B0604020202020204" pitchFamily="34" charset="0"/>
                <a:cs typeface="Arial" panose="020B0604020202020204" pitchFamily="34" charset="0"/>
              </a:rPr>
            </a:br>
            <a:r>
              <a:rPr lang="en-GB" sz="4000" dirty="0">
                <a:solidFill>
                  <a:srgbClr val="FFFFFF"/>
                </a:solidFill>
                <a:latin typeface="Arial" panose="020B0604020202020204" pitchFamily="34" charset="0"/>
                <a:cs typeface="Arial" panose="020B0604020202020204" pitchFamily="34" charset="0"/>
              </a:rPr>
              <a:t>    </a:t>
            </a:r>
            <a:br>
              <a:rPr lang="en-GB" sz="4000" dirty="0">
                <a:solidFill>
                  <a:srgbClr val="FFFFFF"/>
                </a:solidFill>
                <a:latin typeface="Arial" panose="020B0604020202020204" pitchFamily="34" charset="0"/>
                <a:cs typeface="Arial" panose="020B0604020202020204" pitchFamily="34" charset="0"/>
              </a:rPr>
            </a:br>
            <a:endParaRPr lang="en-GB" sz="4000" b="1" dirty="0">
              <a:solidFill>
                <a:srgbClr val="FFFFFF"/>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6909EAD2-C9FA-3ED7-E298-CA7924374F29}"/>
              </a:ext>
            </a:extLst>
          </p:cNvPr>
          <p:cNvSpPr>
            <a:spLocks noGrp="1"/>
          </p:cNvSpPr>
          <p:nvPr>
            <p:ph idx="1"/>
          </p:nvPr>
        </p:nvSpPr>
        <p:spPr>
          <a:xfrm>
            <a:off x="4190060" y="262618"/>
            <a:ext cx="7836840" cy="6401951"/>
          </a:xfrm>
          <a:ln>
            <a:noFill/>
          </a:ln>
        </p:spPr>
        <p:txBody>
          <a:bodyPr anchor="ctr">
            <a:noAutofit/>
          </a:bodyPr>
          <a:lstStyle/>
          <a:p>
            <a:pPr marL="0" indent="0">
              <a:spcBef>
                <a:spcPts val="0"/>
              </a:spcBef>
              <a:buNone/>
            </a:pPr>
            <a:r>
              <a:rPr lang="en-GB" sz="1100" b="1" dirty="0">
                <a:effectLst/>
                <a:ea typeface="Calibri" panose="020F0502020204030204" pitchFamily="34" charset="0"/>
                <a:cs typeface="Arial" panose="020B0604020202020204" pitchFamily="34" charset="0"/>
              </a:rPr>
              <a:t>What we know: </a:t>
            </a:r>
          </a:p>
          <a:p>
            <a:pPr marL="0" indent="0">
              <a:lnSpc>
                <a:spcPct val="110000"/>
              </a:lnSpc>
              <a:spcBef>
                <a:spcPts val="0"/>
              </a:spcBef>
              <a:buNone/>
            </a:pPr>
            <a:endParaRPr lang="en-GB" sz="1100" dirty="0">
              <a:effectLst/>
              <a:ea typeface="Calibri" panose="020F0502020204030204" pitchFamily="34" charset="0"/>
              <a:cs typeface="Times New Roman" panose="02020603050405020304" pitchFamily="18" charset="0"/>
            </a:endParaRPr>
          </a:p>
          <a:p>
            <a:pPr marL="0" indent="0">
              <a:lnSpc>
                <a:spcPct val="110000"/>
              </a:lnSpc>
              <a:spcBef>
                <a:spcPts val="0"/>
              </a:spcBef>
              <a:buNone/>
            </a:pPr>
            <a:r>
              <a:rPr lang="en-GB" sz="1100" dirty="0">
                <a:effectLst/>
                <a:ea typeface="Calibri" panose="020F0502020204030204" pitchFamily="34" charset="0"/>
                <a:cs typeface="Times New Roman" panose="02020603050405020304" pitchFamily="18" charset="0"/>
              </a:rPr>
              <a:t>The National Child Measurement Programme (NCMP) is a mandated annual programme delivered by local authorities. It measures the height and weight of all children in schools in Reception and Year 6. NCMP data in North &amp; West Bristol reflects a national upwards trend in weight in both age groups. </a:t>
            </a:r>
            <a:r>
              <a:rPr lang="en-GB" sz="1100" dirty="0">
                <a:cs typeface="Times New Roman" panose="02020603050405020304" pitchFamily="18" charset="0"/>
              </a:rPr>
              <a:t>The Year 6 data for Bristol is significantly higher than the national average. </a:t>
            </a:r>
            <a:r>
              <a:rPr lang="en-GB" sz="1100" dirty="0">
                <a:effectLst/>
                <a:ea typeface="Calibri" panose="020F0502020204030204" pitchFamily="34" charset="0"/>
                <a:cs typeface="Times New Roman" panose="02020603050405020304" pitchFamily="18" charset="0"/>
              </a:rPr>
              <a:t>There is a correlation between deprivation and unhealthy weight and variation is seen across North &amp; West </a:t>
            </a:r>
            <a:r>
              <a:rPr lang="en-GB" sz="1100" dirty="0">
                <a:cs typeface="Times New Roman" panose="02020603050405020304" pitchFamily="18" charset="0"/>
              </a:rPr>
              <a:t>Bristol; there is higher prevalence in our outer areas, compared to our inner areas. </a:t>
            </a:r>
          </a:p>
          <a:p>
            <a:pPr marL="0" indent="0">
              <a:lnSpc>
                <a:spcPct val="110000"/>
              </a:lnSpc>
              <a:spcBef>
                <a:spcPts val="0"/>
              </a:spcBef>
              <a:buNone/>
            </a:pPr>
            <a:endParaRPr lang="en-GB" sz="1100" dirty="0">
              <a:cs typeface="Times New Roman" panose="02020603050405020304" pitchFamily="18" charset="0"/>
            </a:endParaRPr>
          </a:p>
          <a:p>
            <a:pPr>
              <a:lnSpc>
                <a:spcPct val="110000"/>
              </a:lnSpc>
              <a:spcBef>
                <a:spcPts val="0"/>
              </a:spcBef>
            </a:pPr>
            <a:r>
              <a:rPr lang="en-GB" sz="1100" dirty="0">
                <a:cs typeface="Times New Roman" panose="02020603050405020304" pitchFamily="18" charset="0"/>
              </a:rPr>
              <a:t>Avonmouth &amp; Lawrence Weston (14.5%) outer ward recorded amongst the highest prevalence of obesity in 2019 in BNSSG and England for children in Reception.</a:t>
            </a:r>
          </a:p>
          <a:p>
            <a:pPr>
              <a:lnSpc>
                <a:spcPct val="110000"/>
              </a:lnSpc>
              <a:spcBef>
                <a:spcPts val="0"/>
              </a:spcBef>
            </a:pPr>
            <a:r>
              <a:rPr lang="en-GB" sz="1100" dirty="0">
                <a:cs typeface="Times New Roman" panose="02020603050405020304" pitchFamily="18" charset="0"/>
              </a:rPr>
              <a:t>Henbury &amp; </a:t>
            </a:r>
            <a:r>
              <a:rPr lang="en-GB" sz="1100" dirty="0" err="1">
                <a:cs typeface="Times New Roman" panose="02020603050405020304" pitchFamily="18" charset="0"/>
              </a:rPr>
              <a:t>Brentry</a:t>
            </a:r>
            <a:r>
              <a:rPr lang="en-GB" sz="1100" dirty="0">
                <a:cs typeface="Times New Roman" panose="02020603050405020304" pitchFamily="18" charset="0"/>
              </a:rPr>
              <a:t> (24.1%), Southmead (23.9%), Lockleaze (25.2%) outer wards recorded amongst the highest prevalence of obesity in 2019 in BNSSG for children in Year 6.</a:t>
            </a:r>
          </a:p>
          <a:p>
            <a:pPr marL="0" indent="0">
              <a:lnSpc>
                <a:spcPct val="110000"/>
              </a:lnSpc>
              <a:spcBef>
                <a:spcPts val="0"/>
              </a:spcBef>
              <a:buNone/>
            </a:pPr>
            <a:endParaRPr lang="en-GB" sz="1100" dirty="0">
              <a:cs typeface="Times New Roman" panose="02020603050405020304" pitchFamily="18" charset="0"/>
            </a:endParaRPr>
          </a:p>
          <a:p>
            <a:pPr marL="0" indent="0">
              <a:lnSpc>
                <a:spcPct val="110000"/>
              </a:lnSpc>
              <a:spcBef>
                <a:spcPts val="0"/>
              </a:spcBef>
              <a:buNone/>
            </a:pPr>
            <a:r>
              <a:rPr lang="en-GB" sz="1100" dirty="0">
                <a:cs typeface="Times New Roman" panose="02020603050405020304" pitchFamily="18" charset="0"/>
              </a:rPr>
              <a:t>Obesity in childhood is associated with a wide range of serious health complications and an increased risk of premature onset of illnesses, including diabetes and heart disease. It is also associated with anxiety and depression. </a:t>
            </a:r>
          </a:p>
          <a:p>
            <a:pPr marL="0" indent="0">
              <a:lnSpc>
                <a:spcPct val="110000"/>
              </a:lnSpc>
              <a:spcBef>
                <a:spcPts val="0"/>
              </a:spcBef>
              <a:buNone/>
            </a:pPr>
            <a:endParaRPr lang="en-GB" sz="1100" dirty="0">
              <a:cs typeface="Times New Roman" panose="02020603050405020304" pitchFamily="18" charset="0"/>
            </a:endParaRPr>
          </a:p>
          <a:p>
            <a:pPr marL="0" indent="0">
              <a:lnSpc>
                <a:spcPct val="110000"/>
              </a:lnSpc>
              <a:spcBef>
                <a:spcPts val="0"/>
              </a:spcBef>
              <a:buNone/>
            </a:pPr>
            <a:r>
              <a:rPr lang="en-GB" sz="1100" b="1" dirty="0">
                <a:ea typeface="Calibri" panose="020F0502020204030204" pitchFamily="34" charset="0"/>
                <a:cs typeface="Times New Roman" panose="02020603050405020304" pitchFamily="18" charset="0"/>
              </a:rPr>
              <a:t>G</a:t>
            </a:r>
            <a:r>
              <a:rPr lang="en-GB" sz="1100" b="1" dirty="0">
                <a:effectLst/>
                <a:ea typeface="Calibri" panose="020F0502020204030204" pitchFamily="34" charset="0"/>
                <a:cs typeface="Times New Roman" panose="02020603050405020304" pitchFamily="18" charset="0"/>
              </a:rPr>
              <a:t>oal:</a:t>
            </a:r>
            <a:endParaRPr lang="en-GB" sz="1100" dirty="0">
              <a:effectLst/>
              <a:ea typeface="Calibri" panose="020F0502020204030204" pitchFamily="34" charset="0"/>
              <a:cs typeface="Times New Roman" panose="02020603050405020304" pitchFamily="18" charset="0"/>
            </a:endParaRPr>
          </a:p>
          <a:p>
            <a:pPr marL="0" indent="0">
              <a:lnSpc>
                <a:spcPct val="110000"/>
              </a:lnSpc>
              <a:spcBef>
                <a:spcPts val="0"/>
              </a:spcBef>
              <a:buNone/>
            </a:pPr>
            <a:r>
              <a:rPr lang="en-GB" sz="1100" dirty="0">
                <a:cs typeface="Times New Roman" panose="02020603050405020304" pitchFamily="18" charset="0"/>
              </a:rPr>
              <a:t>To reduce the rate of children who have excess weight at age 10-11 (Year 6) in outer areas of North &amp; West </a:t>
            </a:r>
            <a:r>
              <a:rPr lang="en-GB" sz="1100" dirty="0" err="1">
                <a:cs typeface="Times New Roman" panose="02020603050405020304" pitchFamily="18" charset="0"/>
              </a:rPr>
              <a:t>Bristol,</a:t>
            </a:r>
            <a:r>
              <a:rPr lang="en-GB" sz="1100" dirty="0">
                <a:cs typeface="Times New Roman" panose="02020603050405020304" pitchFamily="18" charset="0"/>
              </a:rPr>
              <a:t> particularly Avonmouth &amp; Lawrence Weston, Henbury &amp; </a:t>
            </a:r>
            <a:r>
              <a:rPr lang="en-GB" sz="1100" dirty="0" err="1">
                <a:cs typeface="Times New Roman" panose="02020603050405020304" pitchFamily="18" charset="0"/>
              </a:rPr>
              <a:t>Brentry</a:t>
            </a:r>
            <a:r>
              <a:rPr lang="en-GB" sz="1100" dirty="0">
                <a:cs typeface="Times New Roman" panose="02020603050405020304" pitchFamily="18" charset="0"/>
              </a:rPr>
              <a:t>, Southmead and Lockleaze.</a:t>
            </a:r>
          </a:p>
          <a:p>
            <a:pPr marL="0" indent="0">
              <a:lnSpc>
                <a:spcPct val="110000"/>
              </a:lnSpc>
              <a:spcBef>
                <a:spcPts val="0"/>
              </a:spcBef>
              <a:buNone/>
            </a:pPr>
            <a:endParaRPr lang="en-GB" sz="1100" b="1" dirty="0">
              <a:effectLst/>
              <a:ea typeface="Calibri" panose="020F0502020204030204" pitchFamily="34" charset="0"/>
              <a:cs typeface="Times New Roman" panose="02020603050405020304" pitchFamily="18" charset="0"/>
            </a:endParaRPr>
          </a:p>
          <a:p>
            <a:pPr marL="0" indent="0">
              <a:lnSpc>
                <a:spcPct val="110000"/>
              </a:lnSpc>
              <a:spcBef>
                <a:spcPts val="0"/>
              </a:spcBef>
              <a:buNone/>
            </a:pPr>
            <a:r>
              <a:rPr lang="en-GB" sz="1100" b="1" dirty="0">
                <a:ea typeface="Calibri" panose="020F0502020204030204" pitchFamily="34" charset="0"/>
                <a:cs typeface="Times New Roman" panose="02020603050405020304" pitchFamily="18" charset="0"/>
              </a:rPr>
              <a:t>A</a:t>
            </a:r>
            <a:r>
              <a:rPr lang="en-GB" sz="1100" b="1" dirty="0">
                <a:effectLst/>
                <a:ea typeface="Calibri" panose="020F0502020204030204" pitchFamily="34" charset="0"/>
                <a:cs typeface="Times New Roman" panose="02020603050405020304" pitchFamily="18" charset="0"/>
              </a:rPr>
              <a:t>pproach:</a:t>
            </a:r>
            <a:endParaRPr lang="en-GB" sz="1100" dirty="0">
              <a:effectLst/>
              <a:ea typeface="Calibri" panose="020F0502020204030204" pitchFamily="34" charset="0"/>
              <a:cs typeface="Times New Roman" panose="02020603050405020304" pitchFamily="18" charset="0"/>
            </a:endParaRPr>
          </a:p>
          <a:p>
            <a:pPr marL="342900" lvl="0" indent="-342900">
              <a:lnSpc>
                <a:spcPct val="110000"/>
              </a:lnSpc>
              <a:spcBef>
                <a:spcPts val="0"/>
              </a:spcBef>
              <a:buFont typeface="Symbol" panose="05050102010706020507" pitchFamily="18" charset="2"/>
              <a:buChar char=""/>
            </a:pPr>
            <a:r>
              <a:rPr lang="en-GB" sz="1100" dirty="0">
                <a:ea typeface="Calibri" panose="020F0502020204030204" pitchFamily="34" charset="0"/>
                <a:cs typeface="Times New Roman" panose="02020603050405020304" pitchFamily="18" charset="0"/>
              </a:rPr>
              <a:t>E</a:t>
            </a:r>
            <a:r>
              <a:rPr lang="en-GB" sz="1100" dirty="0">
                <a:effectLst/>
                <a:ea typeface="Calibri" panose="020F0502020204030204" pitchFamily="34" charset="0"/>
                <a:cs typeface="Times New Roman" panose="02020603050405020304" pitchFamily="18" charset="0"/>
              </a:rPr>
              <a:t>xplore and understand the current data further.</a:t>
            </a:r>
          </a:p>
          <a:p>
            <a:pPr marL="342900" lvl="0" indent="-342900">
              <a:lnSpc>
                <a:spcPct val="110000"/>
              </a:lnSpc>
              <a:spcBef>
                <a:spcPts val="0"/>
              </a:spcBef>
              <a:buFont typeface="Symbol" panose="05050102010706020507" pitchFamily="18" charset="2"/>
              <a:buChar char=""/>
            </a:pPr>
            <a:r>
              <a:rPr lang="en-GB" sz="1100" dirty="0">
                <a:ea typeface="Calibri" panose="020F0502020204030204" pitchFamily="34" charset="0"/>
                <a:cs typeface="Times New Roman" panose="02020603050405020304" pitchFamily="18" charset="0"/>
              </a:rPr>
              <a:t>Gain further insight from partners.</a:t>
            </a:r>
          </a:p>
          <a:p>
            <a:pPr marL="342900" indent="-342900">
              <a:lnSpc>
                <a:spcPct val="110000"/>
              </a:lnSpc>
              <a:spcBef>
                <a:spcPts val="0"/>
              </a:spcBef>
              <a:buFont typeface="Symbol" panose="05050102010706020507" pitchFamily="18" charset="2"/>
              <a:buChar char=""/>
            </a:pPr>
            <a:r>
              <a:rPr lang="en-GB" sz="1100" dirty="0"/>
              <a:t>We will actively participate in the Bristol Whole System and city-wide approach to addressing Obesity.</a:t>
            </a:r>
            <a:endParaRPr lang="en-GB" sz="1100" dirty="0">
              <a:effectLst/>
              <a:ea typeface="Calibri" panose="020F0502020204030204" pitchFamily="34" charset="0"/>
              <a:cs typeface="Times New Roman" panose="02020603050405020304" pitchFamily="18" charset="0"/>
            </a:endParaRPr>
          </a:p>
          <a:p>
            <a:pPr marL="342900" indent="-342900">
              <a:lnSpc>
                <a:spcPct val="110000"/>
              </a:lnSpc>
              <a:spcBef>
                <a:spcPts val="0"/>
              </a:spcBef>
              <a:buFont typeface="Symbol" panose="05050102010706020507" pitchFamily="18" charset="2"/>
              <a:buChar char=""/>
            </a:pPr>
            <a:r>
              <a:rPr lang="en-GB" sz="1100" dirty="0">
                <a:cs typeface="Times New Roman" panose="02020603050405020304" pitchFamily="18" charset="0"/>
              </a:rPr>
              <a:t>We will work alongside </a:t>
            </a:r>
            <a:r>
              <a:rPr lang="en-GB" sz="1100" dirty="0">
                <a:effectLst/>
                <a:ea typeface="Calibri" panose="020F0502020204030204" pitchFamily="34" charset="0"/>
                <a:cs typeface="Times New Roman" panose="02020603050405020304" pitchFamily="18" charset="0"/>
              </a:rPr>
              <a:t>partners Public Health and </a:t>
            </a:r>
            <a:r>
              <a:rPr lang="en-GB" sz="1100" dirty="0" err="1">
                <a:effectLst/>
                <a:ea typeface="Calibri" panose="020F0502020204030204" pitchFamily="34" charset="0"/>
                <a:cs typeface="Times New Roman" panose="02020603050405020304" pitchFamily="18" charset="0"/>
              </a:rPr>
              <a:t>BeeZee</a:t>
            </a:r>
            <a:r>
              <a:rPr lang="en-GB" sz="1100" dirty="0">
                <a:effectLst/>
                <a:ea typeface="Calibri" panose="020F0502020204030204" pitchFamily="34" charset="0"/>
                <a:cs typeface="Times New Roman" panose="02020603050405020304" pitchFamily="18" charset="0"/>
              </a:rPr>
              <a:t> Bodies to connect into work already underway and identify scope to tailor this to North &amp; West Bristol.</a:t>
            </a:r>
          </a:p>
          <a:p>
            <a:pPr marL="342900" indent="-342900">
              <a:lnSpc>
                <a:spcPct val="110000"/>
              </a:lnSpc>
              <a:spcBef>
                <a:spcPts val="0"/>
              </a:spcBef>
              <a:buFont typeface="Symbol" panose="05050102010706020507" pitchFamily="18" charset="2"/>
              <a:buChar char=""/>
            </a:pPr>
            <a:r>
              <a:rPr lang="en-GB" sz="1100" dirty="0">
                <a:effectLst/>
                <a:ea typeface="Calibri" panose="020F0502020204030204" pitchFamily="34" charset="0"/>
                <a:cs typeface="Times New Roman" panose="02020603050405020304" pitchFamily="18" charset="0"/>
              </a:rPr>
              <a:t>We will work with schools, Children’s </a:t>
            </a:r>
            <a:r>
              <a:rPr lang="en-GB" sz="1100" dirty="0">
                <a:ea typeface="Calibri" panose="020F0502020204030204" pitchFamily="34" charset="0"/>
                <a:cs typeface="Times New Roman" panose="02020603050405020304" pitchFamily="18" charset="0"/>
              </a:rPr>
              <a:t>C</a:t>
            </a:r>
            <a:r>
              <a:rPr lang="en-GB" sz="1100" dirty="0">
                <a:effectLst/>
                <a:ea typeface="Calibri" panose="020F0502020204030204" pitchFamily="34" charset="0"/>
                <a:cs typeface="Times New Roman" panose="02020603050405020304" pitchFamily="18" charset="0"/>
              </a:rPr>
              <a:t>entres, Family Hubs, communities, families and individuals in </a:t>
            </a:r>
            <a:r>
              <a:rPr lang="en-GB" sz="1100" dirty="0">
                <a:cs typeface="Times New Roman" panose="02020603050405020304" pitchFamily="18" charset="0"/>
              </a:rPr>
              <a:t>Avonmouth &amp; Lawrence Weston, Henbury &amp; </a:t>
            </a:r>
            <a:r>
              <a:rPr lang="en-GB" sz="1100" dirty="0" err="1">
                <a:cs typeface="Times New Roman" panose="02020603050405020304" pitchFamily="18" charset="0"/>
              </a:rPr>
              <a:t>Brentry</a:t>
            </a:r>
            <a:r>
              <a:rPr lang="en-GB" sz="1100" dirty="0">
                <a:cs typeface="Times New Roman" panose="02020603050405020304" pitchFamily="18" charset="0"/>
              </a:rPr>
              <a:t>, Southmead and Lockleaze </a:t>
            </a:r>
            <a:r>
              <a:rPr lang="en-GB" sz="1100" dirty="0">
                <a:effectLst/>
                <a:ea typeface="Calibri" panose="020F0502020204030204" pitchFamily="34" charset="0"/>
                <a:cs typeface="Times New Roman" panose="02020603050405020304" pitchFamily="18" charset="0"/>
              </a:rPr>
              <a:t>to co-design interventions which will support healthy weight in childhood.</a:t>
            </a:r>
          </a:p>
          <a:p>
            <a:pPr marL="342900" indent="-342900">
              <a:lnSpc>
                <a:spcPct val="110000"/>
              </a:lnSpc>
              <a:spcBef>
                <a:spcPts val="0"/>
              </a:spcBef>
              <a:buFont typeface="Symbol" panose="05050102010706020507" pitchFamily="18" charset="2"/>
              <a:buChar char=""/>
            </a:pPr>
            <a:r>
              <a:rPr lang="en-GB" sz="1100" dirty="0">
                <a:effectLst/>
                <a:ea typeface="Calibri" panose="020F0502020204030204" pitchFamily="34" charset="0"/>
                <a:cs typeface="Times New Roman" panose="02020603050405020304" pitchFamily="18" charset="0"/>
              </a:rPr>
              <a:t>We will take an asset-based approach identifying resources which already exist in our communities to enable active lifestyles and healthy eating and identify where there are gaps in provision.</a:t>
            </a:r>
          </a:p>
          <a:p>
            <a:pPr marL="342900" indent="-342900">
              <a:lnSpc>
                <a:spcPct val="110000"/>
              </a:lnSpc>
              <a:spcBef>
                <a:spcPts val="0"/>
              </a:spcBef>
              <a:buFont typeface="Symbol" panose="05050102010706020507" pitchFamily="18" charset="2"/>
              <a:buChar char=""/>
            </a:pPr>
            <a:r>
              <a:rPr lang="en-GB" sz="1100" dirty="0">
                <a:cs typeface="Times New Roman" panose="02020603050405020304" pitchFamily="18" charset="0"/>
              </a:rPr>
              <a:t>Connect in to the Community Mental Health workstream to ensure interdependencies are identified and considered.</a:t>
            </a:r>
          </a:p>
          <a:p>
            <a:pPr marL="342900" lvl="0" indent="-342900">
              <a:lnSpc>
                <a:spcPct val="110000"/>
              </a:lnSpc>
              <a:spcBef>
                <a:spcPts val="0"/>
              </a:spcBef>
              <a:buFont typeface="Symbol" panose="05050102010706020507" pitchFamily="18" charset="2"/>
              <a:buChar char=""/>
            </a:pPr>
            <a:endParaRPr lang="en-GB" sz="1100" dirty="0">
              <a:effectLst/>
              <a:ea typeface="Calibri" panose="020F0502020204030204" pitchFamily="34" charset="0"/>
              <a:cs typeface="Times New Roman" panose="02020603050405020304" pitchFamily="18" charset="0"/>
            </a:endParaRPr>
          </a:p>
          <a:p>
            <a:pPr marL="342900" lvl="0" indent="-342900">
              <a:lnSpc>
                <a:spcPct val="110000"/>
              </a:lnSpc>
              <a:spcBef>
                <a:spcPts val="0"/>
              </a:spcBef>
              <a:buFont typeface="Symbol" panose="05050102010706020507" pitchFamily="18" charset="2"/>
              <a:buChar char=""/>
            </a:pPr>
            <a:endParaRPr lang="en-GB" sz="1100" dirty="0">
              <a:ea typeface="Calibri" panose="020F0502020204030204" pitchFamily="34" charset="0"/>
              <a:cs typeface="Times New Roman" panose="02020603050405020304" pitchFamily="18" charset="0"/>
            </a:endParaRPr>
          </a:p>
          <a:p>
            <a:pPr marL="0" lvl="0" indent="0">
              <a:lnSpc>
                <a:spcPct val="110000"/>
              </a:lnSpc>
              <a:spcBef>
                <a:spcPts val="0"/>
              </a:spcBef>
              <a:buNone/>
            </a:pPr>
            <a:r>
              <a:rPr lang="en-GB" sz="1100" dirty="0">
                <a:effectLst/>
                <a:ea typeface="Calibri" panose="020F0502020204030204" pitchFamily="34" charset="0"/>
                <a:cs typeface="Times New Roman" panose="02020603050405020304" pitchFamily="18" charset="0"/>
              </a:rPr>
              <a:t>For more information, see: </a:t>
            </a:r>
            <a:r>
              <a:rPr lang="en-GB" sz="1100" dirty="0">
                <a:hlinkClick r:id="rId2"/>
              </a:rPr>
              <a:t>JSNA: Healthy Weight in Children &amp; Young People</a:t>
            </a:r>
            <a:endParaRPr lang="en-GB" sz="1100" dirty="0">
              <a:effectLst/>
              <a:ea typeface="Calibri" panose="020F0502020204030204" pitchFamily="34" charset="0"/>
              <a:cs typeface="Times New Roman" panose="02020603050405020304" pitchFamily="18" charset="0"/>
            </a:endParaRPr>
          </a:p>
        </p:txBody>
      </p:sp>
      <p:sp>
        <p:nvSpPr>
          <p:cNvPr id="4" name="Title 1">
            <a:extLst>
              <a:ext uri="{FF2B5EF4-FFF2-40B4-BE49-F238E27FC236}">
                <a16:creationId xmlns:a16="http://schemas.microsoft.com/office/drawing/2014/main" id="{8408DA16-8159-39BE-6797-800731EDE8C8}"/>
              </a:ext>
            </a:extLst>
          </p:cNvPr>
          <p:cNvSpPr txBox="1">
            <a:spLocks/>
          </p:cNvSpPr>
          <p:nvPr/>
        </p:nvSpPr>
        <p:spPr>
          <a:xfrm>
            <a:off x="-152242" y="777687"/>
            <a:ext cx="3201366" cy="3387497"/>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r" defTabSz="914400" rtl="0" eaLnBrk="1" fontAlgn="auto" latinLnBrk="0" hangingPunct="1">
              <a:lnSpc>
                <a:spcPct val="90000"/>
              </a:lnSpc>
              <a:spcBef>
                <a:spcPct val="0"/>
              </a:spcBef>
              <a:spcAft>
                <a:spcPts val="0"/>
              </a:spcAft>
              <a:buClrTx/>
              <a:buSzTx/>
              <a:buFontTx/>
              <a:buNone/>
              <a:tabLst/>
              <a:defRPr/>
            </a:pPr>
            <a:r>
              <a:rPr kumimoji="0" lang="en-GB" sz="4000" b="1" i="0" u="none" strike="noStrike" kern="1200" cap="none" spc="0" normalizeH="0" baseline="0" noProof="0" dirty="0">
                <a:ln>
                  <a:noFill/>
                </a:ln>
                <a:solidFill>
                  <a:srgbClr val="FFFFFF"/>
                </a:solidFill>
                <a:effectLst/>
                <a:uLnTx/>
                <a:uFillTx/>
                <a:latin typeface="Calibri" panose="020F0502020204030204"/>
                <a:ea typeface="+mj-ea"/>
                <a:cs typeface="Arial" panose="020B0604020202020204" pitchFamily="34" charset="0"/>
              </a:rPr>
              <a:t>Childhood Healthy Weight</a:t>
            </a:r>
          </a:p>
        </p:txBody>
      </p:sp>
    </p:spTree>
    <p:extLst>
      <p:ext uri="{BB962C8B-B14F-4D97-AF65-F5344CB8AC3E}">
        <p14:creationId xmlns:p14="http://schemas.microsoft.com/office/powerpoint/2010/main" val="29045607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62F3D2D-A754-5851-9CFF-D0CB976DACEA}"/>
              </a:ext>
            </a:extLst>
          </p:cNvPr>
          <p:cNvSpPr>
            <a:spLocks noGrp="1"/>
          </p:cNvSpPr>
          <p:nvPr>
            <p:ph type="title"/>
          </p:nvPr>
        </p:nvSpPr>
        <p:spPr>
          <a:xfrm>
            <a:off x="466722" y="586855"/>
            <a:ext cx="3201366" cy="3387497"/>
          </a:xfrm>
        </p:spPr>
        <p:txBody>
          <a:bodyPr anchor="b">
            <a:normAutofit/>
          </a:bodyPr>
          <a:lstStyle/>
          <a:p>
            <a:pPr algn="r"/>
            <a:br>
              <a:rPr lang="en-GB" sz="4000" dirty="0">
                <a:solidFill>
                  <a:srgbClr val="FFFFFF"/>
                </a:solidFill>
                <a:latin typeface="Arial" panose="020B0604020202020204" pitchFamily="34" charset="0"/>
                <a:cs typeface="Arial" panose="020B0604020202020204" pitchFamily="34" charset="0"/>
              </a:rPr>
            </a:br>
            <a:r>
              <a:rPr lang="en-GB" sz="4000" dirty="0">
                <a:solidFill>
                  <a:srgbClr val="FFFFFF"/>
                </a:solidFill>
                <a:latin typeface="Arial" panose="020B0604020202020204" pitchFamily="34" charset="0"/>
                <a:cs typeface="Arial" panose="020B0604020202020204" pitchFamily="34" charset="0"/>
              </a:rPr>
              <a:t>    </a:t>
            </a:r>
            <a:br>
              <a:rPr lang="en-GB" sz="4000" dirty="0">
                <a:solidFill>
                  <a:srgbClr val="FFFFFF"/>
                </a:solidFill>
                <a:latin typeface="Arial" panose="020B0604020202020204" pitchFamily="34" charset="0"/>
                <a:cs typeface="Arial" panose="020B0604020202020204" pitchFamily="34" charset="0"/>
              </a:rPr>
            </a:br>
            <a:r>
              <a:rPr lang="en-GB" sz="4000" b="1" dirty="0">
                <a:solidFill>
                  <a:srgbClr val="FFFFFF"/>
                </a:solidFill>
                <a:latin typeface="+mn-lt"/>
                <a:cs typeface="Arial" panose="020B0604020202020204" pitchFamily="34" charset="0"/>
              </a:rPr>
              <a:t>Anxiety and Mental Health CYP </a:t>
            </a:r>
          </a:p>
        </p:txBody>
      </p:sp>
      <p:sp>
        <p:nvSpPr>
          <p:cNvPr id="3" name="Content Placeholder 2">
            <a:extLst>
              <a:ext uri="{FF2B5EF4-FFF2-40B4-BE49-F238E27FC236}">
                <a16:creationId xmlns:a16="http://schemas.microsoft.com/office/drawing/2014/main" id="{6909EAD2-C9FA-3ED7-E298-CA7924374F29}"/>
              </a:ext>
            </a:extLst>
          </p:cNvPr>
          <p:cNvSpPr>
            <a:spLocks noGrp="1"/>
          </p:cNvSpPr>
          <p:nvPr>
            <p:ph idx="1"/>
          </p:nvPr>
        </p:nvSpPr>
        <p:spPr>
          <a:xfrm>
            <a:off x="4810259" y="649480"/>
            <a:ext cx="6555347" cy="5546047"/>
          </a:xfrm>
          <a:ln>
            <a:noFill/>
          </a:ln>
        </p:spPr>
        <p:txBody>
          <a:bodyPr anchor="ctr">
            <a:normAutofit/>
          </a:bodyPr>
          <a:lstStyle/>
          <a:p>
            <a:pPr marL="0" indent="0">
              <a:spcBef>
                <a:spcPts val="0"/>
              </a:spcBef>
              <a:buNone/>
            </a:pPr>
            <a:r>
              <a:rPr lang="en-GB" sz="1200" b="1" dirty="0">
                <a:effectLst/>
                <a:ea typeface="Calibri" panose="020F0502020204030204" pitchFamily="34" charset="0"/>
                <a:cs typeface="Arial" panose="020B0604020202020204" pitchFamily="34" charset="0"/>
              </a:rPr>
              <a:t>What we know:</a:t>
            </a:r>
          </a:p>
          <a:p>
            <a:pPr marL="0" indent="0">
              <a:spcBef>
                <a:spcPts val="0"/>
              </a:spcBef>
              <a:buNone/>
            </a:pPr>
            <a:r>
              <a:rPr lang="en-GB" sz="1200" dirty="0">
                <a:ea typeface="Calibri" panose="020F0502020204030204" pitchFamily="34" charset="0"/>
                <a:cs typeface="Arial" panose="020B0604020202020204" pitchFamily="34" charset="0"/>
              </a:rPr>
              <a:t>Our partners tell us anecdotally that there has been an increase in anxiety and poor mental health in children and young people.   </a:t>
            </a:r>
          </a:p>
          <a:p>
            <a:pPr marL="0" indent="0">
              <a:spcBef>
                <a:spcPts val="0"/>
              </a:spcBef>
              <a:buNone/>
            </a:pPr>
            <a:endParaRPr lang="en-GB" sz="1200" dirty="0">
              <a:effectLst/>
              <a:ea typeface="Calibri" panose="020F0502020204030204" pitchFamily="34" charset="0"/>
              <a:cs typeface="Arial" panose="020B0604020202020204" pitchFamily="34" charset="0"/>
            </a:endParaRPr>
          </a:p>
          <a:p>
            <a:pPr marL="0" indent="0">
              <a:spcBef>
                <a:spcPts val="0"/>
              </a:spcBef>
              <a:buNone/>
            </a:pPr>
            <a:r>
              <a:rPr lang="en-GB" sz="1200" dirty="0">
                <a:ea typeface="Calibri" panose="020F0502020204030204" pitchFamily="34" charset="0"/>
                <a:cs typeface="Arial" panose="020B0604020202020204" pitchFamily="34" charset="0"/>
              </a:rPr>
              <a:t>It has also been noted that the rate of emergency hospital admissions as a result of self-harm in children and young people aged 10-24 in North &amp; West Bristol is significantly higher than England.</a:t>
            </a:r>
          </a:p>
          <a:p>
            <a:pPr marL="0" indent="0">
              <a:spcBef>
                <a:spcPts val="0"/>
              </a:spcBef>
              <a:buNone/>
            </a:pPr>
            <a:endParaRPr lang="en-GB" sz="1200" b="1" dirty="0">
              <a:ea typeface="Calibri" panose="020F0502020204030204" pitchFamily="34" charset="0"/>
              <a:cs typeface="Arial" panose="020B0604020202020204" pitchFamily="34" charset="0"/>
            </a:endParaRPr>
          </a:p>
          <a:p>
            <a:pPr marL="0" indent="0">
              <a:spcBef>
                <a:spcPts val="0"/>
              </a:spcBef>
              <a:buNone/>
            </a:pPr>
            <a:r>
              <a:rPr lang="en-GB" sz="1200" b="1" dirty="0">
                <a:effectLst/>
                <a:ea typeface="Calibri" panose="020F0502020204030204" pitchFamily="34" charset="0"/>
                <a:cs typeface="Arial" panose="020B0604020202020204" pitchFamily="34" charset="0"/>
              </a:rPr>
              <a:t>Goal:</a:t>
            </a:r>
          </a:p>
          <a:p>
            <a:pPr marL="0" indent="0">
              <a:spcBef>
                <a:spcPts val="0"/>
              </a:spcBef>
              <a:buNone/>
            </a:pPr>
            <a:r>
              <a:rPr lang="en-GB" sz="1200" dirty="0">
                <a:effectLst/>
                <a:ea typeface="Calibri" panose="020F0502020204030204" pitchFamily="34" charset="0"/>
                <a:cs typeface="Arial" panose="020B0604020202020204" pitchFamily="34" charset="0"/>
              </a:rPr>
              <a:t>To understand current data, gain further insight from partners and to identify action based on these.</a:t>
            </a:r>
          </a:p>
          <a:p>
            <a:pPr marL="0" indent="0">
              <a:spcBef>
                <a:spcPts val="0"/>
              </a:spcBef>
              <a:buNone/>
            </a:pPr>
            <a:endParaRPr lang="en-GB" sz="1200" b="1" dirty="0">
              <a:effectLst/>
              <a:ea typeface="Calibri" panose="020F0502020204030204" pitchFamily="34" charset="0"/>
              <a:cs typeface="Arial" panose="020B0604020202020204" pitchFamily="34" charset="0"/>
            </a:endParaRPr>
          </a:p>
          <a:p>
            <a:pPr marL="0" indent="0">
              <a:spcBef>
                <a:spcPts val="0"/>
              </a:spcBef>
              <a:buNone/>
            </a:pPr>
            <a:r>
              <a:rPr lang="en-GB" sz="1200" b="1" dirty="0">
                <a:effectLst/>
                <a:ea typeface="Calibri" panose="020F0502020204030204" pitchFamily="34" charset="0"/>
                <a:cs typeface="Arial" panose="020B0604020202020204" pitchFamily="34" charset="0"/>
              </a:rPr>
              <a:t>Approach: </a:t>
            </a:r>
          </a:p>
          <a:p>
            <a:pPr marL="342900" lvl="0" indent="-342900">
              <a:lnSpc>
                <a:spcPct val="110000"/>
              </a:lnSpc>
              <a:spcBef>
                <a:spcPts val="0"/>
              </a:spcBef>
              <a:buFont typeface="Symbol" panose="05050102010706020507" pitchFamily="18" charset="2"/>
              <a:buChar char=""/>
            </a:pPr>
            <a:r>
              <a:rPr lang="en-GB" sz="1200" dirty="0">
                <a:effectLst/>
                <a:ea typeface="Calibri" panose="020F0502020204030204" pitchFamily="34" charset="0"/>
                <a:cs typeface="Times New Roman" panose="02020603050405020304" pitchFamily="18" charset="0"/>
              </a:rPr>
              <a:t>Explore and understand the current data further.</a:t>
            </a:r>
          </a:p>
          <a:p>
            <a:pPr marL="342900" lvl="0" indent="-342900">
              <a:lnSpc>
                <a:spcPct val="110000"/>
              </a:lnSpc>
              <a:spcBef>
                <a:spcPts val="0"/>
              </a:spcBef>
              <a:buFont typeface="Symbol" panose="05050102010706020507" pitchFamily="18" charset="2"/>
              <a:buChar char=""/>
            </a:pPr>
            <a:r>
              <a:rPr lang="en-GB" sz="1200" dirty="0">
                <a:ea typeface="Calibri" panose="020F0502020204030204" pitchFamily="34" charset="0"/>
                <a:cs typeface="Times New Roman" panose="02020603050405020304" pitchFamily="18" charset="0"/>
              </a:rPr>
              <a:t>Gain further insight from partners.</a:t>
            </a:r>
          </a:p>
          <a:p>
            <a:pPr marL="342900" lvl="0" indent="-342900">
              <a:lnSpc>
                <a:spcPct val="110000"/>
              </a:lnSpc>
              <a:spcBef>
                <a:spcPts val="0"/>
              </a:spcBef>
              <a:buFont typeface="Symbol" panose="05050102010706020507" pitchFamily="18" charset="2"/>
              <a:buChar char=""/>
            </a:pPr>
            <a:r>
              <a:rPr lang="en-GB" sz="1200" dirty="0">
                <a:cs typeface="Times New Roman" panose="02020603050405020304" pitchFamily="18" charset="0"/>
              </a:rPr>
              <a:t>C</a:t>
            </a:r>
            <a:r>
              <a:rPr lang="en-GB" sz="1200" dirty="0">
                <a:cs typeface="Arial" panose="020B0604020202020204" pitchFamily="34" charset="0"/>
              </a:rPr>
              <a:t>onnect in to the Community Mental Health workstream to ensure interdependencies are identified and considered</a:t>
            </a:r>
          </a:p>
          <a:p>
            <a:pPr marL="0" indent="0">
              <a:spcBef>
                <a:spcPts val="0"/>
              </a:spcBef>
              <a:buNone/>
            </a:pPr>
            <a:endParaRPr lang="en-GB" sz="1200" b="1" dirty="0">
              <a:effectLst/>
              <a:ea typeface="Calibri" panose="020F0502020204030204" pitchFamily="34" charset="0"/>
              <a:cs typeface="Arial" panose="020B0604020202020204" pitchFamily="34" charset="0"/>
            </a:endParaRPr>
          </a:p>
          <a:p>
            <a:pPr marL="0" indent="0">
              <a:spcBef>
                <a:spcPts val="0"/>
              </a:spcBef>
              <a:buNone/>
            </a:pPr>
            <a:endParaRPr lang="en-GB" sz="1200" dirty="0">
              <a:ea typeface="Calibri" panose="020F0502020204030204" pitchFamily="34" charset="0"/>
              <a:cs typeface="Arial" panose="020B0604020202020204" pitchFamily="34" charset="0"/>
            </a:endParaRPr>
          </a:p>
          <a:p>
            <a:pPr marL="0" indent="0">
              <a:buNone/>
            </a:pPr>
            <a:endParaRPr lang="en-GB" sz="1100" dirty="0"/>
          </a:p>
        </p:txBody>
      </p:sp>
    </p:spTree>
    <p:extLst>
      <p:ext uri="{BB962C8B-B14F-4D97-AF65-F5344CB8AC3E}">
        <p14:creationId xmlns:p14="http://schemas.microsoft.com/office/powerpoint/2010/main" val="12514477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BD17167-7D42-47AC-8716-6866D414173E}"/>
              </a:ext>
            </a:extLst>
          </p:cNvPr>
          <p:cNvSpPr>
            <a:spLocks noGrp="1" noRot="1" noMove="1" noResize="1" noEditPoints="1" noAdjustHandles="1" noChangeArrowheads="1" noChangeShapeType="1"/>
          </p:cNvSpPr>
          <p:nvPr/>
        </p:nvSpPr>
        <p:spPr>
          <a:xfrm>
            <a:off x="0" y="5852523"/>
            <a:ext cx="12192000" cy="1005478"/>
          </a:xfrm>
          <a:prstGeom prst="rect">
            <a:avLst/>
          </a:prstGeom>
          <a:solidFill>
            <a:srgbClr val="0162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i="1" dirty="0">
                <a:effectLst/>
                <a:latin typeface="+mn-lt"/>
                <a:ea typeface="Calibri" panose="020F0502020204030204" pitchFamily="34" charset="0"/>
                <a:cs typeface="Times New Roman" panose="02020603050405020304" pitchFamily="18" charset="0"/>
              </a:rPr>
              <a:t>“Empowering people and their communities, and their voices, </a:t>
            </a:r>
            <a:br>
              <a:rPr lang="en-GB" sz="1800" dirty="0">
                <a:effectLst/>
                <a:latin typeface="+mn-lt"/>
                <a:ea typeface="Calibri" panose="020F0502020204030204" pitchFamily="34" charset="0"/>
                <a:cs typeface="Times New Roman" panose="02020603050405020304" pitchFamily="18" charset="0"/>
              </a:rPr>
            </a:br>
            <a:r>
              <a:rPr lang="en-GB" sz="1800" i="1" dirty="0">
                <a:effectLst/>
                <a:latin typeface="+mn-lt"/>
                <a:ea typeface="Calibri" panose="020F0502020204030204" pitchFamily="34" charset="0"/>
                <a:cs typeface="Times New Roman" panose="02020603050405020304" pitchFamily="18" charset="0"/>
              </a:rPr>
              <a:t>to improve their health and wellbeing”</a:t>
            </a:r>
            <a:br>
              <a:rPr lang="en-GB" sz="1800" dirty="0">
                <a:effectLst/>
                <a:latin typeface="+mn-lt"/>
                <a:ea typeface="Calibri" panose="020F0502020204030204" pitchFamily="34" charset="0"/>
                <a:cs typeface="Times New Roman" panose="02020603050405020304" pitchFamily="18" charset="0"/>
              </a:rPr>
            </a:br>
            <a:endParaRPr kumimoji="0" lang="en-GB" sz="1800" b="0" i="0" u="none" strike="noStrike" kern="1200" cap="none" spc="0" normalizeH="0" baseline="0" noProof="0" dirty="0">
              <a:ln>
                <a:noFill/>
              </a:ln>
              <a:solidFill>
                <a:srgbClr val="18A6E0"/>
              </a:solidFill>
              <a:effectLst/>
              <a:uLnTx/>
              <a:uFillTx/>
              <a:latin typeface="Calibri" panose="020F0502020204030204"/>
              <a:ea typeface="+mn-ea"/>
              <a:cs typeface="+mn-cs"/>
            </a:endParaRPr>
          </a:p>
        </p:txBody>
      </p:sp>
      <p:sp>
        <p:nvSpPr>
          <p:cNvPr id="7" name="Title 9">
            <a:extLst>
              <a:ext uri="{FF2B5EF4-FFF2-40B4-BE49-F238E27FC236}">
                <a16:creationId xmlns:a16="http://schemas.microsoft.com/office/drawing/2014/main" id="{A4386439-EF16-4387-8DB1-C70B5FAC9DDA}"/>
              </a:ext>
            </a:extLst>
          </p:cNvPr>
          <p:cNvSpPr>
            <a:spLocks noGrp="1"/>
          </p:cNvSpPr>
          <p:nvPr>
            <p:ph type="title"/>
          </p:nvPr>
        </p:nvSpPr>
        <p:spPr>
          <a:xfrm>
            <a:off x="125835" y="0"/>
            <a:ext cx="11908481" cy="5852523"/>
          </a:xfrm>
          <a:ln w="12700">
            <a:noFill/>
            <a:prstDash val="sysDash"/>
          </a:ln>
        </p:spPr>
        <p:txBody>
          <a:bodyPr>
            <a:normAutofit fontScale="90000"/>
          </a:bodyPr>
          <a:lstStyle/>
          <a:p>
            <a:pPr>
              <a:lnSpc>
                <a:spcPct val="100000"/>
              </a:lnSpc>
            </a:pPr>
            <a:r>
              <a:rPr lang="en-GB" sz="1300" dirty="0">
                <a:effectLst/>
                <a:latin typeface="+mn-lt"/>
                <a:ea typeface="Calibri" panose="020F0502020204030204" pitchFamily="34" charset="0"/>
                <a:cs typeface="Times New Roman" panose="02020603050405020304" pitchFamily="18" charset="0"/>
              </a:rPr>
              <a:t> </a:t>
            </a:r>
            <a:br>
              <a:rPr lang="en-GB" sz="1300" dirty="0">
                <a:effectLst/>
                <a:latin typeface="+mn-lt"/>
                <a:ea typeface="Calibri" panose="020F0502020204030204" pitchFamily="34" charset="0"/>
                <a:cs typeface="Times New Roman" panose="02020603050405020304" pitchFamily="18" charset="0"/>
              </a:rPr>
            </a:br>
            <a:br>
              <a:rPr lang="en-GB" sz="1300" dirty="0">
                <a:effectLst/>
                <a:latin typeface="+mn-lt"/>
                <a:ea typeface="Calibri" panose="020F0502020204030204" pitchFamily="34" charset="0"/>
                <a:cs typeface="Times New Roman" panose="02020603050405020304" pitchFamily="18" charset="0"/>
              </a:rPr>
            </a:br>
            <a:r>
              <a:rPr lang="en-GB" sz="2200" b="1" dirty="0">
                <a:solidFill>
                  <a:srgbClr val="016259"/>
                </a:solidFill>
                <a:effectLst/>
                <a:latin typeface="+mn-lt"/>
                <a:ea typeface="Calibri" panose="020F0502020204030204" pitchFamily="34" charset="0"/>
                <a:cs typeface="Times New Roman" panose="02020603050405020304" pitchFamily="18" charset="0"/>
              </a:rPr>
              <a:t>Our Vision:</a:t>
            </a:r>
            <a:br>
              <a:rPr lang="en-GB" sz="2200" b="1" dirty="0">
                <a:solidFill>
                  <a:srgbClr val="016259"/>
                </a:solidFill>
                <a:effectLst/>
                <a:latin typeface="+mn-lt"/>
                <a:ea typeface="Calibri" panose="020F0502020204030204" pitchFamily="34" charset="0"/>
                <a:cs typeface="Times New Roman" panose="02020603050405020304" pitchFamily="18" charset="0"/>
              </a:rPr>
            </a:br>
            <a:br>
              <a:rPr lang="en-GB" sz="2200" dirty="0">
                <a:solidFill>
                  <a:srgbClr val="016259"/>
                </a:solidFill>
                <a:effectLst/>
                <a:latin typeface="+mn-lt"/>
                <a:ea typeface="Calibri" panose="020F0502020204030204" pitchFamily="34" charset="0"/>
                <a:cs typeface="Times New Roman" panose="02020603050405020304" pitchFamily="18" charset="0"/>
              </a:rPr>
            </a:br>
            <a:r>
              <a:rPr lang="en-GB" sz="1400" dirty="0">
                <a:solidFill>
                  <a:srgbClr val="016259"/>
                </a:solidFill>
                <a:effectLst/>
                <a:latin typeface="+mn-lt"/>
                <a:ea typeface="Calibri" panose="020F0502020204030204" pitchFamily="34" charset="0"/>
                <a:cs typeface="Times New Roman" panose="02020603050405020304" pitchFamily="18" charset="0"/>
              </a:rPr>
              <a:t>We want people in North and West Bristol to live the best lives they possibly can.</a:t>
            </a:r>
            <a:br>
              <a:rPr lang="en-GB" sz="1400" dirty="0">
                <a:solidFill>
                  <a:srgbClr val="016259"/>
                </a:solidFill>
                <a:effectLst/>
                <a:latin typeface="+mn-lt"/>
                <a:ea typeface="Calibri" panose="020F0502020204030204" pitchFamily="34" charset="0"/>
                <a:cs typeface="Times New Roman" panose="02020603050405020304" pitchFamily="18" charset="0"/>
              </a:rPr>
            </a:br>
            <a:br>
              <a:rPr lang="en-GB" sz="1400" dirty="0">
                <a:solidFill>
                  <a:srgbClr val="016259"/>
                </a:solidFill>
                <a:effectLst/>
                <a:latin typeface="+mn-lt"/>
                <a:ea typeface="Calibri" panose="020F0502020204030204" pitchFamily="34" charset="0"/>
                <a:cs typeface="Times New Roman" panose="02020603050405020304" pitchFamily="18" charset="0"/>
              </a:rPr>
            </a:br>
            <a:r>
              <a:rPr lang="en-GB" sz="1400" dirty="0">
                <a:solidFill>
                  <a:srgbClr val="016259"/>
                </a:solidFill>
                <a:latin typeface="+mn-lt"/>
                <a:ea typeface="Calibri" panose="020F0502020204030204" pitchFamily="34" charset="0"/>
                <a:cs typeface="Times New Roman" panose="02020603050405020304" pitchFamily="18" charset="0"/>
              </a:rPr>
              <a:t>W</a:t>
            </a:r>
            <a:r>
              <a:rPr lang="en-GB" sz="1400" dirty="0">
                <a:solidFill>
                  <a:srgbClr val="016259"/>
                </a:solidFill>
                <a:effectLst/>
                <a:latin typeface="+mn-lt"/>
                <a:ea typeface="Calibri" panose="020F0502020204030204" pitchFamily="34" charset="0"/>
                <a:cs typeface="Times New Roman" panose="02020603050405020304" pitchFamily="18" charset="0"/>
              </a:rPr>
              <a:t>e will start with people’s strengths and a conversation about what good life looks like to them, rather than simply focusing on their problems.  We want people to be part of their communities, helped where we need it to connect to people and things that give our lives meaning and purpose - relationships, friends, family, work, leisure – and to share their gifts and talents.</a:t>
            </a:r>
            <a:br>
              <a:rPr lang="en-GB" sz="1400" dirty="0">
                <a:solidFill>
                  <a:srgbClr val="016259"/>
                </a:solidFill>
                <a:effectLst/>
                <a:latin typeface="+mn-lt"/>
                <a:ea typeface="Calibri" panose="020F0502020204030204" pitchFamily="34" charset="0"/>
                <a:cs typeface="Times New Roman" panose="02020603050405020304" pitchFamily="18" charset="0"/>
              </a:rPr>
            </a:br>
            <a:br>
              <a:rPr lang="en-GB" sz="1400" dirty="0">
                <a:solidFill>
                  <a:srgbClr val="016259"/>
                </a:solidFill>
                <a:effectLst/>
                <a:latin typeface="+mn-lt"/>
                <a:ea typeface="Calibri" panose="020F0502020204030204" pitchFamily="34" charset="0"/>
                <a:cs typeface="Times New Roman" panose="02020603050405020304" pitchFamily="18" charset="0"/>
              </a:rPr>
            </a:br>
            <a:r>
              <a:rPr lang="en-GB" sz="1400" dirty="0">
                <a:solidFill>
                  <a:srgbClr val="016259"/>
                </a:solidFill>
                <a:effectLst/>
                <a:latin typeface="+mn-lt"/>
                <a:ea typeface="Calibri" panose="020F0502020204030204" pitchFamily="34" charset="0"/>
                <a:cs typeface="Times New Roman" panose="02020603050405020304" pitchFamily="18" charset="0"/>
              </a:rPr>
              <a:t>We will strive to reduce all inequalities in North and West Bristol.  We will reduce the gap between those with the worst health and best health and care experiences and outcomes.  We will do this by directing focus and our resource towards areas of greater inequality.</a:t>
            </a:r>
            <a:br>
              <a:rPr lang="en-GB" sz="1400" dirty="0">
                <a:solidFill>
                  <a:srgbClr val="016259"/>
                </a:solidFill>
                <a:effectLst/>
                <a:latin typeface="+mn-lt"/>
                <a:ea typeface="Calibri" panose="020F0502020204030204" pitchFamily="34" charset="0"/>
                <a:cs typeface="Times New Roman" panose="02020603050405020304" pitchFamily="18" charset="0"/>
              </a:rPr>
            </a:br>
            <a:br>
              <a:rPr lang="en-GB" sz="1400" dirty="0">
                <a:solidFill>
                  <a:srgbClr val="016259"/>
                </a:solidFill>
                <a:effectLst/>
                <a:latin typeface="+mn-lt"/>
                <a:ea typeface="Calibri" panose="020F0502020204030204" pitchFamily="34" charset="0"/>
                <a:cs typeface="Times New Roman" panose="02020603050405020304" pitchFamily="18" charset="0"/>
              </a:rPr>
            </a:br>
            <a:r>
              <a:rPr lang="en-GB" sz="1400" dirty="0">
                <a:solidFill>
                  <a:srgbClr val="016259"/>
                </a:solidFill>
                <a:effectLst/>
                <a:latin typeface="+mn-lt"/>
                <a:ea typeface="Calibri" panose="020F0502020204030204" pitchFamily="34" charset="0"/>
                <a:cs typeface="Times New Roman" panose="02020603050405020304" pitchFamily="18" charset="0"/>
              </a:rPr>
              <a:t>People should feel listened to and only have to tell their story once.  For those who need more intensive support, they will be able to contact a very trusted person who knows them and who helps coordinate their care.</a:t>
            </a:r>
            <a:br>
              <a:rPr lang="en-GB" sz="1400" dirty="0">
                <a:solidFill>
                  <a:srgbClr val="016259"/>
                </a:solidFill>
                <a:effectLst/>
                <a:latin typeface="+mn-lt"/>
                <a:ea typeface="Calibri" panose="020F0502020204030204" pitchFamily="34" charset="0"/>
                <a:cs typeface="Times New Roman" panose="02020603050405020304" pitchFamily="18" charset="0"/>
              </a:rPr>
            </a:br>
            <a:br>
              <a:rPr lang="en-GB" sz="1400" dirty="0">
                <a:solidFill>
                  <a:srgbClr val="016259"/>
                </a:solidFill>
                <a:effectLst/>
                <a:latin typeface="+mn-lt"/>
                <a:ea typeface="Calibri" panose="020F0502020204030204" pitchFamily="34" charset="0"/>
                <a:cs typeface="Times New Roman" panose="02020603050405020304" pitchFamily="18" charset="0"/>
              </a:rPr>
            </a:br>
            <a:r>
              <a:rPr lang="en-GB" sz="1400" dirty="0">
                <a:solidFill>
                  <a:srgbClr val="016259"/>
                </a:solidFill>
                <a:effectLst/>
                <a:latin typeface="+mn-lt"/>
                <a:ea typeface="Calibri" panose="020F0502020204030204" pitchFamily="34" charset="0"/>
                <a:cs typeface="Times New Roman" panose="02020603050405020304" pitchFamily="18" charset="0"/>
              </a:rPr>
              <a:t>We want people to have control and influence over what health and care they receive, where and when they receive it.</a:t>
            </a:r>
            <a:br>
              <a:rPr lang="en-GB" sz="1400" dirty="0">
                <a:solidFill>
                  <a:srgbClr val="016259"/>
                </a:solidFill>
                <a:effectLst/>
                <a:latin typeface="+mn-lt"/>
                <a:ea typeface="Calibri" panose="020F0502020204030204" pitchFamily="34" charset="0"/>
                <a:cs typeface="Times New Roman" panose="02020603050405020304" pitchFamily="18" charset="0"/>
              </a:rPr>
            </a:br>
            <a:br>
              <a:rPr lang="en-GB" sz="1400" dirty="0">
                <a:solidFill>
                  <a:srgbClr val="016259"/>
                </a:solidFill>
                <a:effectLst/>
                <a:latin typeface="+mn-lt"/>
                <a:ea typeface="Calibri" panose="020F0502020204030204" pitchFamily="34" charset="0"/>
                <a:cs typeface="Times New Roman" panose="02020603050405020304" pitchFamily="18" charset="0"/>
              </a:rPr>
            </a:br>
            <a:r>
              <a:rPr lang="en-GB" sz="1400" dirty="0">
                <a:solidFill>
                  <a:srgbClr val="016259"/>
                </a:solidFill>
                <a:effectLst/>
                <a:latin typeface="+mn-lt"/>
                <a:ea typeface="Calibri" panose="020F0502020204030204" pitchFamily="34" charset="0"/>
                <a:cs typeface="Times New Roman" panose="02020603050405020304" pitchFamily="18" charset="0"/>
              </a:rPr>
              <a:t>The desire to support people to live independently for as long as possible and prevent people’s situation worsening, drives how we work.  In North and West Bristol people will be supported to live in their own homes, with the necessary adaptions, technology, clinical input and flexible personal support directed by them.</a:t>
            </a:r>
            <a:br>
              <a:rPr lang="en-GB" sz="1400" dirty="0">
                <a:solidFill>
                  <a:srgbClr val="016259"/>
                </a:solidFill>
                <a:effectLst/>
                <a:latin typeface="+mn-lt"/>
                <a:ea typeface="Calibri" panose="020F0502020204030204" pitchFamily="34" charset="0"/>
                <a:cs typeface="Times New Roman" panose="02020603050405020304" pitchFamily="18" charset="0"/>
              </a:rPr>
            </a:br>
            <a:br>
              <a:rPr lang="en-GB" sz="1400" dirty="0">
                <a:solidFill>
                  <a:srgbClr val="016259"/>
                </a:solidFill>
                <a:effectLst/>
                <a:latin typeface="+mn-lt"/>
                <a:ea typeface="Calibri" panose="020F0502020204030204" pitchFamily="34" charset="0"/>
                <a:cs typeface="Times New Roman" panose="02020603050405020304" pitchFamily="18" charset="0"/>
              </a:rPr>
            </a:br>
            <a:r>
              <a:rPr lang="en-GB" sz="1400" dirty="0">
                <a:solidFill>
                  <a:srgbClr val="016259"/>
                </a:solidFill>
                <a:effectLst/>
                <a:latin typeface="+mn-lt"/>
                <a:ea typeface="Calibri" panose="020F0502020204030204" pitchFamily="34" charset="0"/>
                <a:cs typeface="Times New Roman" panose="02020603050405020304" pitchFamily="18" charset="0"/>
              </a:rPr>
              <a:t>People should be trusted to make decisions and direct their own support, with help where they need and want it, with barriers, such as difficult forms, to accessing care minimised.  People also know where to goa when they need additional support and have access to good information and someone they can talk to.</a:t>
            </a:r>
            <a:br>
              <a:rPr lang="en-GB" sz="1400" dirty="0">
                <a:solidFill>
                  <a:srgbClr val="016259"/>
                </a:solidFill>
                <a:effectLst/>
                <a:latin typeface="+mn-lt"/>
                <a:ea typeface="Calibri" panose="020F0502020204030204" pitchFamily="34" charset="0"/>
                <a:cs typeface="Times New Roman" panose="02020603050405020304" pitchFamily="18" charset="0"/>
              </a:rPr>
            </a:br>
            <a:br>
              <a:rPr lang="en-GB" sz="1400" dirty="0">
                <a:solidFill>
                  <a:srgbClr val="016259"/>
                </a:solidFill>
                <a:effectLst/>
                <a:latin typeface="+mn-lt"/>
                <a:ea typeface="Calibri" panose="020F0502020204030204" pitchFamily="34" charset="0"/>
                <a:cs typeface="Times New Roman" panose="02020603050405020304" pitchFamily="18" charset="0"/>
              </a:rPr>
            </a:br>
            <a:r>
              <a:rPr lang="en-GB" sz="1400" dirty="0">
                <a:solidFill>
                  <a:srgbClr val="016259"/>
                </a:solidFill>
                <a:effectLst/>
                <a:latin typeface="+mn-lt"/>
                <a:ea typeface="Calibri" panose="020F0502020204030204" pitchFamily="34" charset="0"/>
                <a:cs typeface="Times New Roman" panose="02020603050405020304" pitchFamily="18" charset="0"/>
              </a:rPr>
              <a:t>We will try to learn about what works for people and work collaboratively and pool our resources to develop these approaches to health and care for everyone in the Place.</a:t>
            </a:r>
            <a:br>
              <a:rPr lang="en-GB" sz="1400" dirty="0">
                <a:solidFill>
                  <a:srgbClr val="016259"/>
                </a:solidFill>
                <a:effectLst/>
                <a:latin typeface="+mn-lt"/>
                <a:ea typeface="Calibri" panose="020F0502020204030204" pitchFamily="34" charset="0"/>
                <a:cs typeface="Times New Roman" panose="02020603050405020304" pitchFamily="18" charset="0"/>
              </a:rPr>
            </a:br>
            <a:br>
              <a:rPr lang="en-GB" sz="1400" dirty="0">
                <a:solidFill>
                  <a:srgbClr val="016259"/>
                </a:solidFill>
                <a:effectLst/>
                <a:latin typeface="+mn-lt"/>
                <a:ea typeface="Calibri" panose="020F0502020204030204" pitchFamily="34" charset="0"/>
                <a:cs typeface="Times New Roman" panose="02020603050405020304" pitchFamily="18" charset="0"/>
              </a:rPr>
            </a:br>
            <a:r>
              <a:rPr lang="en-GB" sz="1400" dirty="0">
                <a:solidFill>
                  <a:srgbClr val="016259"/>
                </a:solidFill>
                <a:effectLst/>
                <a:latin typeface="+mn-lt"/>
                <a:ea typeface="Calibri" panose="020F0502020204030204" pitchFamily="34" charset="0"/>
                <a:cs typeface="Times New Roman" panose="02020603050405020304" pitchFamily="18" charset="0"/>
              </a:rPr>
              <a:t>We will reduce boundaries between organisations by working in an integrated way with Partners across the health, care and the voluntary and community sector.</a:t>
            </a:r>
            <a:br>
              <a:rPr lang="en-GB" sz="1400" dirty="0">
                <a:solidFill>
                  <a:srgbClr val="016259"/>
                </a:solidFill>
                <a:effectLst/>
                <a:latin typeface="+mn-lt"/>
                <a:ea typeface="Calibri" panose="020F0502020204030204" pitchFamily="34" charset="0"/>
                <a:cs typeface="Times New Roman" panose="02020603050405020304" pitchFamily="18" charset="0"/>
              </a:rPr>
            </a:br>
            <a:r>
              <a:rPr lang="en-GB" sz="1400" dirty="0">
                <a:solidFill>
                  <a:srgbClr val="016259"/>
                </a:solidFill>
                <a:effectLst/>
                <a:latin typeface="+mn-lt"/>
                <a:ea typeface="Calibri" panose="020F0502020204030204" pitchFamily="34" charset="0"/>
                <a:cs typeface="Times New Roman" panose="02020603050405020304" pitchFamily="18" charset="0"/>
              </a:rPr>
              <a:t>Clinicians and practitioners, properly rewarded, will be given the chance to use their creativity, skills and judgement in proper partnership with people.</a:t>
            </a:r>
            <a:br>
              <a:rPr lang="en-GB" sz="1400" dirty="0">
                <a:solidFill>
                  <a:srgbClr val="016259"/>
                </a:solidFill>
                <a:effectLst/>
                <a:latin typeface="+mn-lt"/>
                <a:ea typeface="Calibri" panose="020F0502020204030204" pitchFamily="34" charset="0"/>
                <a:cs typeface="Times New Roman" panose="02020603050405020304" pitchFamily="18" charset="0"/>
              </a:rPr>
            </a:br>
            <a:endParaRPr lang="en-US" sz="1400" b="1" dirty="0">
              <a:solidFill>
                <a:srgbClr val="016259"/>
              </a:solidFill>
              <a:latin typeface="+mn-lt"/>
              <a:cs typeface="Arial" panose="020B0604020202020204" pitchFamily="34" charset="0"/>
            </a:endParaRPr>
          </a:p>
        </p:txBody>
      </p:sp>
      <p:pic>
        <p:nvPicPr>
          <p:cNvPr id="15" name="Picture 14" descr="Text&#10;&#10;Description automatically generated">
            <a:extLst>
              <a:ext uri="{FF2B5EF4-FFF2-40B4-BE49-F238E27FC236}">
                <a16:creationId xmlns:a16="http://schemas.microsoft.com/office/drawing/2014/main" id="{CC1D5DE2-BA04-4F1C-B309-7212D1269CB9}"/>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9317621" y="6011265"/>
            <a:ext cx="2716694" cy="687994"/>
          </a:xfrm>
          <a:prstGeom prst="rect">
            <a:avLst/>
          </a:prstGeom>
        </p:spPr>
      </p:pic>
    </p:spTree>
    <p:extLst>
      <p:ext uri="{BB962C8B-B14F-4D97-AF65-F5344CB8AC3E}">
        <p14:creationId xmlns:p14="http://schemas.microsoft.com/office/powerpoint/2010/main" val="33830328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BD17167-7D42-47AC-8716-6866D414173E}"/>
              </a:ext>
            </a:extLst>
          </p:cNvPr>
          <p:cNvSpPr>
            <a:spLocks noGrp="1" noRot="1" noMove="1" noResize="1" noEditPoints="1" noAdjustHandles="1" noChangeArrowheads="1" noChangeShapeType="1"/>
          </p:cNvSpPr>
          <p:nvPr/>
        </p:nvSpPr>
        <p:spPr>
          <a:xfrm>
            <a:off x="0" y="5852523"/>
            <a:ext cx="12192000" cy="1005478"/>
          </a:xfrm>
          <a:prstGeom prst="rect">
            <a:avLst/>
          </a:prstGeom>
          <a:solidFill>
            <a:srgbClr val="0162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18A6E0"/>
              </a:solidFill>
              <a:effectLst/>
              <a:uLnTx/>
              <a:uFillTx/>
              <a:latin typeface="Calibri" panose="020F0502020204030204"/>
              <a:ea typeface="+mn-ea"/>
              <a:cs typeface="+mn-cs"/>
            </a:endParaRPr>
          </a:p>
        </p:txBody>
      </p:sp>
      <p:sp>
        <p:nvSpPr>
          <p:cNvPr id="7" name="Title 9">
            <a:extLst>
              <a:ext uri="{FF2B5EF4-FFF2-40B4-BE49-F238E27FC236}">
                <a16:creationId xmlns:a16="http://schemas.microsoft.com/office/drawing/2014/main" id="{A4386439-EF16-4387-8DB1-C70B5FAC9DDA}"/>
              </a:ext>
            </a:extLst>
          </p:cNvPr>
          <p:cNvSpPr>
            <a:spLocks noGrp="1"/>
          </p:cNvSpPr>
          <p:nvPr>
            <p:ph type="title"/>
          </p:nvPr>
        </p:nvSpPr>
        <p:spPr>
          <a:xfrm>
            <a:off x="201610" y="262752"/>
            <a:ext cx="11629317" cy="1022038"/>
          </a:xfrm>
          <a:ln w="12700">
            <a:noFill/>
            <a:prstDash val="sysDash"/>
          </a:ln>
        </p:spPr>
        <p:txBody>
          <a:bodyPr>
            <a:normAutofit/>
          </a:bodyPr>
          <a:lstStyle/>
          <a:p>
            <a:pPr>
              <a:lnSpc>
                <a:spcPct val="105000"/>
              </a:lnSpc>
              <a:spcAft>
                <a:spcPts val="800"/>
              </a:spcAft>
            </a:pPr>
            <a:r>
              <a:rPr lang="en-GB" sz="3600" b="1" dirty="0">
                <a:solidFill>
                  <a:srgbClr val="016259"/>
                </a:solidFill>
                <a:effectLst/>
                <a:latin typeface="+mn-lt"/>
              </a:rPr>
              <a:t>North &amp; West Bristol Priorities</a:t>
            </a:r>
          </a:p>
        </p:txBody>
      </p:sp>
      <p:sp>
        <p:nvSpPr>
          <p:cNvPr id="8" name="Text Placeholder 2">
            <a:extLst>
              <a:ext uri="{FF2B5EF4-FFF2-40B4-BE49-F238E27FC236}">
                <a16:creationId xmlns:a16="http://schemas.microsoft.com/office/drawing/2014/main" id="{C7C3535E-005E-474A-83AF-3E997C46C69D}"/>
              </a:ext>
            </a:extLst>
          </p:cNvPr>
          <p:cNvSpPr txBox="1">
            <a:spLocks/>
          </p:cNvSpPr>
          <p:nvPr/>
        </p:nvSpPr>
        <p:spPr>
          <a:xfrm>
            <a:off x="201611" y="1109277"/>
            <a:ext cx="11788779" cy="3882828"/>
          </a:xfrm>
          <a:prstGeom prst="rect">
            <a:avLst/>
          </a:prstGeom>
          <a:ln w="12700">
            <a:noFill/>
            <a:prstDash val="sysDash"/>
          </a:ln>
        </p:spPr>
        <p:txBody>
          <a:bodyPr vert="horz" lIns="91440" tIns="64008"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5000"/>
              </a:lnSpc>
              <a:spcBef>
                <a:spcPts val="0"/>
              </a:spcBef>
              <a:spcAft>
                <a:spcPts val="800"/>
              </a:spcAft>
              <a:buClrTx/>
              <a:buSzTx/>
              <a:buFontTx/>
              <a:buNone/>
              <a:tabLst/>
              <a:defRPr/>
            </a:pPr>
            <a:endParaRPr kumimoji="0" lang="en-GB" sz="2800" b="1" i="0" u="none" strike="noStrike" kern="1200" cap="none" spc="0" normalizeH="0" baseline="0" noProof="0" dirty="0">
              <a:ln>
                <a:noFill/>
              </a:ln>
              <a:solidFill>
                <a:srgbClr val="4472C4">
                  <a:lumMod val="75000"/>
                </a:srgbClr>
              </a:solidFill>
              <a:effectLst/>
              <a:uLnTx/>
              <a:uFillTx/>
              <a:latin typeface="Calibri" panose="020F0502020204030204"/>
              <a:ea typeface="+mn-ea"/>
              <a:cs typeface="+mn-cs"/>
            </a:endParaRPr>
          </a:p>
          <a:p>
            <a:pPr marL="285750" indent="-285750" algn="l">
              <a:lnSpc>
                <a:spcPct val="107000"/>
              </a:lnSpc>
              <a:spcAft>
                <a:spcPts val="800"/>
              </a:spcAft>
              <a:buFont typeface="Arial" panose="020B0604020202020204" pitchFamily="34" charset="0"/>
              <a:buChar char="•"/>
              <a:defRPr/>
            </a:pPr>
            <a:r>
              <a:rPr lang="en-GB" sz="2000" dirty="0">
                <a:solidFill>
                  <a:srgbClr val="016259"/>
                </a:solidFill>
              </a:rPr>
              <a:t>Now implementing our Community Mental Health </a:t>
            </a:r>
            <a:r>
              <a:rPr lang="en-GB" sz="2000" b="1" dirty="0">
                <a:solidFill>
                  <a:srgbClr val="016259"/>
                </a:solidFill>
              </a:rPr>
              <a:t>Integrated &amp; Personalised Care Team (IPCT)</a:t>
            </a:r>
          </a:p>
          <a:p>
            <a:pPr marL="285750" indent="-285750" algn="l">
              <a:lnSpc>
                <a:spcPct val="107000"/>
              </a:lnSpc>
              <a:spcAft>
                <a:spcPts val="800"/>
              </a:spcAft>
              <a:buFont typeface="Arial" panose="020B0604020202020204" pitchFamily="34" charset="0"/>
              <a:buChar char="•"/>
              <a:defRPr/>
            </a:pPr>
            <a:r>
              <a:rPr lang="en-GB" sz="2000" dirty="0">
                <a:solidFill>
                  <a:srgbClr val="016259"/>
                </a:solidFill>
              </a:rPr>
              <a:t>Understanding the impact </a:t>
            </a:r>
            <a:r>
              <a:rPr lang="en-GB" sz="2000" b="1" dirty="0">
                <a:solidFill>
                  <a:srgbClr val="016259"/>
                </a:solidFill>
              </a:rPr>
              <a:t>alcohol and substance misuse </a:t>
            </a:r>
            <a:r>
              <a:rPr lang="en-GB" sz="2000" dirty="0">
                <a:solidFill>
                  <a:srgbClr val="016259"/>
                </a:solidFill>
              </a:rPr>
              <a:t>has on mental and physical health</a:t>
            </a:r>
          </a:p>
          <a:p>
            <a:pPr marL="285750" indent="-285750" algn="l">
              <a:lnSpc>
                <a:spcPct val="107000"/>
              </a:lnSpc>
              <a:spcAft>
                <a:spcPts val="800"/>
              </a:spcAft>
              <a:buFont typeface="Arial" panose="020B0604020202020204" pitchFamily="34" charset="0"/>
              <a:buChar char="•"/>
              <a:defRPr/>
            </a:pPr>
            <a:r>
              <a:rPr kumimoji="0" lang="en-GB" sz="2000" i="0" u="none" strike="noStrike" kern="1200" cap="none" spc="0" normalizeH="0" baseline="0" noProof="0" dirty="0">
                <a:ln>
                  <a:noFill/>
                </a:ln>
                <a:solidFill>
                  <a:srgbClr val="016259"/>
                </a:solidFill>
                <a:effectLst/>
                <a:uLnTx/>
                <a:uFillTx/>
                <a:latin typeface="Calibri" panose="020F0502020204030204"/>
                <a:ea typeface="+mn-ea"/>
                <a:cs typeface="+mn-cs"/>
              </a:rPr>
              <a:t>There are high rates of attendance at ED for </a:t>
            </a:r>
            <a:r>
              <a:rPr kumimoji="0" lang="en-GB" sz="2000" b="1" i="0" u="none" strike="noStrike" kern="1200" cap="none" spc="0" normalizeH="0" baseline="0" noProof="0" dirty="0">
                <a:ln>
                  <a:noFill/>
                </a:ln>
                <a:solidFill>
                  <a:srgbClr val="016259"/>
                </a:solidFill>
                <a:effectLst/>
                <a:uLnTx/>
                <a:uFillTx/>
                <a:latin typeface="Calibri" panose="020F0502020204030204"/>
                <a:ea typeface="+mn-ea"/>
                <a:cs typeface="+mn-cs"/>
              </a:rPr>
              <a:t>deliberate self-harm </a:t>
            </a:r>
            <a:r>
              <a:rPr kumimoji="0" lang="en-GB" sz="2000" i="0" u="none" strike="noStrike" kern="1200" cap="none" spc="0" normalizeH="0" baseline="0" noProof="0" dirty="0">
                <a:ln>
                  <a:noFill/>
                </a:ln>
                <a:solidFill>
                  <a:srgbClr val="016259"/>
                </a:solidFill>
                <a:effectLst/>
                <a:uLnTx/>
                <a:uFillTx/>
                <a:latin typeface="Calibri" panose="020F0502020204030204"/>
                <a:ea typeface="+mn-ea"/>
                <a:cs typeface="+mn-cs"/>
              </a:rPr>
              <a:t>in the 10-24 year olds</a:t>
            </a:r>
          </a:p>
          <a:p>
            <a:pPr marL="285750" marR="0" lvl="0" indent="-285750" algn="l" fontAlgn="auto">
              <a:lnSpc>
                <a:spcPct val="107000"/>
              </a:lnSpc>
              <a:spcBef>
                <a:spcPts val="0"/>
              </a:spcBef>
              <a:spcAft>
                <a:spcPts val="800"/>
              </a:spcAft>
              <a:buClrTx/>
              <a:buSzTx/>
              <a:buFont typeface="Arial" panose="020B0604020202020204" pitchFamily="34" charset="0"/>
              <a:buChar char="•"/>
              <a:tabLst/>
              <a:defRPr/>
            </a:pPr>
            <a:r>
              <a:rPr lang="en-GB" sz="2000" b="1" dirty="0">
                <a:solidFill>
                  <a:srgbClr val="016259"/>
                </a:solidFill>
                <a:latin typeface="Calibri" panose="020F0502020204030204"/>
              </a:rPr>
              <a:t>Anticipating health and care needs </a:t>
            </a:r>
            <a:r>
              <a:rPr lang="en-GB" sz="2000" dirty="0">
                <a:solidFill>
                  <a:srgbClr val="016259"/>
                </a:solidFill>
                <a:latin typeface="Calibri" panose="020F0502020204030204"/>
              </a:rPr>
              <a:t>in our Ageing Well population</a:t>
            </a:r>
          </a:p>
          <a:p>
            <a:pPr marL="285750" marR="0" lvl="0" indent="-285750" algn="l" fontAlgn="auto">
              <a:lnSpc>
                <a:spcPct val="107000"/>
              </a:lnSpc>
              <a:spcBef>
                <a:spcPts val="0"/>
              </a:spcBef>
              <a:spcAft>
                <a:spcPts val="800"/>
              </a:spcAft>
              <a:buClrTx/>
              <a:buSzTx/>
              <a:buFont typeface="Arial" panose="020B0604020202020204" pitchFamily="34" charset="0"/>
              <a:buChar char="•"/>
              <a:tabLst/>
              <a:defRPr/>
            </a:pPr>
            <a:r>
              <a:rPr lang="en-GB" sz="2000" b="1" dirty="0">
                <a:solidFill>
                  <a:srgbClr val="016259"/>
                </a:solidFill>
                <a:latin typeface="Calibri" panose="020F0502020204030204"/>
              </a:rPr>
              <a:t>Enhanced Health in Care Homes: avoiding unnecessary escalation of care</a:t>
            </a:r>
          </a:p>
          <a:p>
            <a:pPr marL="285750" indent="-285750" algn="l">
              <a:lnSpc>
                <a:spcPct val="107000"/>
              </a:lnSpc>
              <a:spcAft>
                <a:spcPts val="800"/>
              </a:spcAft>
              <a:buFont typeface="Arial" panose="020B0604020202020204" pitchFamily="34" charset="0"/>
              <a:buChar char="•"/>
              <a:defRPr/>
            </a:pPr>
            <a:r>
              <a:rPr lang="en-GB" sz="2000" dirty="0">
                <a:solidFill>
                  <a:srgbClr val="016259"/>
                </a:solidFill>
              </a:rPr>
              <a:t>Working with communities to explore whether </a:t>
            </a:r>
            <a:r>
              <a:rPr lang="en-GB" sz="2000" b="1" dirty="0">
                <a:solidFill>
                  <a:srgbClr val="016259"/>
                </a:solidFill>
              </a:rPr>
              <a:t>co-designed community interventions </a:t>
            </a:r>
            <a:r>
              <a:rPr lang="en-GB" sz="2000" dirty="0">
                <a:solidFill>
                  <a:srgbClr val="016259"/>
                </a:solidFill>
              </a:rPr>
              <a:t>can </a:t>
            </a:r>
            <a:r>
              <a:rPr lang="en-GB" sz="2000" b="1" dirty="0">
                <a:solidFill>
                  <a:srgbClr val="016259"/>
                </a:solidFill>
              </a:rPr>
              <a:t>reduce use of unplanned care </a:t>
            </a:r>
            <a:r>
              <a:rPr lang="en-GB" sz="2000" dirty="0">
                <a:solidFill>
                  <a:srgbClr val="016259"/>
                </a:solidFill>
              </a:rPr>
              <a:t>before people get sick or frail</a:t>
            </a:r>
          </a:p>
          <a:p>
            <a:pPr marL="285750" marR="0" lvl="0" indent="-285750" algn="l"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lang="en-GB" sz="2000" dirty="0">
                <a:solidFill>
                  <a:srgbClr val="016259"/>
                </a:solidFill>
                <a:latin typeface="Calibri" panose="020F0502020204030204"/>
              </a:rPr>
              <a:t>Working to reduce p</a:t>
            </a:r>
            <a:r>
              <a:rPr kumimoji="0" lang="en-GB" sz="2000" b="0" i="0" u="none" strike="noStrike" kern="1200" cap="none" spc="0" normalizeH="0" baseline="0" noProof="0" dirty="0" err="1">
                <a:ln>
                  <a:noFill/>
                </a:ln>
                <a:solidFill>
                  <a:srgbClr val="016259"/>
                </a:solidFill>
                <a:effectLst/>
                <a:uLnTx/>
                <a:uFillTx/>
                <a:latin typeface="Calibri" panose="020F0502020204030204"/>
                <a:ea typeface="+mn-ea"/>
                <a:cs typeface="+mn-cs"/>
              </a:rPr>
              <a:t>revalence</a:t>
            </a:r>
            <a:r>
              <a:rPr kumimoji="0" lang="en-GB" sz="2000" b="0" i="0" u="none" strike="noStrike" kern="1200" cap="none" spc="0" normalizeH="0" baseline="0" noProof="0" dirty="0">
                <a:ln>
                  <a:noFill/>
                </a:ln>
                <a:solidFill>
                  <a:srgbClr val="016259"/>
                </a:solidFill>
                <a:effectLst/>
                <a:uLnTx/>
                <a:uFillTx/>
                <a:latin typeface="Calibri" panose="020F0502020204030204"/>
                <a:ea typeface="+mn-ea"/>
                <a:cs typeface="+mn-cs"/>
              </a:rPr>
              <a:t> of </a:t>
            </a:r>
            <a:r>
              <a:rPr kumimoji="0" lang="en-GB" sz="2000" b="1" i="0" u="none" strike="noStrike" kern="1200" cap="none" spc="0" normalizeH="0" baseline="0" noProof="0" dirty="0">
                <a:ln>
                  <a:noFill/>
                </a:ln>
                <a:solidFill>
                  <a:srgbClr val="016259"/>
                </a:solidFill>
                <a:effectLst/>
                <a:uLnTx/>
                <a:uFillTx/>
                <a:latin typeface="Calibri" panose="020F0502020204030204"/>
                <a:ea typeface="+mn-ea"/>
                <a:cs typeface="+mn-cs"/>
              </a:rPr>
              <a:t>unhealthy weight </a:t>
            </a:r>
            <a:r>
              <a:rPr kumimoji="0" lang="en-GB" sz="2000" b="0" i="0" u="none" strike="noStrike" kern="1200" cap="none" spc="0" normalizeH="0" baseline="0" noProof="0" dirty="0">
                <a:ln>
                  <a:noFill/>
                </a:ln>
                <a:solidFill>
                  <a:srgbClr val="016259"/>
                </a:solidFill>
                <a:effectLst/>
                <a:uLnTx/>
                <a:uFillTx/>
                <a:latin typeface="Calibri" panose="020F0502020204030204"/>
                <a:ea typeface="+mn-ea"/>
                <a:cs typeface="+mn-cs"/>
              </a:rPr>
              <a:t>for </a:t>
            </a:r>
            <a:r>
              <a:rPr kumimoji="0" lang="en-GB" sz="2000" b="1" i="0" u="none" strike="noStrike" kern="1200" cap="none" spc="0" normalizeH="0" baseline="0" noProof="0" dirty="0">
                <a:ln>
                  <a:noFill/>
                </a:ln>
                <a:solidFill>
                  <a:srgbClr val="016259"/>
                </a:solidFill>
                <a:effectLst/>
                <a:uLnTx/>
                <a:uFillTx/>
                <a:latin typeface="Calibri" panose="020F0502020204030204"/>
                <a:ea typeface="+mn-ea"/>
                <a:cs typeface="+mn-cs"/>
              </a:rPr>
              <a:t>children in year 6 </a:t>
            </a:r>
            <a:r>
              <a:rPr kumimoji="0" lang="en-GB" sz="2000" b="0" i="0" u="none" strike="noStrike" kern="1200" cap="none" spc="0" normalizeH="0" baseline="0" noProof="0" dirty="0">
                <a:ln>
                  <a:noFill/>
                </a:ln>
                <a:solidFill>
                  <a:srgbClr val="016259"/>
                </a:solidFill>
                <a:effectLst/>
                <a:uLnTx/>
                <a:uFillTx/>
                <a:latin typeface="Calibri" panose="020F0502020204030204"/>
                <a:ea typeface="+mn-ea"/>
                <a:cs typeface="+mn-cs"/>
              </a:rPr>
              <a:t>in our outer wards</a:t>
            </a:r>
          </a:p>
          <a:p>
            <a:pPr marL="285750" marR="0" lvl="0" indent="-285750" algn="l"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kumimoji="0" lang="en-GB" sz="2000" b="0" i="0" u="none" strike="noStrike" kern="1200" cap="none" spc="0" normalizeH="0" baseline="0" noProof="0" dirty="0">
                <a:ln>
                  <a:noFill/>
                </a:ln>
                <a:solidFill>
                  <a:srgbClr val="016259"/>
                </a:solidFill>
                <a:effectLst/>
                <a:uLnTx/>
                <a:uFillTx/>
                <a:latin typeface="Calibri" panose="020F0502020204030204"/>
                <a:ea typeface="+mn-ea"/>
                <a:cs typeface="+mn-cs"/>
              </a:rPr>
              <a:t>Working to slow the increase in anxiety and poorer </a:t>
            </a:r>
            <a:r>
              <a:rPr kumimoji="0" lang="en-GB" sz="2000" b="1" i="0" u="none" strike="noStrike" kern="1200" cap="none" spc="0" normalizeH="0" baseline="0" noProof="0" dirty="0">
                <a:ln>
                  <a:noFill/>
                </a:ln>
                <a:solidFill>
                  <a:srgbClr val="016259"/>
                </a:solidFill>
                <a:effectLst/>
                <a:uLnTx/>
                <a:uFillTx/>
                <a:latin typeface="Calibri" panose="020F0502020204030204"/>
                <a:ea typeface="+mn-ea"/>
                <a:cs typeface="+mn-cs"/>
              </a:rPr>
              <a:t>mental health in children</a:t>
            </a:r>
          </a:p>
          <a:p>
            <a:pPr marL="285750" marR="0" lvl="0" indent="-285750" algn="l"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endParaRPr kumimoji="0" lang="en-GB" sz="2000" i="0" u="none" strike="noStrike" kern="1200" cap="none" spc="0" normalizeH="0" baseline="0" noProof="0" dirty="0">
              <a:ln>
                <a:noFill/>
              </a:ln>
              <a:solidFill>
                <a:srgbClr val="016259"/>
              </a:solidFill>
              <a:effectLst/>
              <a:uLnTx/>
              <a:uFillTx/>
              <a:latin typeface="Calibri" panose="020F0502020204030204"/>
              <a:ea typeface="+mn-ea"/>
              <a:cs typeface="+mn-cs"/>
            </a:endParaRPr>
          </a:p>
          <a:p>
            <a:pPr marL="285750" marR="0" lvl="0" indent="-285750" algn="l"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endParaRPr kumimoji="0" lang="en-GB" sz="2400" b="0" i="0" u="none" strike="noStrike" kern="1200" cap="none" spc="0" normalizeH="0" baseline="0" noProof="0" dirty="0">
              <a:ln>
                <a:noFill/>
              </a:ln>
              <a:solidFill>
                <a:srgbClr val="FF0000"/>
              </a:solidFill>
              <a:effectLst/>
              <a:uLnTx/>
              <a:uFillTx/>
              <a:latin typeface="Calibri" panose="020F0502020204030204"/>
              <a:ea typeface="+mn-ea"/>
              <a:cs typeface="+mn-cs"/>
            </a:endParaRPr>
          </a:p>
        </p:txBody>
      </p:sp>
      <p:pic>
        <p:nvPicPr>
          <p:cNvPr id="10" name="Picture 9" descr="Healthier Together logo">
            <a:extLst>
              <a:ext uri="{FF2B5EF4-FFF2-40B4-BE49-F238E27FC236}">
                <a16:creationId xmlns:a16="http://schemas.microsoft.com/office/drawing/2014/main" id="{2775EBB8-FF0B-46A6-A6F9-6C35D48E8B37}"/>
              </a:ext>
            </a:extLst>
          </p:cNvPr>
          <p:cNvPicPr>
            <a:picLocks noGrp="1" noRot="1" noChangeAspect="1" noMove="1" noResize="1" noEditPoints="1" noAdjustHandles="1" noChangeArrowheads="1" noChangeShapeType="1" noCrop="1"/>
          </p:cNvPicPr>
          <p:nvPr/>
        </p:nvPicPr>
        <p:blipFill>
          <a:blip r:embed="rId2" cstate="screen">
            <a:extLst>
              <a:ext uri="{28A0092B-C50C-407E-A947-70E740481C1C}">
                <a14:useLocalDpi xmlns:a14="http://schemas.microsoft.com/office/drawing/2010/main"/>
              </a:ext>
            </a:extLst>
          </a:blip>
          <a:stretch>
            <a:fillRect/>
          </a:stretch>
        </p:blipFill>
        <p:spPr>
          <a:xfrm>
            <a:off x="0" y="6028852"/>
            <a:ext cx="1501540" cy="678114"/>
          </a:xfrm>
          <a:prstGeom prst="rect">
            <a:avLst/>
          </a:prstGeom>
        </p:spPr>
      </p:pic>
      <p:pic>
        <p:nvPicPr>
          <p:cNvPr id="15" name="Picture 14" descr="Text&#10;&#10;Description automatically generated">
            <a:extLst>
              <a:ext uri="{FF2B5EF4-FFF2-40B4-BE49-F238E27FC236}">
                <a16:creationId xmlns:a16="http://schemas.microsoft.com/office/drawing/2014/main" id="{CC1D5DE2-BA04-4F1C-B309-7212D1269CB9}"/>
              </a:ext>
            </a:extLst>
          </p:cNvPr>
          <p:cNvPicPr>
            <a:picLocks noGrp="1" noRot="1" noChangeAspec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tretch>
            <a:fillRect/>
          </a:stretch>
        </p:blipFill>
        <p:spPr>
          <a:xfrm>
            <a:off x="9317621" y="6011265"/>
            <a:ext cx="2716694" cy="687994"/>
          </a:xfrm>
          <a:prstGeom prst="rect">
            <a:avLst/>
          </a:prstGeom>
        </p:spPr>
      </p:pic>
    </p:spTree>
    <p:extLst>
      <p:ext uri="{BB962C8B-B14F-4D97-AF65-F5344CB8AC3E}">
        <p14:creationId xmlns:p14="http://schemas.microsoft.com/office/powerpoint/2010/main" val="24747320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Arrow: Down 16">
            <a:extLst>
              <a:ext uri="{FF2B5EF4-FFF2-40B4-BE49-F238E27FC236}">
                <a16:creationId xmlns:a16="http://schemas.microsoft.com/office/drawing/2014/main" id="{5E505343-EFD5-4DBE-CF92-F8DE69FCF965}"/>
              </a:ext>
            </a:extLst>
          </p:cNvPr>
          <p:cNvSpPr/>
          <p:nvPr/>
        </p:nvSpPr>
        <p:spPr>
          <a:xfrm>
            <a:off x="2590809" y="1258440"/>
            <a:ext cx="162908" cy="217325"/>
          </a:xfrm>
          <a:prstGeom prst="downArrow">
            <a:avLst/>
          </a:prstGeom>
          <a:solidFill>
            <a:srgbClr val="016259"/>
          </a:solidFill>
          <a:ln>
            <a:solidFill>
              <a:srgbClr val="0162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958AE2AC-F394-7989-2B95-6BC45EB9D1A7}"/>
              </a:ext>
            </a:extLst>
          </p:cNvPr>
          <p:cNvSpPr/>
          <p:nvPr/>
        </p:nvSpPr>
        <p:spPr>
          <a:xfrm>
            <a:off x="8216664" y="2615899"/>
            <a:ext cx="3179372" cy="466072"/>
          </a:xfrm>
          <a:prstGeom prst="rect">
            <a:avLst/>
          </a:prstGeom>
          <a:solidFill>
            <a:srgbClr val="005F57">
              <a:tint val="66000"/>
              <a:satMod val="160000"/>
            </a:srgbClr>
          </a:solidFill>
          <a:ln>
            <a:solidFill>
              <a:srgbClr val="0162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tab pos="457200" algn="l"/>
              </a:tabLst>
              <a:defRPr/>
            </a:pPr>
            <a:r>
              <a:rPr kumimoji="0" lang="en-GB" sz="12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Prevalence of </a:t>
            </a:r>
            <a:r>
              <a:rPr kumimoji="0" lang="en-GB" sz="1200" b="1"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diabetes </a:t>
            </a:r>
            <a:r>
              <a:rPr kumimoji="0" lang="en-GB" sz="12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in our outer wards is amongst the highest in BNSSG</a:t>
            </a:r>
            <a:endParaRPr kumimoji="0" lang="en-GB" sz="1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9" name="Rectangle 8">
            <a:extLst>
              <a:ext uri="{FF2B5EF4-FFF2-40B4-BE49-F238E27FC236}">
                <a16:creationId xmlns:a16="http://schemas.microsoft.com/office/drawing/2014/main" id="{4BD17167-7D42-47AC-8716-6866D414173E}"/>
              </a:ext>
            </a:extLst>
          </p:cNvPr>
          <p:cNvSpPr>
            <a:spLocks noGrp="1" noRot="1" noMove="1" noResize="1" noEditPoints="1" noAdjustHandles="1" noChangeArrowheads="1" noChangeShapeType="1"/>
          </p:cNvSpPr>
          <p:nvPr/>
        </p:nvSpPr>
        <p:spPr>
          <a:xfrm>
            <a:off x="0" y="5852523"/>
            <a:ext cx="12192000" cy="1005478"/>
          </a:xfrm>
          <a:prstGeom prst="rect">
            <a:avLst/>
          </a:prstGeom>
          <a:solidFill>
            <a:srgbClr val="0162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10" name="Picture 9" descr="Healthier Together logo">
            <a:extLst>
              <a:ext uri="{FF2B5EF4-FFF2-40B4-BE49-F238E27FC236}">
                <a16:creationId xmlns:a16="http://schemas.microsoft.com/office/drawing/2014/main" id="{2775EBB8-FF0B-46A6-A6F9-6C35D48E8B37}"/>
              </a:ext>
            </a:extLst>
          </p:cNvPr>
          <p:cNvPicPr>
            <a:picLocks noGrp="1" noRot="1" noChangeAspect="1" noMove="1" noResize="1" noEditPoints="1" noAdjustHandles="1" noChangeArrowheads="1" noChangeShapeType="1" noCrop="1"/>
          </p:cNvPicPr>
          <p:nvPr/>
        </p:nvPicPr>
        <p:blipFill>
          <a:blip r:embed="rId3" cstate="screen">
            <a:extLst>
              <a:ext uri="{28A0092B-C50C-407E-A947-70E740481C1C}">
                <a14:useLocalDpi xmlns:a14="http://schemas.microsoft.com/office/drawing/2010/main"/>
              </a:ext>
            </a:extLst>
          </a:blip>
          <a:stretch>
            <a:fillRect/>
          </a:stretch>
        </p:blipFill>
        <p:spPr>
          <a:xfrm>
            <a:off x="0" y="6028852"/>
            <a:ext cx="1501540" cy="678114"/>
          </a:xfrm>
          <a:prstGeom prst="rect">
            <a:avLst/>
          </a:prstGeom>
        </p:spPr>
      </p:pic>
      <p:pic>
        <p:nvPicPr>
          <p:cNvPr id="15" name="Picture 14" descr="Text&#10;&#10;Description automatically generated">
            <a:extLst>
              <a:ext uri="{FF2B5EF4-FFF2-40B4-BE49-F238E27FC236}">
                <a16:creationId xmlns:a16="http://schemas.microsoft.com/office/drawing/2014/main" id="{CC1D5DE2-BA04-4F1C-B309-7212D1269CB9}"/>
              </a:ext>
            </a:extLst>
          </p:cNvPr>
          <p:cNvPicPr>
            <a:picLocks noGrp="1" noRot="1" noChangeAspect="1" noMove="1" noResize="1" noEditPoints="1" noAdjustHandles="1" noChangeArrowheads="1" noChangeShapeType="1" noCrop="1"/>
          </p:cNvPicPr>
          <p:nvPr/>
        </p:nvPicPr>
        <p:blipFill>
          <a:blip r:embed="rId4">
            <a:extLst>
              <a:ext uri="{28A0092B-C50C-407E-A947-70E740481C1C}">
                <a14:useLocalDpi xmlns:a14="http://schemas.microsoft.com/office/drawing/2010/main" val="0"/>
              </a:ext>
            </a:extLst>
          </a:blip>
          <a:stretch>
            <a:fillRect/>
          </a:stretch>
        </p:blipFill>
        <p:spPr>
          <a:xfrm>
            <a:off x="9317621" y="6011265"/>
            <a:ext cx="2716694" cy="687994"/>
          </a:xfrm>
          <a:prstGeom prst="rect">
            <a:avLst/>
          </a:prstGeom>
        </p:spPr>
      </p:pic>
      <p:sp>
        <p:nvSpPr>
          <p:cNvPr id="12" name="Rectangle 11">
            <a:extLst>
              <a:ext uri="{FF2B5EF4-FFF2-40B4-BE49-F238E27FC236}">
                <a16:creationId xmlns:a16="http://schemas.microsoft.com/office/drawing/2014/main" id="{E34C3D34-FE2F-E9CA-F83B-52B16C1B6DD4}"/>
              </a:ext>
            </a:extLst>
          </p:cNvPr>
          <p:cNvSpPr/>
          <p:nvPr/>
        </p:nvSpPr>
        <p:spPr>
          <a:xfrm>
            <a:off x="8100645" y="158466"/>
            <a:ext cx="3417277" cy="5081747"/>
          </a:xfrm>
          <a:prstGeom prst="rect">
            <a:avLst/>
          </a:prstGeom>
          <a:noFill/>
          <a:ln>
            <a:solidFill>
              <a:srgbClr val="0162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7" name="TextBox 26">
            <a:extLst>
              <a:ext uri="{FF2B5EF4-FFF2-40B4-BE49-F238E27FC236}">
                <a16:creationId xmlns:a16="http://schemas.microsoft.com/office/drawing/2014/main" id="{992BEDD8-A266-7934-2D90-C5529A03FBAD}"/>
              </a:ext>
            </a:extLst>
          </p:cNvPr>
          <p:cNvSpPr txBox="1"/>
          <p:nvPr/>
        </p:nvSpPr>
        <p:spPr>
          <a:xfrm>
            <a:off x="8100639" y="158467"/>
            <a:ext cx="3417277"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Calibri" panose="020F0502020204030204"/>
                <a:ea typeface="+mn-ea"/>
                <a:cs typeface="+mn-cs"/>
              </a:rPr>
              <a:t>Discovery Phase</a:t>
            </a:r>
          </a:p>
        </p:txBody>
      </p:sp>
      <p:sp>
        <p:nvSpPr>
          <p:cNvPr id="32" name="Rectangle 31">
            <a:extLst>
              <a:ext uri="{FF2B5EF4-FFF2-40B4-BE49-F238E27FC236}">
                <a16:creationId xmlns:a16="http://schemas.microsoft.com/office/drawing/2014/main" id="{7BAB826D-1FBD-5CD3-F127-9C485D36D1B3}"/>
              </a:ext>
            </a:extLst>
          </p:cNvPr>
          <p:cNvSpPr/>
          <p:nvPr/>
        </p:nvSpPr>
        <p:spPr>
          <a:xfrm>
            <a:off x="8210811" y="620125"/>
            <a:ext cx="3179372" cy="650610"/>
          </a:xfrm>
          <a:prstGeom prst="rect">
            <a:avLst/>
          </a:prstGeom>
          <a:solidFill>
            <a:srgbClr val="005F57">
              <a:tint val="66000"/>
              <a:satMod val="160000"/>
            </a:srgbClr>
          </a:solidFill>
          <a:ln>
            <a:solidFill>
              <a:srgbClr val="0162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tab pos="457200" algn="l"/>
              </a:tabLst>
              <a:defRPr/>
            </a:pPr>
            <a:r>
              <a:rPr kumimoji="0" lang="en-GB" sz="12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Prevalence of </a:t>
            </a:r>
            <a:r>
              <a:rPr kumimoji="0" lang="en-GB" sz="1200" b="1"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unhealthy weight</a:t>
            </a:r>
            <a:r>
              <a:rPr kumimoji="0" lang="en-GB" sz="12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 for </a:t>
            </a:r>
            <a:r>
              <a:rPr kumimoji="0" lang="en-GB" sz="1200" b="1"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children in year 6 </a:t>
            </a:r>
            <a:r>
              <a:rPr kumimoji="0" lang="en-GB" sz="12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in our outer wards is amongst the highest in BNSSG</a:t>
            </a:r>
            <a:endParaRPr kumimoji="0" lang="en-GB" sz="1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46" name="Rectangle 45">
            <a:extLst>
              <a:ext uri="{FF2B5EF4-FFF2-40B4-BE49-F238E27FC236}">
                <a16:creationId xmlns:a16="http://schemas.microsoft.com/office/drawing/2014/main" id="{109DD71E-75A0-C459-4275-A0F3950D0051}"/>
              </a:ext>
            </a:extLst>
          </p:cNvPr>
          <p:cNvSpPr/>
          <p:nvPr/>
        </p:nvSpPr>
        <p:spPr>
          <a:xfrm>
            <a:off x="8222517" y="1941617"/>
            <a:ext cx="3173519" cy="441026"/>
          </a:xfrm>
          <a:prstGeom prst="rect">
            <a:avLst/>
          </a:prstGeom>
          <a:solidFill>
            <a:srgbClr val="005F57">
              <a:tint val="66000"/>
              <a:satMod val="160000"/>
            </a:srgbClr>
          </a:solidFill>
          <a:ln>
            <a:solidFill>
              <a:srgbClr val="0162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tab pos="457200" algn="l"/>
              </a:tabLst>
              <a:defRPr/>
            </a:pPr>
            <a:r>
              <a:rPr kumimoji="0" lang="en-GB" sz="12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There is a rise in anxiety and poorer </a:t>
            </a:r>
            <a:r>
              <a:rPr kumimoji="0" lang="en-GB" sz="1200" b="1"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mental health </a:t>
            </a:r>
            <a:r>
              <a:rPr kumimoji="0" lang="en-GB" sz="12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in</a:t>
            </a:r>
            <a:r>
              <a:rPr kumimoji="0" lang="en-GB" sz="1200" b="1"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 children</a:t>
            </a:r>
            <a:endParaRPr kumimoji="0" lang="en-GB" sz="1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47" name="Rectangle 46">
            <a:extLst>
              <a:ext uri="{FF2B5EF4-FFF2-40B4-BE49-F238E27FC236}">
                <a16:creationId xmlns:a16="http://schemas.microsoft.com/office/drawing/2014/main" id="{2DA12DFC-2EEE-8FD7-4493-B1313FA8C129}"/>
              </a:ext>
            </a:extLst>
          </p:cNvPr>
          <p:cNvSpPr/>
          <p:nvPr/>
        </p:nvSpPr>
        <p:spPr>
          <a:xfrm>
            <a:off x="8216664" y="1363086"/>
            <a:ext cx="3173519" cy="469536"/>
          </a:xfrm>
          <a:prstGeom prst="rect">
            <a:avLst/>
          </a:prstGeom>
          <a:solidFill>
            <a:srgbClr val="005F57">
              <a:tint val="66000"/>
              <a:satMod val="160000"/>
            </a:srgbClr>
          </a:solidFill>
          <a:ln>
            <a:solidFill>
              <a:srgbClr val="0162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tab pos="457200" algn="l"/>
              </a:tabLst>
              <a:defRPr/>
            </a:pPr>
            <a:r>
              <a:rPr kumimoji="0" lang="en-GB" sz="12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There are high rates of </a:t>
            </a:r>
            <a:r>
              <a:rPr kumimoji="0" lang="en-GB" sz="1200" b="1"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deliberate self-harm </a:t>
            </a:r>
            <a:r>
              <a:rPr kumimoji="0" lang="en-GB" sz="12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in </a:t>
            </a:r>
            <a:r>
              <a:rPr kumimoji="0" lang="en-GB" sz="1200" b="1"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10-24 year olds</a:t>
            </a:r>
            <a:endParaRPr kumimoji="0" lang="en-GB" sz="12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13" name="Rectangle 12">
            <a:extLst>
              <a:ext uri="{FF2B5EF4-FFF2-40B4-BE49-F238E27FC236}">
                <a16:creationId xmlns:a16="http://schemas.microsoft.com/office/drawing/2014/main" id="{852DD42D-5035-E08E-F9C9-DD06D06EAACD}"/>
              </a:ext>
            </a:extLst>
          </p:cNvPr>
          <p:cNvSpPr/>
          <p:nvPr/>
        </p:nvSpPr>
        <p:spPr>
          <a:xfrm>
            <a:off x="398583" y="158467"/>
            <a:ext cx="3417277" cy="5081746"/>
          </a:xfrm>
          <a:prstGeom prst="rect">
            <a:avLst/>
          </a:prstGeom>
          <a:noFill/>
          <a:ln>
            <a:solidFill>
              <a:srgbClr val="0162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6" name="TextBox 25">
            <a:extLst>
              <a:ext uri="{FF2B5EF4-FFF2-40B4-BE49-F238E27FC236}">
                <a16:creationId xmlns:a16="http://schemas.microsoft.com/office/drawing/2014/main" id="{11DA1EB0-D4C7-A516-4D00-50996B23F6DD}"/>
              </a:ext>
            </a:extLst>
          </p:cNvPr>
          <p:cNvSpPr txBox="1"/>
          <p:nvPr/>
        </p:nvSpPr>
        <p:spPr>
          <a:xfrm>
            <a:off x="398581" y="158467"/>
            <a:ext cx="3417277"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Calibri" panose="020F0502020204030204"/>
                <a:ea typeface="+mn-ea"/>
                <a:cs typeface="+mn-cs"/>
              </a:rPr>
              <a:t>Delivery Phase </a:t>
            </a:r>
          </a:p>
        </p:txBody>
      </p:sp>
      <p:grpSp>
        <p:nvGrpSpPr>
          <p:cNvPr id="79" name="Group 78">
            <a:extLst>
              <a:ext uri="{FF2B5EF4-FFF2-40B4-BE49-F238E27FC236}">
                <a16:creationId xmlns:a16="http://schemas.microsoft.com/office/drawing/2014/main" id="{A64430EF-14B8-E81C-8759-68A7A50AB484}"/>
              </a:ext>
            </a:extLst>
          </p:cNvPr>
          <p:cNvGrpSpPr/>
          <p:nvPr/>
        </p:nvGrpSpPr>
        <p:grpSpPr>
          <a:xfrm>
            <a:off x="514066" y="569115"/>
            <a:ext cx="3169256" cy="1918877"/>
            <a:chOff x="500445" y="722099"/>
            <a:chExt cx="3169256" cy="1918877"/>
          </a:xfrm>
        </p:grpSpPr>
        <p:sp>
          <p:nvSpPr>
            <p:cNvPr id="53" name="Rectangle 52">
              <a:extLst>
                <a:ext uri="{FF2B5EF4-FFF2-40B4-BE49-F238E27FC236}">
                  <a16:creationId xmlns:a16="http://schemas.microsoft.com/office/drawing/2014/main" id="{BC37D360-6788-C6BD-88B0-7E44D186F534}"/>
                </a:ext>
              </a:extLst>
            </p:cNvPr>
            <p:cNvSpPr/>
            <p:nvPr/>
          </p:nvSpPr>
          <p:spPr>
            <a:xfrm>
              <a:off x="2021476" y="1635367"/>
              <a:ext cx="1274332" cy="436663"/>
            </a:xfrm>
            <a:prstGeom prst="rect">
              <a:avLst/>
            </a:prstGeom>
            <a:solidFill>
              <a:srgbClr val="005F57">
                <a:tint val="66000"/>
                <a:satMod val="160000"/>
              </a:srgbClr>
            </a:solidFill>
            <a:ln>
              <a:solidFill>
                <a:srgbClr val="0162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prstClr val="black"/>
                  </a:solidFill>
                  <a:effectLst/>
                  <a:uLnTx/>
                  <a:uFillTx/>
                  <a:latin typeface="Calibri" panose="020F0502020204030204"/>
                  <a:ea typeface="+mn-ea"/>
                  <a:cs typeface="+mn-cs"/>
                </a:rPr>
                <a:t>Recovery Navigators </a:t>
              </a:r>
              <a:r>
                <a:rPr kumimoji="0" lang="en-GB" sz="900" b="0" i="0" u="none" strike="noStrike" kern="1200" cap="none" spc="0" normalizeH="0" baseline="0" noProof="0" dirty="0">
                  <a:ln>
                    <a:noFill/>
                  </a:ln>
                  <a:solidFill>
                    <a:prstClr val="black"/>
                  </a:solidFill>
                  <a:effectLst/>
                  <a:uLnTx/>
                  <a:uFillTx/>
                  <a:latin typeface="Calibri" panose="020F0502020204030204"/>
                  <a:ea typeface="+mn-ea"/>
                  <a:cs typeface="+mn-cs"/>
                </a:rPr>
                <a:t>(Commence Jan ‘23)</a:t>
              </a:r>
              <a:endParaRPr kumimoji="0" lang="en-GB" sz="9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5" name="Arrow: Down 54">
              <a:extLst>
                <a:ext uri="{FF2B5EF4-FFF2-40B4-BE49-F238E27FC236}">
                  <a16:creationId xmlns:a16="http://schemas.microsoft.com/office/drawing/2014/main" id="{0A55840D-CE90-BE19-C992-28CD9D0E91D3}"/>
                </a:ext>
              </a:extLst>
            </p:cNvPr>
            <p:cNvSpPr/>
            <p:nvPr/>
          </p:nvSpPr>
          <p:spPr>
            <a:xfrm>
              <a:off x="994310" y="1405872"/>
              <a:ext cx="162908" cy="217325"/>
            </a:xfrm>
            <a:prstGeom prst="downArrow">
              <a:avLst/>
            </a:prstGeom>
            <a:solidFill>
              <a:srgbClr val="016259"/>
            </a:solidFill>
            <a:ln>
              <a:solidFill>
                <a:srgbClr val="0162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6" name="Arrow: Down 55">
              <a:extLst>
                <a:ext uri="{FF2B5EF4-FFF2-40B4-BE49-F238E27FC236}">
                  <a16:creationId xmlns:a16="http://schemas.microsoft.com/office/drawing/2014/main" id="{B570ACF2-953D-4AEF-EFC3-CCD87829B2D3}"/>
                </a:ext>
              </a:extLst>
            </p:cNvPr>
            <p:cNvSpPr/>
            <p:nvPr/>
          </p:nvSpPr>
          <p:spPr>
            <a:xfrm>
              <a:off x="1827196" y="1349360"/>
              <a:ext cx="162908" cy="857085"/>
            </a:xfrm>
            <a:prstGeom prst="downArrow">
              <a:avLst/>
            </a:prstGeom>
            <a:solidFill>
              <a:srgbClr val="016259"/>
            </a:solidFill>
            <a:ln>
              <a:solidFill>
                <a:srgbClr val="0162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8" name="Arrow: Down 57">
              <a:extLst>
                <a:ext uri="{FF2B5EF4-FFF2-40B4-BE49-F238E27FC236}">
                  <a16:creationId xmlns:a16="http://schemas.microsoft.com/office/drawing/2014/main" id="{D6B4A5E9-CC38-62C4-0139-79A90DAF5F13}"/>
                </a:ext>
              </a:extLst>
            </p:cNvPr>
            <p:cNvSpPr/>
            <p:nvPr/>
          </p:nvSpPr>
          <p:spPr>
            <a:xfrm>
              <a:off x="3352325" y="839121"/>
              <a:ext cx="178278" cy="1350132"/>
            </a:xfrm>
            <a:prstGeom prst="downArrow">
              <a:avLst/>
            </a:prstGeom>
            <a:solidFill>
              <a:srgbClr val="016259"/>
            </a:solidFill>
            <a:ln>
              <a:solidFill>
                <a:srgbClr val="0162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9" name="Rectangle 28">
              <a:extLst>
                <a:ext uri="{FF2B5EF4-FFF2-40B4-BE49-F238E27FC236}">
                  <a16:creationId xmlns:a16="http://schemas.microsoft.com/office/drawing/2014/main" id="{3C5993B8-0E6E-15B4-DBBB-6EEB89F8A9F8}"/>
                </a:ext>
              </a:extLst>
            </p:cNvPr>
            <p:cNvSpPr/>
            <p:nvPr/>
          </p:nvSpPr>
          <p:spPr>
            <a:xfrm>
              <a:off x="500445" y="722099"/>
              <a:ext cx="3169256" cy="780580"/>
            </a:xfrm>
            <a:prstGeom prst="rect">
              <a:avLst/>
            </a:prstGeom>
            <a:solidFill>
              <a:srgbClr val="005F57">
                <a:tint val="66000"/>
                <a:satMod val="160000"/>
              </a:srgbClr>
            </a:solidFill>
            <a:ln>
              <a:solidFill>
                <a:srgbClr val="0162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tab pos="457200" algn="l"/>
                </a:tabLst>
                <a:defRPr/>
              </a:pPr>
              <a:r>
                <a:rPr kumimoji="0" lang="en-GB" sz="12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Now implementing our </a:t>
              </a:r>
            </a:p>
            <a:p>
              <a:pPr marL="0" marR="0" lvl="0" indent="0" algn="ctr" defTabSz="914400" rtl="0" eaLnBrk="1" fontAlgn="auto" latinLnBrk="0" hangingPunct="1">
                <a:lnSpc>
                  <a:spcPct val="100000"/>
                </a:lnSpc>
                <a:spcBef>
                  <a:spcPts val="0"/>
                </a:spcBef>
                <a:spcAft>
                  <a:spcPts val="0"/>
                </a:spcAft>
                <a:buClrTx/>
                <a:buSzTx/>
                <a:buFontTx/>
                <a:buNone/>
                <a:tabLst>
                  <a:tab pos="457200" algn="l"/>
                </a:tabLst>
                <a:defRPr/>
              </a:pPr>
              <a:r>
                <a:rPr kumimoji="0" lang="en-GB" sz="12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Community Mental Health</a:t>
              </a:r>
            </a:p>
            <a:p>
              <a:pPr marL="0" marR="0" lvl="0" indent="0" algn="ctr" defTabSz="914400" rtl="0" eaLnBrk="1" fontAlgn="auto" latinLnBrk="0" hangingPunct="1">
                <a:lnSpc>
                  <a:spcPct val="100000"/>
                </a:lnSpc>
                <a:spcBef>
                  <a:spcPts val="0"/>
                </a:spcBef>
                <a:spcAft>
                  <a:spcPts val="0"/>
                </a:spcAft>
                <a:buClrTx/>
                <a:buSzTx/>
                <a:buFontTx/>
                <a:buNone/>
                <a:tabLst>
                  <a:tab pos="457200" algn="l"/>
                </a:tabLst>
                <a:defRPr/>
              </a:pPr>
              <a:r>
                <a:rPr kumimoji="0" lang="en-GB" sz="1200" b="1"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Integrated &amp; Personalised Care Team </a:t>
              </a:r>
            </a:p>
          </p:txBody>
        </p:sp>
        <p:sp>
          <p:nvSpPr>
            <p:cNvPr id="50" name="Rectangle 49">
              <a:extLst>
                <a:ext uri="{FF2B5EF4-FFF2-40B4-BE49-F238E27FC236}">
                  <a16:creationId xmlns:a16="http://schemas.microsoft.com/office/drawing/2014/main" id="{651C3103-332B-090C-25DF-DFA1BB4D75EF}"/>
                </a:ext>
              </a:extLst>
            </p:cNvPr>
            <p:cNvSpPr/>
            <p:nvPr/>
          </p:nvSpPr>
          <p:spPr>
            <a:xfrm>
              <a:off x="733356" y="2206905"/>
              <a:ext cx="1274332" cy="434071"/>
            </a:xfrm>
            <a:prstGeom prst="rect">
              <a:avLst/>
            </a:prstGeom>
            <a:solidFill>
              <a:srgbClr val="005F57">
                <a:tint val="66000"/>
                <a:satMod val="160000"/>
              </a:srgbClr>
            </a:solidFill>
            <a:ln>
              <a:solidFill>
                <a:srgbClr val="0162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prstClr val="black"/>
                  </a:solidFill>
                  <a:effectLst/>
                  <a:uLnTx/>
                  <a:uFillTx/>
                  <a:latin typeface="Calibri" panose="020F0502020204030204"/>
                  <a:ea typeface="+mn-ea"/>
                  <a:cs typeface="+mn-cs"/>
                </a:rPr>
                <a:t>Wellbeing College </a:t>
              </a:r>
              <a:r>
                <a:rPr kumimoji="0" lang="en-GB" sz="900" b="0" i="0" u="none" strike="noStrike" kern="1200" cap="none" spc="0" normalizeH="0" baseline="0" noProof="0" dirty="0">
                  <a:ln>
                    <a:noFill/>
                  </a:ln>
                  <a:solidFill>
                    <a:prstClr val="black"/>
                  </a:solidFill>
                  <a:effectLst/>
                  <a:uLnTx/>
                  <a:uFillTx/>
                  <a:latin typeface="Calibri" panose="020F0502020204030204"/>
                  <a:ea typeface="+mn-ea"/>
                  <a:cs typeface="+mn-cs"/>
                </a:rPr>
                <a:t>(operational)</a:t>
              </a:r>
              <a:endParaRPr kumimoji="0" lang="en-GB" sz="9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1" name="Rectangle 50">
              <a:extLst>
                <a:ext uri="{FF2B5EF4-FFF2-40B4-BE49-F238E27FC236}">
                  <a16:creationId xmlns:a16="http://schemas.microsoft.com/office/drawing/2014/main" id="{AC42A880-9F95-AB58-CFD6-0B0FB7C1A47E}"/>
                </a:ext>
              </a:extLst>
            </p:cNvPr>
            <p:cNvSpPr/>
            <p:nvPr/>
          </p:nvSpPr>
          <p:spPr>
            <a:xfrm>
              <a:off x="501507" y="1632685"/>
              <a:ext cx="1274332" cy="444910"/>
            </a:xfrm>
            <a:prstGeom prst="rect">
              <a:avLst/>
            </a:prstGeom>
            <a:solidFill>
              <a:srgbClr val="005F57">
                <a:tint val="66000"/>
                <a:satMod val="160000"/>
              </a:srgbClr>
            </a:solidFill>
            <a:ln>
              <a:solidFill>
                <a:srgbClr val="0162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prstClr val="black"/>
                  </a:solidFill>
                  <a:effectLst/>
                  <a:uLnTx/>
                  <a:uFillTx/>
                  <a:latin typeface="Calibri" panose="020F0502020204030204"/>
                  <a:ea typeface="+mn-ea"/>
                  <a:cs typeface="+mn-cs"/>
                </a:rPr>
                <a:t>Thrive Training </a:t>
              </a:r>
              <a:r>
                <a:rPr kumimoji="0" lang="en-GB" sz="900" b="0" i="0" u="none" strike="noStrike" kern="1200" cap="none" spc="0" normalizeH="0" baseline="0" noProof="0" dirty="0">
                  <a:ln>
                    <a:noFill/>
                  </a:ln>
                  <a:solidFill>
                    <a:prstClr val="black"/>
                  </a:solidFill>
                  <a:effectLst/>
                  <a:uLnTx/>
                  <a:uFillTx/>
                  <a:latin typeface="Calibri" panose="020F0502020204030204"/>
                  <a:ea typeface="+mn-ea"/>
                  <a:cs typeface="+mn-cs"/>
                </a:rPr>
                <a:t>(operational)</a:t>
              </a:r>
            </a:p>
          </p:txBody>
        </p:sp>
        <p:sp>
          <p:nvSpPr>
            <p:cNvPr id="52" name="Rectangle 51">
              <a:extLst>
                <a:ext uri="{FF2B5EF4-FFF2-40B4-BE49-F238E27FC236}">
                  <a16:creationId xmlns:a16="http://schemas.microsoft.com/office/drawing/2014/main" id="{C676AD84-A47C-B855-4B64-4B55B30D6765}"/>
                </a:ext>
              </a:extLst>
            </p:cNvPr>
            <p:cNvSpPr/>
            <p:nvPr/>
          </p:nvSpPr>
          <p:spPr>
            <a:xfrm>
              <a:off x="2335767" y="2192815"/>
              <a:ext cx="1274332" cy="447361"/>
            </a:xfrm>
            <a:prstGeom prst="rect">
              <a:avLst/>
            </a:prstGeom>
            <a:solidFill>
              <a:srgbClr val="005F57">
                <a:tint val="66000"/>
                <a:satMod val="160000"/>
              </a:srgbClr>
            </a:solidFill>
            <a:ln>
              <a:solidFill>
                <a:srgbClr val="0162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prstClr val="black"/>
                  </a:solidFill>
                  <a:effectLst/>
                  <a:uLnTx/>
                  <a:uFillTx/>
                  <a:latin typeface="Calibri" panose="020F0502020204030204"/>
                  <a:ea typeface="+mn-ea"/>
                  <a:cs typeface="+mn-cs"/>
                </a:rPr>
                <a:t>Peer Support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Calibri" panose="020F0502020204030204"/>
                  <a:ea typeface="+mn-ea"/>
                  <a:cs typeface="+mn-cs"/>
                </a:rPr>
                <a:t>(in discussion)</a:t>
              </a:r>
            </a:p>
          </p:txBody>
        </p:sp>
      </p:grpSp>
      <p:sp>
        <p:nvSpPr>
          <p:cNvPr id="8" name="Rectangle 7">
            <a:extLst>
              <a:ext uri="{FF2B5EF4-FFF2-40B4-BE49-F238E27FC236}">
                <a16:creationId xmlns:a16="http://schemas.microsoft.com/office/drawing/2014/main" id="{4F9C7D1D-BC42-8E3D-075B-44257F2BB40D}"/>
              </a:ext>
            </a:extLst>
          </p:cNvPr>
          <p:cNvSpPr/>
          <p:nvPr/>
        </p:nvSpPr>
        <p:spPr>
          <a:xfrm>
            <a:off x="4271965" y="116805"/>
            <a:ext cx="3417277" cy="5123409"/>
          </a:xfrm>
          <a:prstGeom prst="rect">
            <a:avLst/>
          </a:prstGeom>
          <a:noFill/>
          <a:ln>
            <a:solidFill>
              <a:srgbClr val="0162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8" name="TextBox 27">
            <a:extLst>
              <a:ext uri="{FF2B5EF4-FFF2-40B4-BE49-F238E27FC236}">
                <a16:creationId xmlns:a16="http://schemas.microsoft.com/office/drawing/2014/main" id="{C6C33E17-EDD3-7ADF-AAE9-E67545D0688F}"/>
              </a:ext>
            </a:extLst>
          </p:cNvPr>
          <p:cNvSpPr txBox="1"/>
          <p:nvPr/>
        </p:nvSpPr>
        <p:spPr>
          <a:xfrm>
            <a:off x="4249611" y="158467"/>
            <a:ext cx="3417277"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Calibri" panose="020F0502020204030204"/>
                <a:ea typeface="+mn-ea"/>
                <a:cs typeface="+mn-cs"/>
              </a:rPr>
              <a:t>Planning Phase</a:t>
            </a:r>
          </a:p>
        </p:txBody>
      </p:sp>
      <p:sp>
        <p:nvSpPr>
          <p:cNvPr id="49" name="Arrow: Down 48">
            <a:extLst>
              <a:ext uri="{FF2B5EF4-FFF2-40B4-BE49-F238E27FC236}">
                <a16:creationId xmlns:a16="http://schemas.microsoft.com/office/drawing/2014/main" id="{318A3203-F41C-9847-AEA8-C9BD916FBCA9}"/>
              </a:ext>
            </a:extLst>
          </p:cNvPr>
          <p:cNvSpPr/>
          <p:nvPr/>
        </p:nvSpPr>
        <p:spPr>
          <a:xfrm>
            <a:off x="5873696" y="923303"/>
            <a:ext cx="169106" cy="232104"/>
          </a:xfrm>
          <a:prstGeom prst="downArrow">
            <a:avLst/>
          </a:prstGeom>
          <a:solidFill>
            <a:srgbClr val="016259"/>
          </a:solidFill>
          <a:ln>
            <a:solidFill>
              <a:srgbClr val="0162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1" name="Rectangle 30">
            <a:extLst>
              <a:ext uri="{FF2B5EF4-FFF2-40B4-BE49-F238E27FC236}">
                <a16:creationId xmlns:a16="http://schemas.microsoft.com/office/drawing/2014/main" id="{B3B40695-D802-DA8C-AA54-D3FFA55C9F92}"/>
              </a:ext>
            </a:extLst>
          </p:cNvPr>
          <p:cNvSpPr/>
          <p:nvPr/>
        </p:nvSpPr>
        <p:spPr>
          <a:xfrm>
            <a:off x="4397957" y="620125"/>
            <a:ext cx="3184596" cy="398779"/>
          </a:xfrm>
          <a:prstGeom prst="rect">
            <a:avLst/>
          </a:prstGeom>
          <a:solidFill>
            <a:srgbClr val="005F57">
              <a:tint val="66000"/>
              <a:satMod val="160000"/>
            </a:srgbClr>
          </a:solidFill>
          <a:ln>
            <a:solidFill>
              <a:srgbClr val="0162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Calibri" panose="020F0502020204030204"/>
                <a:ea typeface="+mn-ea"/>
                <a:cs typeface="+mn-cs"/>
              </a:rPr>
              <a:t>Anticipating health and care needs </a:t>
            </a: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in our Ageing Well population</a:t>
            </a:r>
          </a:p>
        </p:txBody>
      </p:sp>
      <p:sp>
        <p:nvSpPr>
          <p:cNvPr id="44" name="Rectangle 43">
            <a:extLst>
              <a:ext uri="{FF2B5EF4-FFF2-40B4-BE49-F238E27FC236}">
                <a16:creationId xmlns:a16="http://schemas.microsoft.com/office/drawing/2014/main" id="{3CEBC130-BD73-C2F2-6301-5FB8FCC5E71D}"/>
              </a:ext>
            </a:extLst>
          </p:cNvPr>
          <p:cNvSpPr/>
          <p:nvPr/>
        </p:nvSpPr>
        <p:spPr>
          <a:xfrm>
            <a:off x="4406071" y="1171155"/>
            <a:ext cx="3181995" cy="711486"/>
          </a:xfrm>
          <a:prstGeom prst="rect">
            <a:avLst/>
          </a:prstGeom>
          <a:solidFill>
            <a:srgbClr val="005F57">
              <a:tint val="66000"/>
              <a:satMod val="160000"/>
            </a:srgbClr>
          </a:solidFill>
          <a:ln>
            <a:solidFill>
              <a:srgbClr val="0162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tab pos="457200" algn="l"/>
              </a:tabLst>
              <a:defRPr/>
            </a:pPr>
            <a:r>
              <a:rPr kumimoji="0" lang="en-GB" sz="12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People who live in our outer wards use a disproportionate amount of unplanned care to manage their </a:t>
            </a:r>
            <a:r>
              <a:rPr kumimoji="0" lang="en-GB" sz="1200" b="1"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COPD</a:t>
            </a:r>
            <a:r>
              <a:rPr kumimoji="0" lang="en-GB" sz="12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 </a:t>
            </a:r>
            <a:endParaRPr kumimoji="0" lang="en-GB" sz="1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60" name="Rectangle 59">
            <a:extLst>
              <a:ext uri="{FF2B5EF4-FFF2-40B4-BE49-F238E27FC236}">
                <a16:creationId xmlns:a16="http://schemas.microsoft.com/office/drawing/2014/main" id="{72967922-9700-AB8A-1F7C-953D0D9B8A5E}"/>
              </a:ext>
            </a:extLst>
          </p:cNvPr>
          <p:cNvSpPr/>
          <p:nvPr/>
        </p:nvSpPr>
        <p:spPr>
          <a:xfrm>
            <a:off x="514921" y="2873681"/>
            <a:ext cx="3184596" cy="926390"/>
          </a:xfrm>
          <a:prstGeom prst="rect">
            <a:avLst/>
          </a:prstGeom>
          <a:solidFill>
            <a:srgbClr val="005F57">
              <a:tint val="66000"/>
              <a:satMod val="160000"/>
            </a:srgbClr>
          </a:solidFill>
          <a:ln>
            <a:solidFill>
              <a:srgbClr val="0162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Calibri" panose="020F0502020204030204"/>
                <a:ea typeface="+mn-ea"/>
                <a:cs typeface="+mn-cs"/>
              </a:rPr>
              <a:t>Working with communities </a:t>
            </a: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to explore </a:t>
            </a:r>
            <a:r>
              <a:rPr kumimoji="0" lang="en-GB" sz="1200" b="0" i="0" u="none" strike="noStrike" kern="1200" cap="none" spc="0" normalizeH="0" baseline="0" noProof="0" dirty="0">
                <a:ln>
                  <a:noFill/>
                </a:ln>
                <a:solidFill>
                  <a:srgbClr val="000000"/>
                </a:solidFill>
                <a:effectLst/>
                <a:uLnTx/>
                <a:uFillTx/>
                <a:latin typeface="Calibri" panose="020F0502020204030204"/>
                <a:ea typeface="+mn-ea"/>
                <a:cs typeface="+mn-cs"/>
              </a:rPr>
              <a:t>whether </a:t>
            </a:r>
            <a:r>
              <a:rPr kumimoji="0" lang="en-GB" sz="1200" b="1" i="0" u="none" strike="noStrike" kern="1200" cap="none" spc="0" normalizeH="0" baseline="0" noProof="0" dirty="0">
                <a:ln>
                  <a:noFill/>
                </a:ln>
                <a:solidFill>
                  <a:srgbClr val="000000"/>
                </a:solidFill>
                <a:effectLst/>
                <a:uLnTx/>
                <a:uFillTx/>
                <a:latin typeface="Calibri" panose="020F0502020204030204"/>
                <a:ea typeface="+mn-ea"/>
                <a:cs typeface="+mn-cs"/>
              </a:rPr>
              <a:t>co-designed community interventions </a:t>
            </a:r>
            <a:r>
              <a:rPr kumimoji="0" lang="en-GB" sz="1200" b="0" i="0" u="none" strike="noStrike" kern="1200" cap="none" spc="0" normalizeH="0" baseline="0" noProof="0" dirty="0">
                <a:ln>
                  <a:noFill/>
                </a:ln>
                <a:solidFill>
                  <a:srgbClr val="000000"/>
                </a:solidFill>
                <a:effectLst/>
                <a:uLnTx/>
                <a:uFillTx/>
                <a:latin typeface="Calibri" panose="020F0502020204030204"/>
                <a:ea typeface="+mn-ea"/>
                <a:cs typeface="+mn-cs"/>
              </a:rPr>
              <a:t>can</a:t>
            </a:r>
            <a:r>
              <a:rPr kumimoji="0" lang="en-GB" sz="1200" b="1" i="0" u="none" strike="noStrike" kern="1200" cap="none" spc="0" normalizeH="0" baseline="0" noProof="0" dirty="0">
                <a:ln>
                  <a:noFill/>
                </a:ln>
                <a:solidFill>
                  <a:srgbClr val="000000"/>
                </a:solidFill>
                <a:effectLst/>
                <a:uLnTx/>
                <a:uFillTx/>
                <a:latin typeface="Calibri" panose="020F0502020204030204"/>
                <a:ea typeface="+mn-ea"/>
                <a:cs typeface="+mn-cs"/>
              </a:rPr>
              <a:t> reduce use of unplanned care  </a:t>
            </a:r>
            <a:r>
              <a:rPr kumimoji="0" lang="en-GB" sz="1200" b="0" i="0" u="none" strike="noStrike" kern="1200" cap="none" spc="0" normalizeH="0" baseline="0" noProof="0" dirty="0">
                <a:ln>
                  <a:noFill/>
                </a:ln>
                <a:solidFill>
                  <a:srgbClr val="000000"/>
                </a:solidFill>
                <a:effectLst/>
                <a:uLnTx/>
                <a:uFillTx/>
                <a:latin typeface="Calibri" panose="020F0502020204030204"/>
                <a:ea typeface="+mn-ea"/>
                <a:cs typeface="+mn-cs"/>
              </a:rPr>
              <a:t>before</a:t>
            </a:r>
            <a:r>
              <a:rPr kumimoji="0" lang="en-GB" sz="12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Times New Roman" panose="02020603050405020304" pitchFamily="18" charset="0"/>
              </a:rPr>
              <a:t> people get sick or frail</a:t>
            </a:r>
          </a:p>
        </p:txBody>
      </p:sp>
      <p:sp>
        <p:nvSpPr>
          <p:cNvPr id="2" name="Rectangle 1">
            <a:extLst>
              <a:ext uri="{FF2B5EF4-FFF2-40B4-BE49-F238E27FC236}">
                <a16:creationId xmlns:a16="http://schemas.microsoft.com/office/drawing/2014/main" id="{19D2F228-EA07-ED15-C81D-99C2A9BC0794}"/>
              </a:ext>
            </a:extLst>
          </p:cNvPr>
          <p:cNvSpPr/>
          <p:nvPr/>
        </p:nvSpPr>
        <p:spPr>
          <a:xfrm>
            <a:off x="8219590" y="3249909"/>
            <a:ext cx="3179372" cy="650610"/>
          </a:xfrm>
          <a:prstGeom prst="rect">
            <a:avLst/>
          </a:prstGeom>
          <a:solidFill>
            <a:srgbClr val="005F57">
              <a:tint val="66000"/>
              <a:satMod val="160000"/>
            </a:srgbClr>
          </a:solidFill>
          <a:ln>
            <a:solidFill>
              <a:srgbClr val="0162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tab pos="457200" algn="l"/>
              </a:tabLst>
              <a:defRPr/>
            </a:pPr>
            <a:r>
              <a:rPr kumimoji="0" lang="en-GB" sz="12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rPr>
              <a:t>Understanding the impact alcohol and substance misuse </a:t>
            </a:r>
            <a:r>
              <a:rPr kumimoji="0" lang="en-GB" sz="1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rPr>
              <a:t>has on mental and physical health</a:t>
            </a:r>
            <a:endParaRPr kumimoji="0" lang="en-GB" sz="1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grpSp>
        <p:nvGrpSpPr>
          <p:cNvPr id="18" name="Group 17">
            <a:extLst>
              <a:ext uri="{FF2B5EF4-FFF2-40B4-BE49-F238E27FC236}">
                <a16:creationId xmlns:a16="http://schemas.microsoft.com/office/drawing/2014/main" id="{BBFC5010-021B-7797-FD65-B86FF4F2A8C5}"/>
              </a:ext>
            </a:extLst>
          </p:cNvPr>
          <p:cNvGrpSpPr/>
          <p:nvPr/>
        </p:nvGrpSpPr>
        <p:grpSpPr>
          <a:xfrm>
            <a:off x="9974348" y="3685194"/>
            <a:ext cx="2059967" cy="2070030"/>
            <a:chOff x="10055710" y="3707839"/>
            <a:chExt cx="2059967" cy="2070030"/>
          </a:xfrm>
        </p:grpSpPr>
        <p:sp>
          <p:nvSpPr>
            <p:cNvPr id="5" name="Freeform: Shape 4">
              <a:extLst>
                <a:ext uri="{FF2B5EF4-FFF2-40B4-BE49-F238E27FC236}">
                  <a16:creationId xmlns:a16="http://schemas.microsoft.com/office/drawing/2014/main" id="{D0EFE1B1-5D49-7CBA-4A41-081B92508E9E}"/>
                </a:ext>
              </a:extLst>
            </p:cNvPr>
            <p:cNvSpPr/>
            <p:nvPr/>
          </p:nvSpPr>
          <p:spPr>
            <a:xfrm>
              <a:off x="10055710" y="3715886"/>
              <a:ext cx="2057349" cy="2057349"/>
            </a:xfrm>
            <a:custGeom>
              <a:avLst/>
              <a:gdLst>
                <a:gd name="connsiteX0" fmla="*/ 1028674 w 2057349"/>
                <a:gd name="connsiteY0" fmla="*/ 0 h 2057349"/>
                <a:gd name="connsiteX1" fmla="*/ 1919533 w 2057349"/>
                <a:gd name="connsiteY1" fmla="*/ 514337 h 2057349"/>
                <a:gd name="connsiteX2" fmla="*/ 1919533 w 2057349"/>
                <a:gd name="connsiteY2" fmla="*/ 1543012 h 2057349"/>
                <a:gd name="connsiteX3" fmla="*/ 1028675 w 2057349"/>
                <a:gd name="connsiteY3" fmla="*/ 1028675 h 2057349"/>
                <a:gd name="connsiteX4" fmla="*/ 1028674 w 2057349"/>
                <a:gd name="connsiteY4" fmla="*/ 0 h 20573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57349" h="2057349">
                  <a:moveTo>
                    <a:pt x="1028674" y="0"/>
                  </a:moveTo>
                  <a:cubicBezTo>
                    <a:pt x="1396184" y="0"/>
                    <a:pt x="1735778" y="196064"/>
                    <a:pt x="1919533" y="514337"/>
                  </a:cubicBezTo>
                  <a:cubicBezTo>
                    <a:pt x="2103288" y="832610"/>
                    <a:pt x="2103288" y="1224739"/>
                    <a:pt x="1919533" y="1543012"/>
                  </a:cubicBezTo>
                  <a:lnTo>
                    <a:pt x="1028675" y="1028675"/>
                  </a:lnTo>
                  <a:cubicBezTo>
                    <a:pt x="1028675" y="685783"/>
                    <a:pt x="1028674" y="342892"/>
                    <a:pt x="1028674" y="0"/>
                  </a:cubicBezTo>
                  <a:close/>
                </a:path>
              </a:pathLst>
            </a:custGeom>
            <a:solidFill>
              <a:srgbClr val="005F57"/>
            </a:solidFill>
            <a:ln>
              <a:solidFill>
                <a:srgbClr val="FFFFFF"/>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141422" tIns="402490" rIns="263618" bIns="1014796" numCol="1" spcCol="1270" anchor="ctr" anchorCtr="0">
              <a:noAutofit/>
            </a:bodyPr>
            <a:lstStyle/>
            <a:p>
              <a:pPr marL="0" marR="0" lvl="0" indent="0" algn="ctr" defTabSz="800100" rtl="0" eaLnBrk="1" fontAlgn="auto" latinLnBrk="0" hangingPunct="1">
                <a:lnSpc>
                  <a:spcPct val="90000"/>
                </a:lnSpc>
                <a:spcBef>
                  <a:spcPct val="0"/>
                </a:spcBef>
                <a:spcAft>
                  <a:spcPct val="35000"/>
                </a:spcAft>
                <a:buClrTx/>
                <a:buSzTx/>
                <a:buFontTx/>
                <a:buNone/>
                <a:tabLst/>
                <a:defRPr/>
              </a:pPr>
              <a:r>
                <a:rPr kumimoji="0" lang="en-GB" sz="1050" b="0" i="0" u="none" strike="noStrike" kern="1200" cap="none" spc="0" normalizeH="0" baseline="0" noProof="0" dirty="0">
                  <a:ln>
                    <a:noFill/>
                  </a:ln>
                  <a:solidFill>
                    <a:prstClr val="white"/>
                  </a:solidFill>
                  <a:effectLst/>
                  <a:uLnTx/>
                  <a:uFillTx/>
                  <a:latin typeface="Calibri" panose="020F0502020204030204"/>
                  <a:ea typeface="+mn-ea"/>
                  <a:cs typeface="+mn-cs"/>
                </a:rPr>
                <a:t>Delivery Board</a:t>
              </a:r>
            </a:p>
          </p:txBody>
        </p:sp>
        <p:sp>
          <p:nvSpPr>
            <p:cNvPr id="6" name="Freeform: Shape 5">
              <a:extLst>
                <a:ext uri="{FF2B5EF4-FFF2-40B4-BE49-F238E27FC236}">
                  <a16:creationId xmlns:a16="http://schemas.microsoft.com/office/drawing/2014/main" id="{68076905-444A-4673-B11D-BCDE9639ACD5}"/>
                </a:ext>
              </a:extLst>
            </p:cNvPr>
            <p:cNvSpPr/>
            <p:nvPr/>
          </p:nvSpPr>
          <p:spPr>
            <a:xfrm>
              <a:off x="10058328" y="3707839"/>
              <a:ext cx="2057349" cy="2057349"/>
            </a:xfrm>
            <a:custGeom>
              <a:avLst/>
              <a:gdLst>
                <a:gd name="connsiteX0" fmla="*/ 1919533 w 2057349"/>
                <a:gd name="connsiteY0" fmla="*/ 1543012 h 2057349"/>
                <a:gd name="connsiteX1" fmla="*/ 1028674 w 2057349"/>
                <a:gd name="connsiteY1" fmla="*/ 2057350 h 2057349"/>
                <a:gd name="connsiteX2" fmla="*/ 137815 w 2057349"/>
                <a:gd name="connsiteY2" fmla="*/ 1543013 h 2057349"/>
                <a:gd name="connsiteX3" fmla="*/ 1028675 w 2057349"/>
                <a:gd name="connsiteY3" fmla="*/ 1028675 h 2057349"/>
                <a:gd name="connsiteX4" fmla="*/ 1919533 w 2057349"/>
                <a:gd name="connsiteY4" fmla="*/ 1543012 h 20573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57349" h="2057349">
                  <a:moveTo>
                    <a:pt x="1919533" y="1543012"/>
                  </a:moveTo>
                  <a:cubicBezTo>
                    <a:pt x="1735778" y="1861285"/>
                    <a:pt x="1396184" y="2057350"/>
                    <a:pt x="1028674" y="2057350"/>
                  </a:cubicBezTo>
                  <a:cubicBezTo>
                    <a:pt x="661164" y="2057350"/>
                    <a:pt x="321570" y="1861286"/>
                    <a:pt x="137815" y="1543013"/>
                  </a:cubicBezTo>
                  <a:lnTo>
                    <a:pt x="1028675" y="1028675"/>
                  </a:lnTo>
                  <a:lnTo>
                    <a:pt x="1919533" y="1543012"/>
                  </a:lnTo>
                  <a:close/>
                </a:path>
              </a:pathLst>
            </a:custGeom>
            <a:solidFill>
              <a:srgbClr val="005F57"/>
            </a:solidFill>
            <a:ln>
              <a:solidFill>
                <a:srgbClr val="FFFFFF"/>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586182" tIns="1320950" rIns="586182" bIns="145321" numCol="1" spcCol="1270" anchor="ctr" anchorCtr="0">
              <a:noAutofit/>
            </a:bodyPr>
            <a:lstStyle/>
            <a:p>
              <a:pPr marL="0" marR="0" lvl="0" indent="0" algn="ctr" defTabSz="800100" rtl="0" eaLnBrk="1" fontAlgn="auto" latinLnBrk="0" hangingPunct="1">
                <a:lnSpc>
                  <a:spcPct val="90000"/>
                </a:lnSpc>
                <a:spcBef>
                  <a:spcPct val="0"/>
                </a:spcBef>
                <a:spcAft>
                  <a:spcPct val="35000"/>
                </a:spcAft>
                <a:buClrTx/>
                <a:buSzTx/>
                <a:buFontTx/>
                <a:buNone/>
                <a:tabLst/>
                <a:defRPr/>
              </a:pPr>
              <a:r>
                <a:rPr kumimoji="0" lang="en-GB" sz="1050" b="0" i="0" u="none" strike="noStrike" kern="1200" cap="none" spc="0" normalizeH="0" baseline="0" noProof="0" dirty="0">
                  <a:ln>
                    <a:noFill/>
                  </a:ln>
                  <a:solidFill>
                    <a:prstClr val="white"/>
                  </a:solidFill>
                  <a:effectLst/>
                  <a:uLnTx/>
                  <a:uFillTx/>
                  <a:latin typeface="Calibri" panose="020F0502020204030204"/>
                  <a:ea typeface="+mn-ea"/>
                  <a:cs typeface="+mn-cs"/>
                </a:rPr>
                <a:t>Leadership Board</a:t>
              </a:r>
            </a:p>
          </p:txBody>
        </p:sp>
        <p:sp>
          <p:nvSpPr>
            <p:cNvPr id="7" name="Freeform: Shape 6">
              <a:extLst>
                <a:ext uri="{FF2B5EF4-FFF2-40B4-BE49-F238E27FC236}">
                  <a16:creationId xmlns:a16="http://schemas.microsoft.com/office/drawing/2014/main" id="{3988E03C-9689-BE92-7621-FD1BF1D078E1}"/>
                </a:ext>
              </a:extLst>
            </p:cNvPr>
            <p:cNvSpPr/>
            <p:nvPr/>
          </p:nvSpPr>
          <p:spPr>
            <a:xfrm>
              <a:off x="10055715" y="3720520"/>
              <a:ext cx="2057349" cy="2057349"/>
            </a:xfrm>
            <a:custGeom>
              <a:avLst/>
              <a:gdLst>
                <a:gd name="connsiteX0" fmla="*/ 137816 w 2057349"/>
                <a:gd name="connsiteY0" fmla="*/ 1543012 h 2057349"/>
                <a:gd name="connsiteX1" fmla="*/ 137816 w 2057349"/>
                <a:gd name="connsiteY1" fmla="*/ 514337 h 2057349"/>
                <a:gd name="connsiteX2" fmla="*/ 1028675 w 2057349"/>
                <a:gd name="connsiteY2" fmla="*/ -1 h 2057349"/>
                <a:gd name="connsiteX3" fmla="*/ 1028675 w 2057349"/>
                <a:gd name="connsiteY3" fmla="*/ 1028675 h 2057349"/>
                <a:gd name="connsiteX4" fmla="*/ 137816 w 2057349"/>
                <a:gd name="connsiteY4" fmla="*/ 1543012 h 20573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57349" h="2057349">
                  <a:moveTo>
                    <a:pt x="137816" y="1543012"/>
                  </a:moveTo>
                  <a:cubicBezTo>
                    <a:pt x="-45939" y="1224739"/>
                    <a:pt x="-45939" y="832610"/>
                    <a:pt x="137816" y="514337"/>
                  </a:cubicBezTo>
                  <a:cubicBezTo>
                    <a:pt x="321571" y="196064"/>
                    <a:pt x="661165" y="-1"/>
                    <a:pt x="1028675" y="-1"/>
                  </a:cubicBezTo>
                  <a:lnTo>
                    <a:pt x="1028675" y="1028675"/>
                  </a:lnTo>
                  <a:lnTo>
                    <a:pt x="137816" y="1543012"/>
                  </a:lnTo>
                  <a:close/>
                </a:path>
              </a:pathLst>
            </a:custGeom>
            <a:solidFill>
              <a:srgbClr val="005F57"/>
            </a:solidFill>
            <a:ln>
              <a:solidFill>
                <a:srgbClr val="FFFFFF"/>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243290" tIns="426982" rIns="1161750" bIns="990304" numCol="1" spcCol="1270" anchor="ctr" anchorCtr="0">
              <a:noAutofit/>
            </a:bodyPr>
            <a:lstStyle/>
            <a:p>
              <a:pPr marL="0" marR="0" lvl="0" indent="0" algn="ctr" defTabSz="800100" rtl="0" eaLnBrk="1" fontAlgn="auto" latinLnBrk="0" hangingPunct="1">
                <a:lnSpc>
                  <a:spcPct val="90000"/>
                </a:lnSpc>
                <a:spcBef>
                  <a:spcPct val="0"/>
                </a:spcBef>
                <a:spcAft>
                  <a:spcPct val="35000"/>
                </a:spcAft>
                <a:buClrTx/>
                <a:buSzTx/>
                <a:buFontTx/>
                <a:buNone/>
                <a:tabLst/>
                <a:defRPr/>
              </a:pPr>
              <a:r>
                <a:rPr kumimoji="0" lang="en-GB" sz="1050" b="0" i="0" u="none" strike="noStrike" kern="1200" cap="none" spc="0" normalizeH="0" baseline="0" noProof="0" dirty="0">
                  <a:ln>
                    <a:noFill/>
                  </a:ln>
                  <a:solidFill>
                    <a:prstClr val="white"/>
                  </a:solidFill>
                  <a:effectLst/>
                  <a:uLnTx/>
                  <a:uFillTx/>
                  <a:latin typeface="Calibri" panose="020F0502020204030204"/>
                  <a:ea typeface="+mn-ea"/>
                  <a:cs typeface="+mn-cs"/>
                </a:rPr>
                <a:t>Community Wellbeing Board</a:t>
              </a:r>
            </a:p>
          </p:txBody>
        </p:sp>
      </p:grpSp>
      <p:grpSp>
        <p:nvGrpSpPr>
          <p:cNvPr id="19" name="Group 18">
            <a:extLst>
              <a:ext uri="{FF2B5EF4-FFF2-40B4-BE49-F238E27FC236}">
                <a16:creationId xmlns:a16="http://schemas.microsoft.com/office/drawing/2014/main" id="{3A256B49-D06D-3AA6-EC86-A359FE2D92D6}"/>
              </a:ext>
            </a:extLst>
          </p:cNvPr>
          <p:cNvGrpSpPr/>
          <p:nvPr/>
        </p:nvGrpSpPr>
        <p:grpSpPr>
          <a:xfrm>
            <a:off x="110493" y="3685194"/>
            <a:ext cx="2059967" cy="2070030"/>
            <a:chOff x="10055710" y="3707839"/>
            <a:chExt cx="2059967" cy="2070030"/>
          </a:xfrm>
        </p:grpSpPr>
        <p:sp>
          <p:nvSpPr>
            <p:cNvPr id="20" name="Freeform: Shape 19">
              <a:extLst>
                <a:ext uri="{FF2B5EF4-FFF2-40B4-BE49-F238E27FC236}">
                  <a16:creationId xmlns:a16="http://schemas.microsoft.com/office/drawing/2014/main" id="{FDAB84F4-B3BD-FFAB-6BA2-89F8D5580F6B}"/>
                </a:ext>
              </a:extLst>
            </p:cNvPr>
            <p:cNvSpPr/>
            <p:nvPr/>
          </p:nvSpPr>
          <p:spPr>
            <a:xfrm>
              <a:off x="10055710" y="3715886"/>
              <a:ext cx="2057349" cy="2057349"/>
            </a:xfrm>
            <a:custGeom>
              <a:avLst/>
              <a:gdLst>
                <a:gd name="connsiteX0" fmla="*/ 1028674 w 2057349"/>
                <a:gd name="connsiteY0" fmla="*/ 0 h 2057349"/>
                <a:gd name="connsiteX1" fmla="*/ 1919533 w 2057349"/>
                <a:gd name="connsiteY1" fmla="*/ 514337 h 2057349"/>
                <a:gd name="connsiteX2" fmla="*/ 1919533 w 2057349"/>
                <a:gd name="connsiteY2" fmla="*/ 1543012 h 2057349"/>
                <a:gd name="connsiteX3" fmla="*/ 1028675 w 2057349"/>
                <a:gd name="connsiteY3" fmla="*/ 1028675 h 2057349"/>
                <a:gd name="connsiteX4" fmla="*/ 1028674 w 2057349"/>
                <a:gd name="connsiteY4" fmla="*/ 0 h 20573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57349" h="2057349">
                  <a:moveTo>
                    <a:pt x="1028674" y="0"/>
                  </a:moveTo>
                  <a:cubicBezTo>
                    <a:pt x="1396184" y="0"/>
                    <a:pt x="1735778" y="196064"/>
                    <a:pt x="1919533" y="514337"/>
                  </a:cubicBezTo>
                  <a:cubicBezTo>
                    <a:pt x="2103288" y="832610"/>
                    <a:pt x="2103288" y="1224739"/>
                    <a:pt x="1919533" y="1543012"/>
                  </a:cubicBezTo>
                  <a:lnTo>
                    <a:pt x="1028675" y="1028675"/>
                  </a:lnTo>
                  <a:cubicBezTo>
                    <a:pt x="1028675" y="685783"/>
                    <a:pt x="1028674" y="342892"/>
                    <a:pt x="1028674" y="0"/>
                  </a:cubicBezTo>
                  <a:close/>
                </a:path>
              </a:pathLst>
            </a:custGeom>
            <a:solidFill>
              <a:srgbClr val="005F57"/>
            </a:solidFill>
            <a:ln>
              <a:solidFill>
                <a:srgbClr val="FFFFFF"/>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141422" tIns="402490" rIns="263618" bIns="1014796" numCol="1" spcCol="1270" anchor="ctr" anchorCtr="0">
              <a:noAutofit/>
            </a:bodyPr>
            <a:lstStyle/>
            <a:p>
              <a:pPr marL="0" marR="0" lvl="0" indent="0" algn="ctr" defTabSz="800100" rtl="0" eaLnBrk="1" fontAlgn="auto" latinLnBrk="0" hangingPunct="1">
                <a:lnSpc>
                  <a:spcPct val="90000"/>
                </a:lnSpc>
                <a:spcBef>
                  <a:spcPct val="0"/>
                </a:spcBef>
                <a:spcAft>
                  <a:spcPct val="3500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rPr>
                <a:t>Data</a:t>
              </a:r>
            </a:p>
          </p:txBody>
        </p:sp>
        <p:sp>
          <p:nvSpPr>
            <p:cNvPr id="21" name="Freeform: Shape 20">
              <a:extLst>
                <a:ext uri="{FF2B5EF4-FFF2-40B4-BE49-F238E27FC236}">
                  <a16:creationId xmlns:a16="http://schemas.microsoft.com/office/drawing/2014/main" id="{A7B34C01-3944-C932-5D7A-6366FC62E9B9}"/>
                </a:ext>
              </a:extLst>
            </p:cNvPr>
            <p:cNvSpPr/>
            <p:nvPr/>
          </p:nvSpPr>
          <p:spPr>
            <a:xfrm>
              <a:off x="10058328" y="3707839"/>
              <a:ext cx="2057349" cy="2057349"/>
            </a:xfrm>
            <a:custGeom>
              <a:avLst/>
              <a:gdLst>
                <a:gd name="connsiteX0" fmla="*/ 1919533 w 2057349"/>
                <a:gd name="connsiteY0" fmla="*/ 1543012 h 2057349"/>
                <a:gd name="connsiteX1" fmla="*/ 1028674 w 2057349"/>
                <a:gd name="connsiteY1" fmla="*/ 2057350 h 2057349"/>
                <a:gd name="connsiteX2" fmla="*/ 137815 w 2057349"/>
                <a:gd name="connsiteY2" fmla="*/ 1543013 h 2057349"/>
                <a:gd name="connsiteX3" fmla="*/ 1028675 w 2057349"/>
                <a:gd name="connsiteY3" fmla="*/ 1028675 h 2057349"/>
                <a:gd name="connsiteX4" fmla="*/ 1919533 w 2057349"/>
                <a:gd name="connsiteY4" fmla="*/ 1543012 h 20573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57349" h="2057349">
                  <a:moveTo>
                    <a:pt x="1919533" y="1543012"/>
                  </a:moveTo>
                  <a:cubicBezTo>
                    <a:pt x="1735778" y="1861285"/>
                    <a:pt x="1396184" y="2057350"/>
                    <a:pt x="1028674" y="2057350"/>
                  </a:cubicBezTo>
                  <a:cubicBezTo>
                    <a:pt x="661164" y="2057350"/>
                    <a:pt x="321570" y="1861286"/>
                    <a:pt x="137815" y="1543013"/>
                  </a:cubicBezTo>
                  <a:lnTo>
                    <a:pt x="1028675" y="1028675"/>
                  </a:lnTo>
                  <a:lnTo>
                    <a:pt x="1919533" y="1543012"/>
                  </a:lnTo>
                  <a:close/>
                </a:path>
              </a:pathLst>
            </a:custGeom>
            <a:solidFill>
              <a:srgbClr val="005F57"/>
            </a:solidFill>
            <a:ln>
              <a:solidFill>
                <a:srgbClr val="FFFFFF"/>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586182" tIns="1320950" rIns="586182" bIns="145321" numCol="1" spcCol="1270" anchor="ctr" anchorCtr="0">
              <a:noAutofit/>
            </a:bodyPr>
            <a:lstStyle/>
            <a:p>
              <a:pPr marL="0" marR="0" lvl="0" indent="0" algn="ctr" defTabSz="800100" rtl="0" eaLnBrk="1" fontAlgn="auto" latinLnBrk="0" hangingPunct="1">
                <a:lnSpc>
                  <a:spcPct val="90000"/>
                </a:lnSpc>
                <a:spcBef>
                  <a:spcPct val="0"/>
                </a:spcBef>
                <a:spcAft>
                  <a:spcPct val="3500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rPr>
                <a:t>Evidence</a:t>
              </a:r>
            </a:p>
          </p:txBody>
        </p:sp>
        <p:sp>
          <p:nvSpPr>
            <p:cNvPr id="22" name="Freeform: Shape 21">
              <a:extLst>
                <a:ext uri="{FF2B5EF4-FFF2-40B4-BE49-F238E27FC236}">
                  <a16:creationId xmlns:a16="http://schemas.microsoft.com/office/drawing/2014/main" id="{3D12D766-6F9C-6623-1CB8-0B896986C8C5}"/>
                </a:ext>
              </a:extLst>
            </p:cNvPr>
            <p:cNvSpPr/>
            <p:nvPr/>
          </p:nvSpPr>
          <p:spPr>
            <a:xfrm>
              <a:off x="10055715" y="3720520"/>
              <a:ext cx="2057349" cy="2057349"/>
            </a:xfrm>
            <a:custGeom>
              <a:avLst/>
              <a:gdLst>
                <a:gd name="connsiteX0" fmla="*/ 137816 w 2057349"/>
                <a:gd name="connsiteY0" fmla="*/ 1543012 h 2057349"/>
                <a:gd name="connsiteX1" fmla="*/ 137816 w 2057349"/>
                <a:gd name="connsiteY1" fmla="*/ 514337 h 2057349"/>
                <a:gd name="connsiteX2" fmla="*/ 1028675 w 2057349"/>
                <a:gd name="connsiteY2" fmla="*/ -1 h 2057349"/>
                <a:gd name="connsiteX3" fmla="*/ 1028675 w 2057349"/>
                <a:gd name="connsiteY3" fmla="*/ 1028675 h 2057349"/>
                <a:gd name="connsiteX4" fmla="*/ 137816 w 2057349"/>
                <a:gd name="connsiteY4" fmla="*/ 1543012 h 20573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57349" h="2057349">
                  <a:moveTo>
                    <a:pt x="137816" y="1543012"/>
                  </a:moveTo>
                  <a:cubicBezTo>
                    <a:pt x="-45939" y="1224739"/>
                    <a:pt x="-45939" y="832610"/>
                    <a:pt x="137816" y="514337"/>
                  </a:cubicBezTo>
                  <a:cubicBezTo>
                    <a:pt x="321571" y="196064"/>
                    <a:pt x="661165" y="-1"/>
                    <a:pt x="1028675" y="-1"/>
                  </a:cubicBezTo>
                  <a:lnTo>
                    <a:pt x="1028675" y="1028675"/>
                  </a:lnTo>
                  <a:lnTo>
                    <a:pt x="137816" y="1543012"/>
                  </a:lnTo>
                  <a:close/>
                </a:path>
              </a:pathLst>
            </a:custGeom>
            <a:solidFill>
              <a:srgbClr val="005F57"/>
            </a:solidFill>
            <a:ln>
              <a:solidFill>
                <a:srgbClr val="FFFFFF"/>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243290" tIns="426982" rIns="1161750" bIns="990304" numCol="1" spcCol="1270" anchor="ctr" anchorCtr="0">
              <a:noAutofit/>
            </a:bodyPr>
            <a:lstStyle/>
            <a:p>
              <a:pPr marL="0" marR="0" lvl="0" indent="0" algn="ctr" defTabSz="800100" rtl="0" eaLnBrk="1" fontAlgn="auto" latinLnBrk="0" hangingPunct="1">
                <a:lnSpc>
                  <a:spcPct val="90000"/>
                </a:lnSpc>
                <a:spcBef>
                  <a:spcPct val="0"/>
                </a:spcBef>
                <a:spcAft>
                  <a:spcPct val="3500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rPr>
                <a:t>Insight</a:t>
              </a:r>
            </a:p>
          </p:txBody>
        </p:sp>
      </p:grpSp>
      <p:sp>
        <p:nvSpPr>
          <p:cNvPr id="4" name="Rectangle 3">
            <a:extLst>
              <a:ext uri="{FF2B5EF4-FFF2-40B4-BE49-F238E27FC236}">
                <a16:creationId xmlns:a16="http://schemas.microsoft.com/office/drawing/2014/main" id="{0CC41096-FC79-CDC6-ADC9-7BC262CDAF2F}"/>
              </a:ext>
            </a:extLst>
          </p:cNvPr>
          <p:cNvSpPr/>
          <p:nvPr/>
        </p:nvSpPr>
        <p:spPr>
          <a:xfrm>
            <a:off x="4419485" y="4709475"/>
            <a:ext cx="3163008" cy="466072"/>
          </a:xfrm>
          <a:prstGeom prst="rect">
            <a:avLst/>
          </a:prstGeom>
          <a:solidFill>
            <a:srgbClr val="005F57">
              <a:tint val="66000"/>
              <a:satMod val="160000"/>
            </a:srgbClr>
          </a:solidFill>
          <a:ln>
            <a:solidFill>
              <a:srgbClr val="0162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Use </a:t>
            </a:r>
            <a:r>
              <a:rPr kumimoji="0" lang="en-GB" sz="1200" b="1" i="0" u="none" strike="noStrike" kern="1200" cap="none" spc="0" normalizeH="0" baseline="0" noProof="0" dirty="0">
                <a:ln>
                  <a:noFill/>
                </a:ln>
                <a:solidFill>
                  <a:prstClr val="black"/>
                </a:solidFill>
                <a:effectLst/>
                <a:uLnTx/>
                <a:uFillTx/>
                <a:latin typeface="Calibri" panose="020F0502020204030204"/>
                <a:ea typeface="+mn-ea"/>
                <a:cs typeface="+mn-cs"/>
              </a:rPr>
              <a:t>digital solutions </a:t>
            </a: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to maximise care home staff and GP time</a:t>
            </a:r>
          </a:p>
        </p:txBody>
      </p:sp>
      <p:grpSp>
        <p:nvGrpSpPr>
          <p:cNvPr id="34" name="Group 33">
            <a:extLst>
              <a:ext uri="{FF2B5EF4-FFF2-40B4-BE49-F238E27FC236}">
                <a16:creationId xmlns:a16="http://schemas.microsoft.com/office/drawing/2014/main" id="{9C6F587B-DA59-FA86-FBB8-D6DC4ACA81DB}"/>
              </a:ext>
            </a:extLst>
          </p:cNvPr>
          <p:cNvGrpSpPr/>
          <p:nvPr/>
        </p:nvGrpSpPr>
        <p:grpSpPr>
          <a:xfrm>
            <a:off x="4405836" y="2103907"/>
            <a:ext cx="3190191" cy="2525568"/>
            <a:chOff x="4392362" y="2194635"/>
            <a:chExt cx="3190191" cy="2525568"/>
          </a:xfrm>
        </p:grpSpPr>
        <p:sp>
          <p:nvSpPr>
            <p:cNvPr id="33" name="Arrow: Down 32">
              <a:extLst>
                <a:ext uri="{FF2B5EF4-FFF2-40B4-BE49-F238E27FC236}">
                  <a16:creationId xmlns:a16="http://schemas.microsoft.com/office/drawing/2014/main" id="{F15B28D1-3E50-7945-FB1A-60B2C56DDF61}"/>
                </a:ext>
              </a:extLst>
            </p:cNvPr>
            <p:cNvSpPr/>
            <p:nvPr/>
          </p:nvSpPr>
          <p:spPr>
            <a:xfrm>
              <a:off x="5885728" y="2920921"/>
              <a:ext cx="210272" cy="1030896"/>
            </a:xfrm>
            <a:prstGeom prst="downArrow">
              <a:avLst/>
            </a:prstGeom>
            <a:solidFill>
              <a:srgbClr val="016259"/>
            </a:solidFill>
            <a:ln>
              <a:solidFill>
                <a:srgbClr val="0162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4" name="Arrow: Down 23">
              <a:extLst>
                <a:ext uri="{FF2B5EF4-FFF2-40B4-BE49-F238E27FC236}">
                  <a16:creationId xmlns:a16="http://schemas.microsoft.com/office/drawing/2014/main" id="{F676EC29-235E-D7B4-DC84-2D172152D0AB}"/>
                </a:ext>
              </a:extLst>
            </p:cNvPr>
            <p:cNvSpPr/>
            <p:nvPr/>
          </p:nvSpPr>
          <p:spPr>
            <a:xfrm>
              <a:off x="7121406" y="2869750"/>
              <a:ext cx="169106" cy="232104"/>
            </a:xfrm>
            <a:prstGeom prst="downArrow">
              <a:avLst/>
            </a:prstGeom>
            <a:solidFill>
              <a:srgbClr val="016259"/>
            </a:solidFill>
            <a:ln>
              <a:solidFill>
                <a:srgbClr val="0162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3" name="Arrow: Down 22">
              <a:extLst>
                <a:ext uri="{FF2B5EF4-FFF2-40B4-BE49-F238E27FC236}">
                  <a16:creationId xmlns:a16="http://schemas.microsoft.com/office/drawing/2014/main" id="{4DC1F78D-6D46-A97C-FD07-D9447807A9F4}"/>
                </a:ext>
              </a:extLst>
            </p:cNvPr>
            <p:cNvSpPr/>
            <p:nvPr/>
          </p:nvSpPr>
          <p:spPr>
            <a:xfrm>
              <a:off x="4886439" y="2872485"/>
              <a:ext cx="169106" cy="232104"/>
            </a:xfrm>
            <a:prstGeom prst="downArrow">
              <a:avLst/>
            </a:prstGeom>
            <a:solidFill>
              <a:srgbClr val="016259"/>
            </a:solidFill>
            <a:ln>
              <a:solidFill>
                <a:srgbClr val="0162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67476C74-25DA-C88E-4238-3A17C84789FB}"/>
                </a:ext>
              </a:extLst>
            </p:cNvPr>
            <p:cNvSpPr/>
            <p:nvPr/>
          </p:nvSpPr>
          <p:spPr>
            <a:xfrm>
              <a:off x="4405835" y="3114783"/>
              <a:ext cx="1170513" cy="768386"/>
            </a:xfrm>
            <a:prstGeom prst="rect">
              <a:avLst/>
            </a:prstGeom>
            <a:solidFill>
              <a:srgbClr val="005F57">
                <a:tint val="66000"/>
                <a:satMod val="160000"/>
              </a:srgbClr>
            </a:solidFill>
            <a:ln>
              <a:solidFill>
                <a:srgbClr val="0162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rPr>
                <a:t>Develop a </a:t>
              </a:r>
              <a:r>
                <a:rPr kumimoji="0" lang="en-GB" sz="12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rPr>
                <a:t>Multi-Disciplinary Team approach</a:t>
              </a:r>
              <a:endParaRPr kumimoji="0" lang="en-GB" sz="12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0" name="Rectangle 29">
              <a:extLst>
                <a:ext uri="{FF2B5EF4-FFF2-40B4-BE49-F238E27FC236}">
                  <a16:creationId xmlns:a16="http://schemas.microsoft.com/office/drawing/2014/main" id="{2151C7DB-4A37-B6D9-1A44-4DD33E5A31BB}"/>
                </a:ext>
              </a:extLst>
            </p:cNvPr>
            <p:cNvSpPr/>
            <p:nvPr/>
          </p:nvSpPr>
          <p:spPr>
            <a:xfrm>
              <a:off x="4392362" y="2194635"/>
              <a:ext cx="3176482" cy="768288"/>
            </a:xfrm>
            <a:prstGeom prst="rect">
              <a:avLst/>
            </a:prstGeom>
            <a:solidFill>
              <a:srgbClr val="005F57">
                <a:tint val="66000"/>
                <a:satMod val="160000"/>
              </a:srgbClr>
            </a:solidFill>
            <a:ln>
              <a:solidFill>
                <a:srgbClr val="0162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Calibri" panose="020F0502020204030204"/>
                  <a:ea typeface="+mn-ea"/>
                  <a:cs typeface="+mn-cs"/>
                </a:rPr>
                <a:t>Enhanced Health in Care Homes: avoiding unnecessary escalation of care </a:t>
              </a: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by enabling good conversations between care home staff, GPs, medics and paramedics</a:t>
              </a:r>
            </a:p>
          </p:txBody>
        </p:sp>
        <p:sp>
          <p:nvSpPr>
            <p:cNvPr id="45" name="Rectangle 44">
              <a:extLst>
                <a:ext uri="{FF2B5EF4-FFF2-40B4-BE49-F238E27FC236}">
                  <a16:creationId xmlns:a16="http://schemas.microsoft.com/office/drawing/2014/main" id="{02977852-E547-04AA-8B5E-E203AA000A5A}"/>
                </a:ext>
              </a:extLst>
            </p:cNvPr>
            <p:cNvSpPr/>
            <p:nvPr/>
          </p:nvSpPr>
          <p:spPr>
            <a:xfrm>
              <a:off x="5482241" y="3951817"/>
              <a:ext cx="1170513" cy="768386"/>
            </a:xfrm>
            <a:prstGeom prst="rect">
              <a:avLst/>
            </a:prstGeom>
            <a:solidFill>
              <a:srgbClr val="005F57">
                <a:tint val="66000"/>
                <a:satMod val="160000"/>
              </a:srgbClr>
            </a:solidFill>
            <a:ln>
              <a:solidFill>
                <a:srgbClr val="0162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tab pos="457200" algn="l"/>
                </a:tabLst>
                <a:defRPr/>
              </a:pPr>
              <a:r>
                <a:rPr kumimoji="0" lang="en-GB" sz="12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Embed system-wide </a:t>
              </a:r>
              <a:r>
                <a:rPr kumimoji="0" lang="en-GB" sz="1200" b="1"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Falls</a:t>
              </a:r>
              <a:r>
                <a:rPr kumimoji="0" lang="en-GB" sz="12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 </a:t>
              </a:r>
              <a:r>
                <a:rPr kumimoji="0" lang="en-GB" sz="1200" b="1"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Programme</a:t>
              </a:r>
              <a:endParaRPr kumimoji="0" lang="en-GB" sz="1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a:extLst>
                <a:ext uri="{FF2B5EF4-FFF2-40B4-BE49-F238E27FC236}">
                  <a16:creationId xmlns:a16="http://schemas.microsoft.com/office/drawing/2014/main" id="{E5F2340F-98ED-0E86-AED4-6C388AE496CD}"/>
                </a:ext>
              </a:extLst>
            </p:cNvPr>
            <p:cNvSpPr/>
            <p:nvPr/>
          </p:nvSpPr>
          <p:spPr>
            <a:xfrm>
              <a:off x="6412039" y="3102702"/>
              <a:ext cx="1170514" cy="768386"/>
            </a:xfrm>
            <a:prstGeom prst="rect">
              <a:avLst/>
            </a:prstGeom>
            <a:solidFill>
              <a:srgbClr val="005F57">
                <a:tint val="66000"/>
                <a:satMod val="160000"/>
              </a:srgbClr>
            </a:solidFill>
            <a:ln>
              <a:solidFill>
                <a:srgbClr val="0162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Build </a:t>
              </a:r>
              <a:r>
                <a:rPr kumimoji="0" lang="en-GB" sz="1200" b="1" i="0" u="none" strike="noStrike" kern="1200" cap="none" spc="0" normalizeH="0" baseline="0" noProof="0" dirty="0">
                  <a:ln>
                    <a:noFill/>
                  </a:ln>
                  <a:solidFill>
                    <a:prstClr val="black"/>
                  </a:solidFill>
                  <a:effectLst/>
                  <a:uLnTx/>
                  <a:uFillTx/>
                  <a:latin typeface="Calibri" panose="020F0502020204030204"/>
                  <a:ea typeface="+mn-ea"/>
                  <a:cs typeface="+mn-cs"/>
                </a:rPr>
                <a:t>empathy for ageing by </a:t>
              </a: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workforce training</a:t>
              </a:r>
            </a:p>
          </p:txBody>
        </p:sp>
      </p:grpSp>
      <p:sp>
        <p:nvSpPr>
          <p:cNvPr id="16" name="Arrow: Left-Right 15">
            <a:extLst>
              <a:ext uri="{FF2B5EF4-FFF2-40B4-BE49-F238E27FC236}">
                <a16:creationId xmlns:a16="http://schemas.microsoft.com/office/drawing/2014/main" id="{74A4EF67-7A38-34F4-07ED-049D299E129E}"/>
              </a:ext>
            </a:extLst>
          </p:cNvPr>
          <p:cNvSpPr/>
          <p:nvPr/>
        </p:nvSpPr>
        <p:spPr>
          <a:xfrm>
            <a:off x="1954149" y="5352632"/>
            <a:ext cx="8062008" cy="397958"/>
          </a:xfrm>
          <a:prstGeom prst="leftRightArrow">
            <a:avLst/>
          </a:prstGeom>
          <a:solidFill>
            <a:srgbClr val="01625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rPr>
              <a:t>2022-2025</a:t>
            </a:r>
          </a:p>
        </p:txBody>
      </p:sp>
    </p:spTree>
    <p:extLst>
      <p:ext uri="{BB962C8B-B14F-4D97-AF65-F5344CB8AC3E}">
        <p14:creationId xmlns:p14="http://schemas.microsoft.com/office/powerpoint/2010/main" val="34271879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6"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62F3D2D-A754-5851-9CFF-D0CB976DACEA}"/>
              </a:ext>
            </a:extLst>
          </p:cNvPr>
          <p:cNvSpPr>
            <a:spLocks noGrp="1"/>
          </p:cNvSpPr>
          <p:nvPr>
            <p:ph type="title"/>
          </p:nvPr>
        </p:nvSpPr>
        <p:spPr>
          <a:xfrm>
            <a:off x="466722" y="586855"/>
            <a:ext cx="3201366" cy="4651717"/>
          </a:xfrm>
        </p:spPr>
        <p:txBody>
          <a:bodyPr anchor="b">
            <a:normAutofit fontScale="90000"/>
          </a:bodyPr>
          <a:lstStyle/>
          <a:p>
            <a:pPr algn="ctr"/>
            <a:br>
              <a:rPr lang="en-GB" sz="4000" dirty="0">
                <a:solidFill>
                  <a:srgbClr val="FFFFFF"/>
                </a:solidFill>
                <a:latin typeface="Arial" panose="020B0604020202020204" pitchFamily="34" charset="0"/>
                <a:cs typeface="Arial" panose="020B0604020202020204" pitchFamily="34" charset="0"/>
              </a:rPr>
            </a:br>
            <a:r>
              <a:rPr lang="en-GB" sz="4000" dirty="0">
                <a:solidFill>
                  <a:srgbClr val="FFFFFF"/>
                </a:solidFill>
                <a:latin typeface="Arial" panose="020B0604020202020204" pitchFamily="34" charset="0"/>
                <a:cs typeface="Arial" panose="020B0604020202020204" pitchFamily="34" charset="0"/>
              </a:rPr>
              <a:t>  </a:t>
            </a:r>
            <a:br>
              <a:rPr lang="en-GB" sz="4000" dirty="0">
                <a:solidFill>
                  <a:srgbClr val="FFFFFF"/>
                </a:solidFill>
                <a:latin typeface="Arial" panose="020B0604020202020204" pitchFamily="34" charset="0"/>
                <a:cs typeface="Arial" panose="020B0604020202020204" pitchFamily="34" charset="0"/>
              </a:rPr>
            </a:br>
            <a:r>
              <a:rPr lang="en-GB" sz="4000" dirty="0">
                <a:solidFill>
                  <a:srgbClr val="FFFFFF"/>
                </a:solidFill>
                <a:latin typeface="+mn-lt"/>
                <a:cs typeface="Arial" panose="020B0604020202020204" pitchFamily="34" charset="0"/>
              </a:rPr>
              <a:t>Community Mental Health </a:t>
            </a:r>
            <a:r>
              <a:rPr lang="en-GB" sz="4000" b="1" dirty="0">
                <a:solidFill>
                  <a:srgbClr val="FFFFFF"/>
                </a:solidFill>
                <a:latin typeface="+mn-lt"/>
                <a:cs typeface="Arial" panose="020B0604020202020204" pitchFamily="34" charset="0"/>
              </a:rPr>
              <a:t>-</a:t>
            </a:r>
            <a:br>
              <a:rPr lang="en-GB" sz="4000" dirty="0">
                <a:solidFill>
                  <a:srgbClr val="FFFFFF"/>
                </a:solidFill>
                <a:latin typeface="+mn-lt"/>
                <a:cs typeface="Arial" panose="020B0604020202020204" pitchFamily="34" charset="0"/>
              </a:rPr>
            </a:br>
            <a:r>
              <a:rPr lang="en-US" sz="4000" b="1">
                <a:solidFill>
                  <a:schemeClr val="bg1"/>
                </a:solidFill>
                <a:latin typeface="+mn-lt"/>
                <a:cs typeface="Arial" panose="020B0604020202020204" pitchFamily="34" charset="0"/>
              </a:rPr>
              <a:t>Integrated &amp; </a:t>
            </a:r>
            <a:r>
              <a:rPr lang="en-US" sz="4000" b="1" dirty="0">
                <a:solidFill>
                  <a:schemeClr val="bg1"/>
                </a:solidFill>
                <a:latin typeface="+mn-lt"/>
                <a:cs typeface="Arial" panose="020B0604020202020204" pitchFamily="34" charset="0"/>
              </a:rPr>
              <a:t>Personalised Care Team (IPCT) </a:t>
            </a:r>
            <a:br>
              <a:rPr lang="en-US" sz="4000" dirty="0">
                <a:solidFill>
                  <a:schemeClr val="bg1"/>
                </a:solidFill>
                <a:latin typeface="+mn-lt"/>
                <a:cs typeface="Arial" panose="020B0604020202020204" pitchFamily="34" charset="0"/>
              </a:rPr>
            </a:br>
            <a:endParaRPr lang="en-GB" sz="4000" dirty="0">
              <a:solidFill>
                <a:schemeClr val="bg1"/>
              </a:solidFill>
              <a:latin typeface="+mn-lt"/>
              <a:cs typeface="Arial" panose="020B0604020202020204" pitchFamily="34" charset="0"/>
            </a:endParaRPr>
          </a:p>
        </p:txBody>
      </p:sp>
      <p:sp>
        <p:nvSpPr>
          <p:cNvPr id="3" name="Content Placeholder 2">
            <a:extLst>
              <a:ext uri="{FF2B5EF4-FFF2-40B4-BE49-F238E27FC236}">
                <a16:creationId xmlns:a16="http://schemas.microsoft.com/office/drawing/2014/main" id="{6909EAD2-C9FA-3ED7-E298-CA7924374F29}"/>
              </a:ext>
            </a:extLst>
          </p:cNvPr>
          <p:cNvSpPr>
            <a:spLocks noGrp="1"/>
          </p:cNvSpPr>
          <p:nvPr>
            <p:ph idx="1"/>
          </p:nvPr>
        </p:nvSpPr>
        <p:spPr>
          <a:xfrm>
            <a:off x="4367695" y="234892"/>
            <a:ext cx="6997911" cy="6484690"/>
          </a:xfrm>
        </p:spPr>
        <p:txBody>
          <a:bodyPr anchor="ctr">
            <a:noAutofit/>
          </a:bodyPr>
          <a:lstStyle/>
          <a:p>
            <a:pPr marL="0" indent="0">
              <a:spcBef>
                <a:spcPts val="0"/>
              </a:spcBef>
              <a:spcAft>
                <a:spcPts val="600"/>
              </a:spcAft>
              <a:buNone/>
            </a:pPr>
            <a:endParaRPr lang="en-GB" sz="1200" b="1" dirty="0">
              <a:latin typeface="Arial" panose="020B0604020202020204" pitchFamily="34" charset="0"/>
              <a:ea typeface="Calibri" panose="020F0502020204030204" pitchFamily="34" charset="0"/>
              <a:cs typeface="Arial" panose="020B0604020202020204" pitchFamily="34" charset="0"/>
            </a:endParaRPr>
          </a:p>
          <a:p>
            <a:pPr marL="0" indent="0">
              <a:spcBef>
                <a:spcPts val="0"/>
              </a:spcBef>
              <a:spcAft>
                <a:spcPts val="600"/>
              </a:spcAft>
              <a:buNone/>
            </a:pPr>
            <a:r>
              <a:rPr lang="en-GB" sz="1200" b="1" dirty="0">
                <a:ea typeface="Calibri" panose="020F0502020204030204" pitchFamily="34" charset="0"/>
                <a:cs typeface="Arial" panose="020B0604020202020204" pitchFamily="34" charset="0"/>
              </a:rPr>
              <a:t>What we know:</a:t>
            </a:r>
            <a:endParaRPr lang="en-GB" sz="1200" dirty="0">
              <a:effectLst/>
              <a:ea typeface="Calibri" panose="020F0502020204030204" pitchFamily="34" charset="0"/>
              <a:cs typeface="Arial" panose="020B0604020202020204" pitchFamily="34" charset="0"/>
            </a:endParaRPr>
          </a:p>
          <a:p>
            <a:pPr marL="0" indent="0">
              <a:spcBef>
                <a:spcPts val="0"/>
              </a:spcBef>
              <a:spcAft>
                <a:spcPts val="600"/>
              </a:spcAft>
              <a:buNone/>
            </a:pPr>
            <a:r>
              <a:rPr lang="en-GB" sz="1200" dirty="0">
                <a:cs typeface="Arial" panose="020B0604020202020204" pitchFamily="34" charset="0"/>
              </a:rPr>
              <a:t>In response to the new Community Mental Health Framework, the North &amp; West Bristol locality (N&amp;W) produced a Target Operating Model detailing how it would bring primary care, secondary care and the voluntary and community sector together to form an Integrated and Personalised Care Team (IPCT). </a:t>
            </a:r>
          </a:p>
          <a:p>
            <a:pPr marL="0" indent="0">
              <a:spcBef>
                <a:spcPts val="0"/>
              </a:spcBef>
              <a:spcAft>
                <a:spcPts val="600"/>
              </a:spcAft>
              <a:buNone/>
            </a:pPr>
            <a:r>
              <a:rPr lang="en-GB" sz="1200" dirty="0">
                <a:cs typeface="Arial" panose="020B0604020202020204" pitchFamily="34" charset="0"/>
              </a:rPr>
              <a:t>The N&amp;W IPCT has been developed to provide wrap-around care &amp; support to people with a mental health need.  The IPCT aims to work with people to address poor physical and mental health - and more broadly - social care needs, access to public funds, education, employment and more constructive interactions with the wider system such as criminal justice.</a:t>
            </a:r>
          </a:p>
          <a:p>
            <a:pPr marL="0" indent="0">
              <a:spcBef>
                <a:spcPts val="0"/>
              </a:spcBef>
              <a:spcAft>
                <a:spcPts val="600"/>
              </a:spcAft>
              <a:buNone/>
            </a:pPr>
            <a:endParaRPr lang="en-GB" sz="1200" dirty="0">
              <a:effectLst/>
              <a:ea typeface="Calibri" panose="020F0502020204030204" pitchFamily="34" charset="0"/>
              <a:cs typeface="Arial" panose="020B0604020202020204" pitchFamily="34" charset="0"/>
            </a:endParaRPr>
          </a:p>
          <a:p>
            <a:pPr marL="0" indent="0">
              <a:spcBef>
                <a:spcPts val="0"/>
              </a:spcBef>
              <a:spcAft>
                <a:spcPts val="600"/>
              </a:spcAft>
              <a:buNone/>
            </a:pPr>
            <a:r>
              <a:rPr lang="en-GB" sz="1200" b="1" dirty="0">
                <a:effectLst/>
                <a:ea typeface="Calibri" panose="020F0502020204030204" pitchFamily="34" charset="0"/>
                <a:cs typeface="Arial" panose="020B0604020202020204" pitchFamily="34" charset="0"/>
              </a:rPr>
              <a:t>Goal: </a:t>
            </a:r>
          </a:p>
          <a:p>
            <a:pPr marL="0" indent="0">
              <a:spcBef>
                <a:spcPts val="0"/>
              </a:spcBef>
              <a:spcAft>
                <a:spcPts val="600"/>
              </a:spcAft>
              <a:buNone/>
            </a:pPr>
            <a:r>
              <a:rPr lang="en-GB" sz="1200" dirty="0">
                <a:ea typeface="Calibri" panose="020F0502020204030204" pitchFamily="34" charset="0"/>
                <a:cs typeface="Arial" panose="020B0604020202020204" pitchFamily="34" charset="0"/>
              </a:rPr>
              <a:t>The IPCT will support the person to co-produce a plan that, with the support of their Care Coordinator, will help them to smoothly navigate and address  the gap between primary and secondary care systems and access the support they need.</a:t>
            </a:r>
          </a:p>
          <a:p>
            <a:pPr marL="0" indent="0">
              <a:spcBef>
                <a:spcPts val="0"/>
              </a:spcBef>
              <a:spcAft>
                <a:spcPts val="600"/>
              </a:spcAft>
              <a:buNone/>
            </a:pPr>
            <a:endParaRPr lang="en-GB" sz="1200" dirty="0">
              <a:effectLst/>
              <a:ea typeface="Calibri" panose="020F0502020204030204" pitchFamily="34" charset="0"/>
              <a:cs typeface="Arial" panose="020B0604020202020204" pitchFamily="34" charset="0"/>
            </a:endParaRPr>
          </a:p>
          <a:p>
            <a:pPr marL="0" indent="0">
              <a:spcBef>
                <a:spcPts val="0"/>
              </a:spcBef>
              <a:spcAft>
                <a:spcPts val="600"/>
              </a:spcAft>
              <a:buNone/>
            </a:pPr>
            <a:r>
              <a:rPr lang="en-GB" sz="1200" b="1" dirty="0">
                <a:effectLst/>
                <a:ea typeface="Calibri" panose="020F0502020204030204" pitchFamily="34" charset="0"/>
                <a:cs typeface="Arial" panose="020B0604020202020204" pitchFamily="34" charset="0"/>
              </a:rPr>
              <a:t>Approach:  </a:t>
            </a:r>
          </a:p>
          <a:p>
            <a:pPr marL="0" lvl="0" indent="0">
              <a:lnSpc>
                <a:spcPct val="100000"/>
              </a:lnSpc>
              <a:spcBef>
                <a:spcPts val="0"/>
              </a:spcBef>
              <a:buNone/>
              <a:defRPr/>
            </a:pPr>
            <a:r>
              <a:rPr lang="en-GB" sz="1200" dirty="0">
                <a:cs typeface="Arial" panose="020B0604020202020204" pitchFamily="34" charset="0"/>
              </a:rPr>
              <a:t>The N&amp;W CMH Target Operating Model represents the delivery of a psycho-social model connecting VCFSE, primary and secondary care provision and social care encompassing the following interventions:</a:t>
            </a:r>
          </a:p>
          <a:p>
            <a:pPr marL="0" lvl="0" indent="0">
              <a:lnSpc>
                <a:spcPct val="100000"/>
              </a:lnSpc>
              <a:spcBef>
                <a:spcPts val="0"/>
              </a:spcBef>
              <a:buNone/>
              <a:defRPr/>
            </a:pPr>
            <a:endParaRPr lang="en-GB" sz="1200" dirty="0">
              <a:cs typeface="Arial" panose="020B0604020202020204" pitchFamily="34" charset="0"/>
            </a:endParaRPr>
          </a:p>
          <a:p>
            <a:pPr lvl="1">
              <a:defRPr/>
            </a:pPr>
            <a:r>
              <a:rPr lang="en-GB" sz="1200" dirty="0">
                <a:cs typeface="Arial" panose="020B0604020202020204" pitchFamily="34" charset="0"/>
              </a:rPr>
              <a:t>We will facilitate access to Virtual Group Consultation (now Health and Wellbeing Groups)</a:t>
            </a:r>
          </a:p>
          <a:p>
            <a:pPr lvl="1">
              <a:defRPr/>
            </a:pPr>
            <a:r>
              <a:rPr lang="en-GB" sz="1200" dirty="0">
                <a:cs typeface="Arial" panose="020B0604020202020204" pitchFamily="34" charset="0"/>
              </a:rPr>
              <a:t>We will develop a tailored local Wellbeing College prospectus to help with better self management  </a:t>
            </a:r>
          </a:p>
          <a:p>
            <a:pPr lvl="1">
              <a:defRPr/>
            </a:pPr>
            <a:r>
              <a:rPr lang="en-GB" sz="1200" dirty="0">
                <a:cs typeface="Arial" panose="020B0604020202020204" pitchFamily="34" charset="0"/>
              </a:rPr>
              <a:t>We will ensure Recovery Navigation resource is available to help coordinate and facilitate access to the right level of services</a:t>
            </a:r>
          </a:p>
          <a:p>
            <a:pPr lvl="1">
              <a:defRPr/>
            </a:pPr>
            <a:r>
              <a:rPr lang="en-GB" sz="1200" dirty="0">
                <a:cs typeface="Arial" panose="020B0604020202020204" pitchFamily="34" charset="0"/>
              </a:rPr>
              <a:t>We will ensure there is access to Peer Support when needed</a:t>
            </a:r>
          </a:p>
          <a:p>
            <a:pPr lvl="1">
              <a:defRPr/>
            </a:pPr>
            <a:r>
              <a:rPr lang="en-GB" sz="1200" dirty="0">
                <a:cs typeface="Arial" panose="020B0604020202020204" pitchFamily="34" charset="0"/>
              </a:rPr>
              <a:t>We will develop improved joint working and links to specialist mental health service pathways </a:t>
            </a:r>
          </a:p>
          <a:p>
            <a:pPr lvl="1">
              <a:defRPr/>
            </a:pPr>
            <a:r>
              <a:rPr lang="en-GB" sz="1200" dirty="0">
                <a:cs typeface="Arial" panose="020B0604020202020204" pitchFamily="34" charset="0"/>
              </a:rPr>
              <a:t>We will facilitate improved links to hyper-local voluntary and community support through the IPCT service </a:t>
            </a:r>
          </a:p>
          <a:p>
            <a:pPr marL="0" indent="0">
              <a:buNone/>
              <a:defRPr/>
            </a:pPr>
            <a:endParaRPr lang="en-GB" sz="1200" dirty="0">
              <a:cs typeface="Arial" panose="020B0604020202020204" pitchFamily="34" charset="0"/>
            </a:endParaRPr>
          </a:p>
          <a:p>
            <a:pPr marL="0" indent="0">
              <a:buNone/>
              <a:defRPr/>
            </a:pPr>
            <a:r>
              <a:rPr lang="en-GB" sz="1200" dirty="0">
                <a:cs typeface="Arial" panose="020B0604020202020204" pitchFamily="34" charset="0"/>
              </a:rPr>
              <a:t>The N&amp;W IPCT is working with the Mental Health VCSE Alliance to deliver the above</a:t>
            </a:r>
          </a:p>
          <a:p>
            <a:pPr marL="457200" lvl="1" indent="0">
              <a:buNone/>
              <a:defRPr/>
            </a:pPr>
            <a:endParaRPr lang="en-GB" sz="1200" dirty="0">
              <a:latin typeface="Arial" panose="020B0604020202020204" pitchFamily="34" charset="0"/>
              <a:cs typeface="Arial" panose="020B0604020202020204" pitchFamily="34" charset="0"/>
            </a:endParaRPr>
          </a:p>
          <a:p>
            <a:pPr marL="0" indent="0">
              <a:spcBef>
                <a:spcPts val="0"/>
              </a:spcBef>
              <a:spcAft>
                <a:spcPts val="600"/>
              </a:spcAft>
              <a:buNone/>
            </a:pPr>
            <a:endParaRPr lang="en-GB" sz="12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906272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62F3D2D-A754-5851-9CFF-D0CB976DACEA}"/>
              </a:ext>
            </a:extLst>
          </p:cNvPr>
          <p:cNvSpPr>
            <a:spLocks noGrp="1"/>
          </p:cNvSpPr>
          <p:nvPr>
            <p:ph type="title"/>
          </p:nvPr>
        </p:nvSpPr>
        <p:spPr>
          <a:xfrm>
            <a:off x="466722" y="586855"/>
            <a:ext cx="3201366" cy="3387497"/>
          </a:xfrm>
        </p:spPr>
        <p:txBody>
          <a:bodyPr anchor="b">
            <a:normAutofit/>
          </a:bodyPr>
          <a:lstStyle/>
          <a:p>
            <a:pPr algn="ctr"/>
            <a:br>
              <a:rPr lang="en-GB" sz="4000" dirty="0">
                <a:solidFill>
                  <a:srgbClr val="FFFFFF"/>
                </a:solidFill>
                <a:latin typeface="Arial" panose="020B0604020202020204" pitchFamily="34" charset="0"/>
                <a:cs typeface="Arial" panose="020B0604020202020204" pitchFamily="34" charset="0"/>
              </a:rPr>
            </a:br>
            <a:r>
              <a:rPr lang="en-GB" sz="4000" dirty="0">
                <a:solidFill>
                  <a:srgbClr val="FFFFFF"/>
                </a:solidFill>
                <a:latin typeface="Arial" panose="020B0604020202020204" pitchFamily="34" charset="0"/>
                <a:cs typeface="Arial" panose="020B0604020202020204" pitchFamily="34" charset="0"/>
              </a:rPr>
              <a:t>    </a:t>
            </a:r>
            <a:br>
              <a:rPr lang="en-GB" sz="4000" dirty="0">
                <a:solidFill>
                  <a:srgbClr val="FFFFFF"/>
                </a:solidFill>
                <a:latin typeface="Arial" panose="020B0604020202020204" pitchFamily="34" charset="0"/>
                <a:cs typeface="Arial" panose="020B0604020202020204" pitchFamily="34" charset="0"/>
              </a:rPr>
            </a:br>
            <a:r>
              <a:rPr lang="en-GB" sz="4000" b="1" dirty="0">
                <a:solidFill>
                  <a:srgbClr val="FFFFFF"/>
                </a:solidFill>
                <a:latin typeface="+mn-lt"/>
                <a:cs typeface="Arial" panose="020B0604020202020204" pitchFamily="34" charset="0"/>
              </a:rPr>
              <a:t>Deliberate Self Harm </a:t>
            </a:r>
          </a:p>
        </p:txBody>
      </p:sp>
      <p:sp>
        <p:nvSpPr>
          <p:cNvPr id="3" name="Content Placeholder 2">
            <a:extLst>
              <a:ext uri="{FF2B5EF4-FFF2-40B4-BE49-F238E27FC236}">
                <a16:creationId xmlns:a16="http://schemas.microsoft.com/office/drawing/2014/main" id="{6909EAD2-C9FA-3ED7-E298-CA7924374F29}"/>
              </a:ext>
            </a:extLst>
          </p:cNvPr>
          <p:cNvSpPr>
            <a:spLocks noGrp="1"/>
          </p:cNvSpPr>
          <p:nvPr>
            <p:ph idx="1"/>
          </p:nvPr>
        </p:nvSpPr>
        <p:spPr>
          <a:xfrm>
            <a:off x="4367695" y="251670"/>
            <a:ext cx="6997911" cy="5943857"/>
          </a:xfrm>
        </p:spPr>
        <p:txBody>
          <a:bodyPr anchor="ctr">
            <a:normAutofit lnSpcReduction="10000"/>
          </a:bodyPr>
          <a:lstStyle/>
          <a:p>
            <a:pPr marL="0" indent="0">
              <a:spcBef>
                <a:spcPts val="0"/>
              </a:spcBef>
              <a:buNone/>
            </a:pPr>
            <a:r>
              <a:rPr lang="en-GB" sz="1200" b="1" dirty="0">
                <a:effectLst/>
                <a:ea typeface="Calibri" panose="020F0502020204030204" pitchFamily="34" charset="0"/>
                <a:cs typeface="Arial" panose="020B0604020202020204" pitchFamily="34" charset="0"/>
              </a:rPr>
              <a:t>What we know:</a:t>
            </a:r>
            <a:endParaRPr lang="en-GB" sz="1200" dirty="0">
              <a:effectLst/>
              <a:ea typeface="Calibri" panose="020F0502020204030204" pitchFamily="34" charset="0"/>
              <a:cs typeface="Arial" panose="020B0604020202020204" pitchFamily="34" charset="0"/>
            </a:endParaRPr>
          </a:p>
          <a:p>
            <a:pPr marL="0" indent="0">
              <a:buNone/>
            </a:pPr>
            <a:r>
              <a:rPr lang="en-GB" sz="1200" dirty="0">
                <a:cs typeface="Times New Roman" panose="02020603050405020304" pitchFamily="18" charset="0"/>
              </a:rPr>
              <a:t>Bristol suicide rates are higher than the national average, and the Southwest has the highest suicide rates of any English region. It has been estimated that about 50% of people who died of suicide have previously self- harmed </a:t>
            </a:r>
          </a:p>
          <a:p>
            <a:pPr marL="0" indent="0">
              <a:buNone/>
            </a:pPr>
            <a:r>
              <a:rPr lang="en-GB" sz="1200" dirty="0">
                <a:cs typeface="Times New Roman" panose="02020603050405020304" pitchFamily="18" charset="0"/>
              </a:rPr>
              <a:t>In 2020/21 in Bristol there were 1,717 emergency admissions to hospital due to intentional self-harm (the rate of 332.4 per 100,000 population, significantly higher than England average of 184 per 100,000). The data shows that 68% of those admissions for self harm were among females, and this highlights the fact that the  rates of intentional self-harm were almost 2 times higher among women than men . </a:t>
            </a:r>
          </a:p>
          <a:p>
            <a:pPr marL="0" indent="0">
              <a:buNone/>
            </a:pPr>
            <a:r>
              <a:rPr lang="en-GB" sz="1200" dirty="0">
                <a:cs typeface="Times New Roman" panose="02020603050405020304" pitchFamily="18" charset="0"/>
              </a:rPr>
              <a:t>Self-poisoning was the most frequently used method of self-harm (66.4%) About 8.8% of people used both self-injury and self-poisoning . </a:t>
            </a:r>
          </a:p>
          <a:p>
            <a:pPr marL="0" indent="0">
              <a:buNone/>
            </a:pPr>
            <a:r>
              <a:rPr lang="en-GB" sz="1200" dirty="0">
                <a:solidFill>
                  <a:prstClr val="black"/>
                </a:solidFill>
              </a:rPr>
              <a:t>Emergency hospital admissions as a result of self-harm in children and young people aged 10-24, rate per 10,000 in NW Bristol (605.1) was significantly higher than England (421.9)</a:t>
            </a:r>
          </a:p>
          <a:p>
            <a:pPr marL="0" lvl="0" indent="0">
              <a:spcBef>
                <a:spcPts val="0"/>
              </a:spcBef>
              <a:buNone/>
            </a:pPr>
            <a:endParaRPr lang="en-GB" sz="1200" b="1" dirty="0">
              <a:effectLst/>
              <a:ea typeface="Calibri" panose="020F0502020204030204" pitchFamily="34" charset="0"/>
              <a:cs typeface="Arial" panose="020B0604020202020204" pitchFamily="34" charset="0"/>
            </a:endParaRPr>
          </a:p>
          <a:p>
            <a:pPr marL="0" indent="0">
              <a:spcBef>
                <a:spcPts val="0"/>
              </a:spcBef>
              <a:buNone/>
            </a:pPr>
            <a:r>
              <a:rPr lang="en-GB" sz="1200" b="1" dirty="0">
                <a:effectLst/>
                <a:ea typeface="Calibri" panose="020F0502020204030204" pitchFamily="34" charset="0"/>
                <a:cs typeface="Arial" panose="020B0604020202020204" pitchFamily="34" charset="0"/>
              </a:rPr>
              <a:t>Goal: </a:t>
            </a:r>
          </a:p>
          <a:p>
            <a:pPr marL="0" indent="0">
              <a:spcBef>
                <a:spcPts val="0"/>
              </a:spcBef>
              <a:buNone/>
            </a:pPr>
            <a:br>
              <a:rPr lang="en-GB" sz="1200" b="1" dirty="0">
                <a:cs typeface="Arial" panose="020B0604020202020204" pitchFamily="34" charset="0"/>
              </a:rPr>
            </a:br>
            <a:r>
              <a:rPr lang="en-GB" sz="1200" dirty="0">
                <a:cs typeface="Times New Roman" panose="02020603050405020304" pitchFamily="18" charset="0"/>
              </a:rPr>
              <a:t>Reduction in self harm admissions for N&amp;W population by identifying and targeting specific areas with the relevant self harm reductions interventions. </a:t>
            </a:r>
          </a:p>
          <a:p>
            <a:pPr marL="0" indent="0">
              <a:spcBef>
                <a:spcPts val="0"/>
              </a:spcBef>
              <a:buNone/>
            </a:pPr>
            <a:endParaRPr lang="en-GB" sz="1200" dirty="0">
              <a:cs typeface="Arial" panose="020B0604020202020204" pitchFamily="34" charset="0"/>
            </a:endParaRPr>
          </a:p>
          <a:p>
            <a:pPr marL="0" indent="0">
              <a:spcBef>
                <a:spcPts val="0"/>
              </a:spcBef>
              <a:buNone/>
            </a:pPr>
            <a:endParaRPr lang="en-GB" sz="1200" b="1" dirty="0">
              <a:effectLst/>
              <a:ea typeface="Calibri" panose="020F0502020204030204" pitchFamily="34" charset="0"/>
              <a:cs typeface="Arial" panose="020B0604020202020204" pitchFamily="34" charset="0"/>
            </a:endParaRPr>
          </a:p>
          <a:p>
            <a:pPr marL="0" indent="0">
              <a:spcBef>
                <a:spcPts val="0"/>
              </a:spcBef>
              <a:buNone/>
            </a:pPr>
            <a:r>
              <a:rPr lang="en-GB" sz="1200" b="1" dirty="0">
                <a:effectLst/>
                <a:ea typeface="Calibri" panose="020F0502020204030204" pitchFamily="34" charset="0"/>
                <a:cs typeface="Arial" panose="020B0604020202020204" pitchFamily="34" charset="0"/>
              </a:rPr>
              <a:t>Approach: </a:t>
            </a:r>
            <a:endParaRPr lang="en-GB" sz="1200" dirty="0">
              <a:effectLst/>
              <a:ea typeface="Calibri" panose="020F0502020204030204" pitchFamily="34" charset="0"/>
              <a:cs typeface="Arial" panose="020B0604020202020204" pitchFamily="34" charset="0"/>
            </a:endParaRPr>
          </a:p>
          <a:p>
            <a:pPr lvl="1">
              <a:defRPr/>
            </a:pPr>
            <a:r>
              <a:rPr lang="en-GB" sz="1200" dirty="0">
                <a:cs typeface="Arial" panose="020B0604020202020204" pitchFamily="34" charset="0"/>
              </a:rPr>
              <a:t>We will analyse data and intelligence to provide a more accurate and richer N&amp;W picture to highlight key target areas where more intensive support can be mobilised </a:t>
            </a:r>
          </a:p>
          <a:p>
            <a:pPr lvl="1">
              <a:defRPr/>
            </a:pPr>
            <a:r>
              <a:rPr lang="en-GB" sz="1200" dirty="0">
                <a:cs typeface="Arial" panose="020B0604020202020204" pitchFamily="34" charset="0"/>
              </a:rPr>
              <a:t>We will analyse data to understand the link between drug and alcohol misuse, as well as pain</a:t>
            </a:r>
          </a:p>
          <a:p>
            <a:pPr lvl="1">
              <a:defRPr/>
            </a:pPr>
            <a:r>
              <a:rPr lang="en-GB" sz="1200" dirty="0">
                <a:cs typeface="Arial" panose="020B0604020202020204" pitchFamily="34" charset="0"/>
              </a:rPr>
              <a:t>We will map existing interventions local and national to help understand the level of help and support already available and sign post provide this information, advice and support to those that need it. </a:t>
            </a:r>
          </a:p>
          <a:p>
            <a:pPr lvl="1">
              <a:defRPr/>
            </a:pPr>
            <a:r>
              <a:rPr lang="en-GB" sz="1200" dirty="0">
                <a:cs typeface="Arial" panose="020B0604020202020204" pitchFamily="34" charset="0"/>
              </a:rPr>
              <a:t>We will pull together a Working group with all the key stakeholders to design and develop better coordination between the N&amp;W IPCT and the local and national interventions to help reduce the level of admissions in the North and West. </a:t>
            </a:r>
          </a:p>
          <a:p>
            <a:pPr lvl="1">
              <a:defRPr/>
            </a:pPr>
            <a:r>
              <a:rPr lang="en-GB" sz="1200" dirty="0">
                <a:cs typeface="Arial" panose="020B0604020202020204" pitchFamily="34" charset="0"/>
              </a:rPr>
              <a:t>Connect in to Children and Families workstream to ensure interdependencies are identified and considered</a:t>
            </a:r>
          </a:p>
          <a:p>
            <a:pPr marL="0" indent="0">
              <a:spcBef>
                <a:spcPts val="0"/>
              </a:spcBef>
              <a:buNone/>
            </a:pPr>
            <a:endParaRPr lang="en-GB" sz="1100" dirty="0"/>
          </a:p>
        </p:txBody>
      </p:sp>
    </p:spTree>
    <p:extLst>
      <p:ext uri="{BB962C8B-B14F-4D97-AF65-F5344CB8AC3E}">
        <p14:creationId xmlns:p14="http://schemas.microsoft.com/office/powerpoint/2010/main" val="10606985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BD17167-7D42-47AC-8716-6866D414173E}"/>
              </a:ext>
            </a:extLst>
          </p:cNvPr>
          <p:cNvSpPr>
            <a:spLocks noGrp="1" noRot="1" noMove="1" noResize="1" noEditPoints="1" noAdjustHandles="1" noChangeArrowheads="1" noChangeShapeType="1"/>
          </p:cNvSpPr>
          <p:nvPr/>
        </p:nvSpPr>
        <p:spPr>
          <a:xfrm>
            <a:off x="0" y="5852523"/>
            <a:ext cx="12192000" cy="1005478"/>
          </a:xfrm>
          <a:prstGeom prst="rect">
            <a:avLst/>
          </a:prstGeom>
          <a:solidFill>
            <a:srgbClr val="0162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18A6E0"/>
              </a:solidFill>
              <a:effectLst/>
              <a:uLnTx/>
              <a:uFillTx/>
              <a:latin typeface="Calibri" panose="020F0502020204030204"/>
              <a:ea typeface="+mn-ea"/>
              <a:cs typeface="+mn-cs"/>
            </a:endParaRPr>
          </a:p>
        </p:txBody>
      </p:sp>
      <p:pic>
        <p:nvPicPr>
          <p:cNvPr id="10" name="Picture 9" descr="Healthier Together logo">
            <a:extLst>
              <a:ext uri="{FF2B5EF4-FFF2-40B4-BE49-F238E27FC236}">
                <a16:creationId xmlns:a16="http://schemas.microsoft.com/office/drawing/2014/main" id="{2775EBB8-FF0B-46A6-A6F9-6C35D48E8B37}"/>
              </a:ext>
            </a:extLst>
          </p:cNvPr>
          <p:cNvPicPr>
            <a:picLocks noGrp="1" noRot="1" noChangeAspect="1" noMove="1" noResize="1" noEditPoints="1" noAdjustHandles="1" noChangeArrowheads="1" noChangeShapeType="1" noCrop="1"/>
          </p:cNvPicPr>
          <p:nvPr/>
        </p:nvPicPr>
        <p:blipFill>
          <a:blip r:embed="rId2" cstate="screen">
            <a:extLst>
              <a:ext uri="{28A0092B-C50C-407E-A947-70E740481C1C}">
                <a14:useLocalDpi xmlns:a14="http://schemas.microsoft.com/office/drawing/2010/main"/>
              </a:ext>
            </a:extLst>
          </a:blip>
          <a:stretch>
            <a:fillRect/>
          </a:stretch>
        </p:blipFill>
        <p:spPr>
          <a:xfrm>
            <a:off x="0" y="6028852"/>
            <a:ext cx="1501540" cy="678114"/>
          </a:xfrm>
          <a:prstGeom prst="rect">
            <a:avLst/>
          </a:prstGeom>
        </p:spPr>
      </p:pic>
      <p:pic>
        <p:nvPicPr>
          <p:cNvPr id="15" name="Picture 14" descr="Text&#10;&#10;Description automatically generated">
            <a:extLst>
              <a:ext uri="{FF2B5EF4-FFF2-40B4-BE49-F238E27FC236}">
                <a16:creationId xmlns:a16="http://schemas.microsoft.com/office/drawing/2014/main" id="{CC1D5DE2-BA04-4F1C-B309-7212D1269CB9}"/>
              </a:ext>
            </a:extLst>
          </p:cNvPr>
          <p:cNvPicPr>
            <a:picLocks noGrp="1" noRot="1" noChangeAspec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tretch>
            <a:fillRect/>
          </a:stretch>
        </p:blipFill>
        <p:spPr>
          <a:xfrm>
            <a:off x="9317621" y="6011265"/>
            <a:ext cx="2716694" cy="687994"/>
          </a:xfrm>
          <a:prstGeom prst="rect">
            <a:avLst/>
          </a:prstGeom>
        </p:spPr>
      </p:pic>
      <p:graphicFrame>
        <p:nvGraphicFramePr>
          <p:cNvPr id="5" name="Table 4">
            <a:extLst>
              <a:ext uri="{FF2B5EF4-FFF2-40B4-BE49-F238E27FC236}">
                <a16:creationId xmlns:a16="http://schemas.microsoft.com/office/drawing/2014/main" id="{A0467FE8-EA0C-D440-BE40-8D4B120BF47B}"/>
              </a:ext>
            </a:extLst>
          </p:cNvPr>
          <p:cNvGraphicFramePr>
            <a:graphicFrameLocks noGrp="1"/>
          </p:cNvGraphicFramePr>
          <p:nvPr/>
        </p:nvGraphicFramePr>
        <p:xfrm>
          <a:off x="668867" y="1209135"/>
          <a:ext cx="11006665" cy="4442460"/>
        </p:xfrm>
        <a:graphic>
          <a:graphicData uri="http://schemas.openxmlformats.org/drawingml/2006/table">
            <a:tbl>
              <a:tblPr firstRow="1" bandRow="1">
                <a:tableStyleId>{5C22544A-7EE6-4342-B048-85BDC9FD1C3A}</a:tableStyleId>
              </a:tblPr>
              <a:tblGrid>
                <a:gridCol w="495795">
                  <a:extLst>
                    <a:ext uri="{9D8B030D-6E8A-4147-A177-3AD203B41FA5}">
                      <a16:colId xmlns:a16="http://schemas.microsoft.com/office/drawing/2014/main" val="20000"/>
                    </a:ext>
                  </a:extLst>
                </a:gridCol>
                <a:gridCol w="2774441">
                  <a:extLst>
                    <a:ext uri="{9D8B030D-6E8A-4147-A177-3AD203B41FA5}">
                      <a16:colId xmlns:a16="http://schemas.microsoft.com/office/drawing/2014/main" val="20001"/>
                    </a:ext>
                  </a:extLst>
                </a:gridCol>
                <a:gridCol w="2778470">
                  <a:extLst>
                    <a:ext uri="{9D8B030D-6E8A-4147-A177-3AD203B41FA5}">
                      <a16:colId xmlns:a16="http://schemas.microsoft.com/office/drawing/2014/main" val="20002"/>
                    </a:ext>
                  </a:extLst>
                </a:gridCol>
                <a:gridCol w="2578137">
                  <a:extLst>
                    <a:ext uri="{9D8B030D-6E8A-4147-A177-3AD203B41FA5}">
                      <a16:colId xmlns:a16="http://schemas.microsoft.com/office/drawing/2014/main" val="20003"/>
                    </a:ext>
                  </a:extLst>
                </a:gridCol>
                <a:gridCol w="2379822">
                  <a:extLst>
                    <a:ext uri="{9D8B030D-6E8A-4147-A177-3AD203B41FA5}">
                      <a16:colId xmlns:a16="http://schemas.microsoft.com/office/drawing/2014/main" val="20004"/>
                    </a:ext>
                  </a:extLst>
                </a:gridCol>
              </a:tblGrid>
              <a:tr h="752412">
                <a:tc>
                  <a:txBody>
                    <a:bodyPr/>
                    <a:lstStyle/>
                    <a:p>
                      <a:endParaRPr lang="en-GB" sz="1100" dirty="0">
                        <a:solidFill>
                          <a:schemeClr val="bg1"/>
                        </a:solidFill>
                      </a:endParaRPr>
                    </a:p>
                  </a:txBody>
                  <a:tcPr>
                    <a:lnR w="76200" cap="flat" cmpd="sng" algn="ctr">
                      <a:solidFill>
                        <a:schemeClr val="bg1"/>
                      </a:solidFill>
                      <a:prstDash val="solid"/>
                      <a:round/>
                      <a:headEnd type="none" w="med" len="med"/>
                      <a:tailEnd type="none" w="med" len="med"/>
                    </a:lnR>
                    <a:lnB w="76200" cap="flat" cmpd="sng" algn="ctr">
                      <a:solidFill>
                        <a:schemeClr val="bg1"/>
                      </a:solidFill>
                      <a:prstDash val="solid"/>
                      <a:round/>
                      <a:headEnd type="none" w="med" len="med"/>
                      <a:tailEnd type="none" w="med" len="med"/>
                    </a:lnB>
                    <a:solidFill>
                      <a:srgbClr val="3A6B66"/>
                    </a:solidFill>
                  </a:tcPr>
                </a:tc>
                <a:tc>
                  <a:txBody>
                    <a:bodyPr/>
                    <a:lstStyle/>
                    <a:p>
                      <a:endParaRPr lang="en-GB" sz="1600" dirty="0">
                        <a:solidFill>
                          <a:schemeClr val="bg1"/>
                        </a:solidFill>
                      </a:endParaRPr>
                    </a:p>
                    <a:p>
                      <a:endParaRPr lang="en-GB" sz="1600" dirty="0">
                        <a:solidFill>
                          <a:schemeClr val="bg1"/>
                        </a:solidFill>
                      </a:endParaRPr>
                    </a:p>
                    <a:p>
                      <a:pPr algn="ctr"/>
                      <a:r>
                        <a:rPr lang="en-GB" sz="1600" dirty="0">
                          <a:solidFill>
                            <a:schemeClr val="bg1"/>
                          </a:solidFill>
                        </a:rPr>
                        <a:t>Older Persons Mental Health </a:t>
                      </a:r>
                    </a:p>
                    <a:p>
                      <a:endParaRPr lang="en-GB" sz="1600" dirty="0">
                        <a:solidFill>
                          <a:schemeClr val="bg1"/>
                        </a:solidFill>
                      </a:endParaRPr>
                    </a:p>
                    <a:p>
                      <a:endParaRPr lang="en-GB" sz="1600" dirty="0">
                        <a:solidFill>
                          <a:schemeClr val="bg1"/>
                        </a:solidFill>
                      </a:endParaRPr>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B w="76200" cap="flat" cmpd="sng" algn="ctr">
                      <a:solidFill>
                        <a:schemeClr val="bg1"/>
                      </a:solidFill>
                      <a:prstDash val="solid"/>
                      <a:round/>
                      <a:headEnd type="none" w="med" len="med"/>
                      <a:tailEnd type="none" w="med" len="med"/>
                    </a:lnB>
                    <a:solidFill>
                      <a:srgbClr val="3A6B66"/>
                    </a:solidFill>
                  </a:tcPr>
                </a:tc>
                <a:tc>
                  <a:txBody>
                    <a:bodyPr/>
                    <a:lstStyle/>
                    <a:p>
                      <a:pPr algn="ctr"/>
                      <a:r>
                        <a:rPr lang="en-GB" sz="1600" dirty="0">
                          <a:solidFill>
                            <a:schemeClr val="bg1"/>
                          </a:solidFill>
                        </a:rPr>
                        <a:t>Learning Disabilities &amp; Autism </a:t>
                      </a:r>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B w="76200" cap="flat" cmpd="sng" algn="ctr">
                      <a:solidFill>
                        <a:schemeClr val="bg1"/>
                      </a:solidFill>
                      <a:prstDash val="solid"/>
                      <a:round/>
                      <a:headEnd type="none" w="med" len="med"/>
                      <a:tailEnd type="none" w="med" len="med"/>
                    </a:lnB>
                    <a:solidFill>
                      <a:srgbClr val="3A6B66"/>
                    </a:solidFill>
                  </a:tcPr>
                </a:tc>
                <a:tc>
                  <a:txBody>
                    <a:bodyPr/>
                    <a:lstStyle/>
                    <a:p>
                      <a:pPr algn="ctr"/>
                      <a:r>
                        <a:rPr lang="en-GB" sz="1600" dirty="0">
                          <a:solidFill>
                            <a:schemeClr val="bg1"/>
                          </a:solidFill>
                        </a:rPr>
                        <a:t>Suicide and Self Harm </a:t>
                      </a:r>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B w="76200" cap="flat" cmpd="sng" algn="ctr">
                      <a:solidFill>
                        <a:schemeClr val="bg1"/>
                      </a:solidFill>
                      <a:prstDash val="solid"/>
                      <a:round/>
                      <a:headEnd type="none" w="med" len="med"/>
                      <a:tailEnd type="none" w="med" len="med"/>
                    </a:lnB>
                    <a:solidFill>
                      <a:srgbClr val="3A6B66"/>
                    </a:solidFill>
                  </a:tcPr>
                </a:tc>
                <a:tc>
                  <a:txBody>
                    <a:bodyPr/>
                    <a:lstStyle/>
                    <a:p>
                      <a:pPr algn="ctr"/>
                      <a:r>
                        <a:rPr lang="en-GB" sz="1600" dirty="0">
                          <a:solidFill>
                            <a:schemeClr val="bg1"/>
                          </a:solidFill>
                        </a:rPr>
                        <a:t>SMI Physical Health Checks </a:t>
                      </a:r>
                    </a:p>
                  </a:txBody>
                  <a:tcPr anchor="ctr">
                    <a:lnL w="76200" cap="flat" cmpd="sng" algn="ctr">
                      <a:solidFill>
                        <a:schemeClr val="bg1"/>
                      </a:solidFill>
                      <a:prstDash val="solid"/>
                      <a:round/>
                      <a:headEnd type="none" w="med" len="med"/>
                      <a:tailEnd type="none" w="med" len="med"/>
                    </a:lnL>
                    <a:lnB w="76200" cap="flat" cmpd="sng" algn="ctr">
                      <a:solidFill>
                        <a:schemeClr val="bg1"/>
                      </a:solidFill>
                      <a:prstDash val="solid"/>
                      <a:round/>
                      <a:headEnd type="none" w="med" len="med"/>
                      <a:tailEnd type="none" w="med" len="med"/>
                    </a:lnB>
                    <a:solidFill>
                      <a:srgbClr val="3A6B66"/>
                    </a:solidFill>
                  </a:tcPr>
                </a:tc>
                <a:extLst>
                  <a:ext uri="{0D108BD9-81ED-4DB2-BD59-A6C34878D82A}">
                    <a16:rowId xmlns:a16="http://schemas.microsoft.com/office/drawing/2014/main" val="10000"/>
                  </a:ext>
                </a:extLst>
              </a:tr>
              <a:tr h="2936496">
                <a:tc>
                  <a:txBody>
                    <a:bodyPr/>
                    <a:lstStyle/>
                    <a:p>
                      <a:endParaRPr lang="en-GB" sz="1800" b="1" kern="1200" dirty="0">
                        <a:solidFill>
                          <a:srgbClr val="4F81BD"/>
                        </a:solidFill>
                        <a:latin typeface="+mn-lt"/>
                        <a:ea typeface="+mn-ea"/>
                        <a:cs typeface="+mn-cs"/>
                      </a:endParaRPr>
                    </a:p>
                  </a:txBody>
                  <a:tcPr>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solidFill>
                      <a:srgbClr val="3A6B66"/>
                    </a:solidFill>
                  </a:tcPr>
                </a:tc>
                <a:tc>
                  <a:txBody>
                    <a:bodyPr/>
                    <a:lstStyle/>
                    <a:p>
                      <a:endParaRPr lang="en-GB" sz="1050" dirty="0"/>
                    </a:p>
                    <a:p>
                      <a:pPr marL="171450" indent="-171450">
                        <a:buFont typeface="Wingdings" panose="05000000000000000000" pitchFamily="2" charset="2"/>
                        <a:buChar char="ü"/>
                      </a:pPr>
                      <a:r>
                        <a:rPr lang="en-GB" sz="1050" dirty="0"/>
                        <a:t>Demand identification for Older Persons MH </a:t>
                      </a:r>
                    </a:p>
                    <a:p>
                      <a:pPr marL="171450" indent="-171450">
                        <a:buFont typeface="Wingdings" panose="05000000000000000000" pitchFamily="2" charset="2"/>
                        <a:buChar char="ü"/>
                      </a:pPr>
                      <a:r>
                        <a:rPr lang="en-GB" sz="1050" dirty="0"/>
                        <a:t>Service Mapping  - commissioned statutory and Vol orgs </a:t>
                      </a:r>
                    </a:p>
                    <a:p>
                      <a:pPr marL="171450" indent="-171450">
                        <a:buFont typeface="Wingdings" panose="05000000000000000000" pitchFamily="2" charset="2"/>
                        <a:buChar char="ü"/>
                      </a:pPr>
                      <a:r>
                        <a:rPr lang="en-GB" sz="1050" dirty="0"/>
                        <a:t>IAPT &amp; older People </a:t>
                      </a:r>
                    </a:p>
                    <a:p>
                      <a:pPr marL="171450" indent="-171450">
                        <a:buFont typeface="Wingdings" panose="05000000000000000000" pitchFamily="2" charset="2"/>
                        <a:buChar char="ü"/>
                      </a:pPr>
                      <a:r>
                        <a:rPr lang="en-GB" sz="1050" dirty="0"/>
                        <a:t>Dementia Services demand audit </a:t>
                      </a:r>
                    </a:p>
                    <a:p>
                      <a:pPr marL="171450" indent="-171450">
                        <a:buFont typeface="Wingdings" panose="05000000000000000000" pitchFamily="2" charset="2"/>
                        <a:buChar char="ü"/>
                      </a:pPr>
                      <a:r>
                        <a:rPr lang="en-GB" sz="1050" dirty="0"/>
                        <a:t>Older Persons Social Care Offer </a:t>
                      </a:r>
                    </a:p>
                    <a:p>
                      <a:pPr marL="171450" indent="-171450">
                        <a:buFont typeface="Wingdings" panose="05000000000000000000" pitchFamily="2" charset="2"/>
                        <a:buChar char="ü"/>
                      </a:pPr>
                      <a:r>
                        <a:rPr lang="en-GB" sz="1050" dirty="0"/>
                        <a:t>Social care audit older people in care homes </a:t>
                      </a:r>
                    </a:p>
                    <a:p>
                      <a:endParaRPr lang="en-GB" sz="1050" dirty="0"/>
                    </a:p>
                    <a:p>
                      <a:endParaRPr lang="en-GB" sz="1050" dirty="0"/>
                    </a:p>
                    <a:p>
                      <a:endParaRPr lang="en-GB" sz="1050" dirty="0"/>
                    </a:p>
                    <a:p>
                      <a:endParaRPr lang="en-GB" sz="1050" dirty="0"/>
                    </a:p>
                    <a:p>
                      <a:endParaRPr lang="en-GB" sz="1050" dirty="0"/>
                    </a:p>
                    <a:p>
                      <a:endParaRPr lang="en-GB" sz="1050" dirty="0"/>
                    </a:p>
                    <a:p>
                      <a:endParaRPr lang="en-GB" sz="1050" dirty="0"/>
                    </a:p>
                    <a:p>
                      <a:endParaRPr lang="en-GB" sz="1050" dirty="0"/>
                    </a:p>
                    <a:p>
                      <a:endParaRPr lang="en-GB" sz="1050" dirty="0"/>
                    </a:p>
                    <a:p>
                      <a:endParaRPr lang="en-GB" sz="1050" dirty="0"/>
                    </a:p>
                    <a:p>
                      <a:endParaRPr lang="en-GB" sz="1050"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solidFill>
                      <a:schemeClr val="accent6">
                        <a:lumMod val="20000"/>
                        <a:lumOff val="80000"/>
                      </a:schemeClr>
                    </a:solidFill>
                  </a:tcPr>
                </a:tc>
                <a:tc>
                  <a:txBody>
                    <a:bodyPr/>
                    <a:lstStyle/>
                    <a:p>
                      <a:endParaRPr lang="en-GB" sz="1050" baseline="0" dirty="0"/>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GB" sz="1050" kern="1200" dirty="0">
                          <a:solidFill>
                            <a:schemeClr val="dk1"/>
                          </a:solidFill>
                          <a:latin typeface="+mn-lt"/>
                          <a:ea typeface="+mn-ea"/>
                          <a:cs typeface="+mn-cs"/>
                        </a:rPr>
                        <a:t>Development of LD case studies to identify types of need </a:t>
                      </a: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GB" sz="1050" kern="1200" dirty="0">
                          <a:solidFill>
                            <a:schemeClr val="dk1"/>
                          </a:solidFill>
                          <a:latin typeface="+mn-lt"/>
                          <a:ea typeface="+mn-ea"/>
                          <a:cs typeface="+mn-cs"/>
                        </a:rPr>
                        <a:t>Audit of community LD rejections 4 weeks in Nov to identify potential demand </a:t>
                      </a: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GB" sz="1050" kern="1200" dirty="0">
                          <a:solidFill>
                            <a:schemeClr val="dk1"/>
                          </a:solidFill>
                          <a:latin typeface="+mn-lt"/>
                          <a:ea typeface="+mn-ea"/>
                          <a:cs typeface="+mn-cs"/>
                        </a:rPr>
                        <a:t>GP data collection and review  to flag up numbers </a:t>
                      </a: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GB" sz="1050" kern="1200" dirty="0">
                          <a:solidFill>
                            <a:schemeClr val="dk1"/>
                          </a:solidFill>
                          <a:latin typeface="+mn-lt"/>
                          <a:ea typeface="+mn-ea"/>
                          <a:cs typeface="+mn-cs"/>
                        </a:rPr>
                        <a:t>Workforce challenges from CLD to flag up gaps in service provision </a:t>
                      </a: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GB" sz="1050" kern="1200" dirty="0">
                          <a:solidFill>
                            <a:schemeClr val="dk1"/>
                          </a:solidFill>
                          <a:latin typeface="+mn-lt"/>
                          <a:ea typeface="+mn-ea"/>
                          <a:cs typeface="+mn-cs"/>
                        </a:rPr>
                        <a:t>Mapping of existing services and support </a:t>
                      </a: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lang="en-GB" sz="1050" kern="1200" dirty="0">
                        <a:solidFill>
                          <a:schemeClr val="dk1"/>
                        </a:solidFill>
                        <a:latin typeface="+mn-lt"/>
                        <a:ea typeface="+mn-ea"/>
                        <a:cs typeface="+mn-cs"/>
                      </a:endParaRPr>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solidFill>
                      <a:schemeClr val="accent6">
                        <a:lumMod val="20000"/>
                        <a:lumOff val="80000"/>
                      </a:schemeClr>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lang="en-GB" sz="1050" dirty="0">
                        <a:solidFill>
                          <a:schemeClr val="accent6"/>
                        </a:solidFill>
                      </a:endParaRPr>
                    </a:p>
                    <a:p>
                      <a:pPr marL="171450" indent="-171450">
                        <a:buFont typeface="Wingdings" pitchFamily="2" charset="2"/>
                        <a:buChar char="ü"/>
                      </a:pPr>
                      <a:r>
                        <a:rPr lang="en-GB" sz="1050" kern="1200" dirty="0">
                          <a:solidFill>
                            <a:schemeClr val="dk1"/>
                          </a:solidFill>
                          <a:latin typeface="+mn-lt"/>
                          <a:ea typeface="+mn-ea"/>
                          <a:cs typeface="+mn-cs"/>
                        </a:rPr>
                        <a:t>Analysis of data and intelligence to provide N&amp;W picture </a:t>
                      </a:r>
                    </a:p>
                    <a:p>
                      <a:pPr marL="171450" indent="-171450">
                        <a:buFont typeface="Wingdings" pitchFamily="2" charset="2"/>
                        <a:buChar char="ü"/>
                      </a:pPr>
                      <a:r>
                        <a:rPr lang="en-GB" sz="1050" kern="1200" dirty="0">
                          <a:solidFill>
                            <a:schemeClr val="dk1"/>
                          </a:solidFill>
                          <a:latin typeface="+mn-lt"/>
                          <a:ea typeface="+mn-ea"/>
                          <a:cs typeface="+mn-cs"/>
                        </a:rPr>
                        <a:t>Mapping existing interventions local and national </a:t>
                      </a:r>
                    </a:p>
                    <a:p>
                      <a:pPr marL="171450" indent="-171450">
                        <a:buFont typeface="Wingdings" pitchFamily="2" charset="2"/>
                        <a:buChar char="ü"/>
                      </a:pPr>
                      <a:r>
                        <a:rPr lang="en-GB" sz="1050" kern="1200" dirty="0">
                          <a:solidFill>
                            <a:schemeClr val="dk1"/>
                          </a:solidFill>
                          <a:latin typeface="+mn-lt"/>
                          <a:ea typeface="+mn-ea"/>
                          <a:cs typeface="+mn-cs"/>
                        </a:rPr>
                        <a:t>Working group to develop IPCT related offer </a:t>
                      </a:r>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solidFill>
                      <a:schemeClr val="accent6">
                        <a:lumMod val="20000"/>
                        <a:lumOff val="80000"/>
                      </a:schemeClr>
                    </a:solidFill>
                  </a:tcPr>
                </a:tc>
                <a:tc>
                  <a:txBody>
                    <a:bodyPr/>
                    <a:lstStyle/>
                    <a:p>
                      <a:pPr marL="171450" indent="-171450">
                        <a:buFont typeface="Wingdings" panose="05000000000000000000" pitchFamily="2" charset="2"/>
                        <a:buChar char="ü"/>
                      </a:pPr>
                      <a:endParaRPr lang="en-GB" sz="1050" dirty="0"/>
                    </a:p>
                    <a:p>
                      <a:pPr marL="171450" indent="-171450">
                        <a:buFont typeface="Wingdings" panose="05000000000000000000" pitchFamily="2" charset="2"/>
                        <a:buChar char="ü"/>
                      </a:pPr>
                      <a:r>
                        <a:rPr lang="en-GB" sz="1050" dirty="0"/>
                        <a:t>Data consolidation between AWP &amp; GP Practice systems </a:t>
                      </a:r>
                    </a:p>
                    <a:p>
                      <a:pPr marL="171450" indent="-171450">
                        <a:buFont typeface="Wingdings" panose="05000000000000000000" pitchFamily="2" charset="2"/>
                        <a:buChar char="ü"/>
                      </a:pPr>
                      <a:r>
                        <a:rPr lang="en-GB" sz="1050" dirty="0"/>
                        <a:t>Development of data entry standard template for </a:t>
                      </a:r>
                      <a:r>
                        <a:rPr lang="en-GB" sz="1050" dirty="0" err="1"/>
                        <a:t>Emis</a:t>
                      </a:r>
                      <a:r>
                        <a:rPr lang="en-GB" sz="1050" dirty="0"/>
                        <a:t> </a:t>
                      </a:r>
                    </a:p>
                    <a:p>
                      <a:pPr marL="171450" indent="-171450">
                        <a:buFont typeface="Wingdings" panose="05000000000000000000" pitchFamily="2" charset="2"/>
                        <a:buChar char="ü"/>
                      </a:pPr>
                      <a:r>
                        <a:rPr lang="en-GB" sz="1050" dirty="0"/>
                        <a:t>Identify and agree on the definition of SMI for practices </a:t>
                      </a:r>
                    </a:p>
                    <a:p>
                      <a:pPr marL="171450" indent="-171450">
                        <a:buFont typeface="Wingdings" panose="05000000000000000000" pitchFamily="2" charset="2"/>
                        <a:buChar char="ü"/>
                      </a:pPr>
                      <a:r>
                        <a:rPr lang="en-GB" sz="1050" dirty="0"/>
                        <a:t>Work with AWP to develop a digital solutions to SMI Physical Health Checks </a:t>
                      </a:r>
                    </a:p>
                  </a:txBody>
                  <a:tcPr>
                    <a:lnL w="76200" cap="flat" cmpd="sng" algn="ctr">
                      <a:solidFill>
                        <a:schemeClr val="bg1"/>
                      </a:solidFill>
                      <a:prstDash val="solid"/>
                      <a:round/>
                      <a:headEnd type="none" w="med" len="med"/>
                      <a:tailEnd type="none" w="med" len="med"/>
                    </a:lnL>
                    <a:lnT w="76200" cap="flat" cmpd="sng" algn="ctr">
                      <a:solidFill>
                        <a:schemeClr val="bg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val="10001"/>
                  </a:ext>
                </a:extLst>
              </a:tr>
            </a:tbl>
          </a:graphicData>
        </a:graphic>
      </p:graphicFrame>
      <p:sp>
        <p:nvSpPr>
          <p:cNvPr id="6" name="TextBox 5">
            <a:extLst>
              <a:ext uri="{FF2B5EF4-FFF2-40B4-BE49-F238E27FC236}">
                <a16:creationId xmlns:a16="http://schemas.microsoft.com/office/drawing/2014/main" id="{D78DFF77-46E0-F14F-AE8D-79719DA80CD9}"/>
              </a:ext>
            </a:extLst>
          </p:cNvPr>
          <p:cNvSpPr txBox="1"/>
          <p:nvPr/>
        </p:nvSpPr>
        <p:spPr>
          <a:xfrm rot="16200000">
            <a:off x="435154" y="3488578"/>
            <a:ext cx="1000565"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alibri" panose="020F0502020204030204"/>
                <a:ea typeface="+mn-ea"/>
                <a:cs typeface="+mn-cs"/>
              </a:rPr>
              <a:t>Projects</a:t>
            </a:r>
          </a:p>
        </p:txBody>
      </p:sp>
      <p:sp>
        <p:nvSpPr>
          <p:cNvPr id="8" name="TextBox 7">
            <a:extLst>
              <a:ext uri="{FF2B5EF4-FFF2-40B4-BE49-F238E27FC236}">
                <a16:creationId xmlns:a16="http://schemas.microsoft.com/office/drawing/2014/main" id="{76AA1EE3-452A-F44E-3F97-26E978814744}"/>
              </a:ext>
            </a:extLst>
          </p:cNvPr>
          <p:cNvSpPr txBox="1"/>
          <p:nvPr/>
        </p:nvSpPr>
        <p:spPr>
          <a:xfrm>
            <a:off x="567267" y="390755"/>
            <a:ext cx="6096000" cy="58477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16259"/>
                </a:solidFill>
                <a:effectLst/>
                <a:uLnTx/>
                <a:uFillTx/>
                <a:latin typeface="Calibri" panose="020F0502020204030204"/>
                <a:ea typeface="+mn-ea"/>
                <a:cs typeface="Arial" panose="020B0604020202020204" pitchFamily="34" charset="0"/>
              </a:rPr>
              <a:t>CMH – Other areas of focus</a:t>
            </a:r>
            <a:endParaRPr kumimoji="0" lang="en-GB" sz="3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640304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62F3D2D-A754-5851-9CFF-D0CB976DACEA}"/>
              </a:ext>
            </a:extLst>
          </p:cNvPr>
          <p:cNvSpPr>
            <a:spLocks noGrp="1"/>
          </p:cNvSpPr>
          <p:nvPr>
            <p:ph type="title"/>
          </p:nvPr>
        </p:nvSpPr>
        <p:spPr>
          <a:xfrm>
            <a:off x="466722" y="586855"/>
            <a:ext cx="3201366" cy="3387497"/>
          </a:xfrm>
        </p:spPr>
        <p:txBody>
          <a:bodyPr anchor="b">
            <a:normAutofit/>
          </a:bodyPr>
          <a:lstStyle/>
          <a:p>
            <a:pPr algn="ctr"/>
            <a:br>
              <a:rPr lang="en-GB" sz="4000" dirty="0">
                <a:solidFill>
                  <a:srgbClr val="FFFFFF"/>
                </a:solidFill>
                <a:latin typeface="Arial" panose="020B0604020202020204" pitchFamily="34" charset="0"/>
                <a:cs typeface="Arial" panose="020B0604020202020204" pitchFamily="34" charset="0"/>
              </a:rPr>
            </a:br>
            <a:r>
              <a:rPr lang="en-GB" sz="4000" dirty="0">
                <a:solidFill>
                  <a:srgbClr val="FFFFFF"/>
                </a:solidFill>
                <a:latin typeface="Arial" panose="020B0604020202020204" pitchFamily="34" charset="0"/>
                <a:cs typeface="Arial" panose="020B0604020202020204" pitchFamily="34" charset="0"/>
              </a:rPr>
              <a:t>    </a:t>
            </a:r>
            <a:br>
              <a:rPr lang="en-GB" sz="4000" dirty="0">
                <a:solidFill>
                  <a:srgbClr val="FFFFFF"/>
                </a:solidFill>
                <a:latin typeface="Arial" panose="020B0604020202020204" pitchFamily="34" charset="0"/>
                <a:cs typeface="Arial" panose="020B0604020202020204" pitchFamily="34" charset="0"/>
              </a:rPr>
            </a:br>
            <a:r>
              <a:rPr lang="en-GB" sz="4000" b="1" dirty="0">
                <a:solidFill>
                  <a:srgbClr val="FFFFFF"/>
                </a:solidFill>
                <a:latin typeface="+mn-lt"/>
                <a:cs typeface="Arial" panose="020B0604020202020204" pitchFamily="34" charset="0"/>
              </a:rPr>
              <a:t>Ageing Well</a:t>
            </a:r>
          </a:p>
        </p:txBody>
      </p:sp>
      <p:sp>
        <p:nvSpPr>
          <p:cNvPr id="3" name="Content Placeholder 2">
            <a:extLst>
              <a:ext uri="{FF2B5EF4-FFF2-40B4-BE49-F238E27FC236}">
                <a16:creationId xmlns:a16="http://schemas.microsoft.com/office/drawing/2014/main" id="{6909EAD2-C9FA-3ED7-E298-CA7924374F29}"/>
              </a:ext>
            </a:extLst>
          </p:cNvPr>
          <p:cNvSpPr>
            <a:spLocks noGrp="1"/>
          </p:cNvSpPr>
          <p:nvPr>
            <p:ph idx="1"/>
          </p:nvPr>
        </p:nvSpPr>
        <p:spPr>
          <a:xfrm>
            <a:off x="4134811" y="830510"/>
            <a:ext cx="7953726" cy="5943857"/>
          </a:xfrm>
        </p:spPr>
        <p:txBody>
          <a:bodyPr anchor="ctr">
            <a:normAutofit fontScale="25000" lnSpcReduction="20000"/>
          </a:bodyPr>
          <a:lstStyle/>
          <a:p>
            <a:pPr marL="0" indent="0">
              <a:lnSpc>
                <a:spcPct val="120000"/>
              </a:lnSpc>
              <a:spcBef>
                <a:spcPts val="0"/>
              </a:spcBef>
              <a:buNone/>
            </a:pPr>
            <a:endParaRPr lang="en-GB" sz="4400" b="1" dirty="0">
              <a:ea typeface="Calibri" panose="020F0502020204030204" pitchFamily="34" charset="0"/>
              <a:cs typeface="Arial" panose="020B0604020202020204" pitchFamily="34" charset="0"/>
            </a:endParaRPr>
          </a:p>
          <a:p>
            <a:pPr marL="0" indent="0">
              <a:lnSpc>
                <a:spcPct val="120000"/>
              </a:lnSpc>
              <a:spcBef>
                <a:spcPts val="0"/>
              </a:spcBef>
              <a:buNone/>
            </a:pPr>
            <a:r>
              <a:rPr lang="en-GB" sz="4400" b="1" dirty="0">
                <a:ea typeface="Calibri" panose="020F0502020204030204" pitchFamily="34" charset="0"/>
                <a:cs typeface="Arial" panose="020B0604020202020204" pitchFamily="34" charset="0"/>
              </a:rPr>
              <a:t>What we know:</a:t>
            </a:r>
          </a:p>
          <a:p>
            <a:pPr marL="0" indent="0">
              <a:lnSpc>
                <a:spcPct val="120000"/>
              </a:lnSpc>
              <a:spcBef>
                <a:spcPts val="0"/>
              </a:spcBef>
              <a:buNone/>
            </a:pPr>
            <a:r>
              <a:rPr kumimoji="0" lang="en-GB" sz="4400" b="0" i="0" u="none" strike="noStrike" kern="1200" cap="none" spc="0" normalizeH="0" baseline="0" noProof="0" dirty="0">
                <a:ln>
                  <a:noFill/>
                </a:ln>
                <a:effectLst/>
                <a:uLnTx/>
                <a:uFillTx/>
                <a:ea typeface="+mn-ea"/>
                <a:cs typeface="+mn-cs"/>
              </a:rPr>
              <a:t>Within North &amp; West </a:t>
            </a:r>
            <a:r>
              <a:rPr kumimoji="0" lang="en-GB" sz="4400" b="0" i="0" u="none" strike="noStrike" kern="1200" cap="none" spc="0" normalizeH="0" baseline="0" noProof="0" dirty="0" err="1">
                <a:ln>
                  <a:noFill/>
                </a:ln>
                <a:effectLst/>
                <a:uLnTx/>
                <a:uFillTx/>
                <a:ea typeface="+mn-ea"/>
                <a:cs typeface="+mn-cs"/>
              </a:rPr>
              <a:t>Bristol,</a:t>
            </a:r>
            <a:r>
              <a:rPr kumimoji="0" lang="en-GB" sz="4400" b="0" i="0" u="none" strike="noStrike" kern="1200" cap="none" spc="0" normalizeH="0" baseline="0" noProof="0" dirty="0">
                <a:ln>
                  <a:noFill/>
                </a:ln>
                <a:effectLst/>
                <a:uLnTx/>
                <a:uFillTx/>
                <a:ea typeface="+mn-ea"/>
                <a:cs typeface="+mn-cs"/>
              </a:rPr>
              <a:t> there is a significant difference in life expectancy between the most deprived and the most affluent areas. </a:t>
            </a:r>
            <a:r>
              <a:rPr lang="en-GB" sz="4400" dirty="0"/>
              <a:t>Outer wards in North &amp; West Bristol have significantly lower male and female life expectancy at birth compared to England, and people living in these wards are </a:t>
            </a:r>
            <a:r>
              <a:rPr kumimoji="0" lang="en-GB" sz="4400" b="0" i="0" u="none" strike="noStrike" kern="1200" cap="none" spc="0" normalizeH="0" baseline="0" noProof="0" dirty="0">
                <a:ln>
                  <a:noFill/>
                </a:ln>
                <a:effectLst/>
                <a:uLnTx/>
                <a:uFillTx/>
                <a:ea typeface="+mn-ea"/>
                <a:cs typeface="+mn-cs"/>
              </a:rPr>
              <a:t>more likely to die younger from cancer, respiratory illness, heart disease and stroke</a:t>
            </a:r>
            <a:endParaRPr lang="en-GB" sz="4400" b="1" dirty="0">
              <a:ea typeface="Calibri" panose="020F0502020204030204" pitchFamily="34" charset="0"/>
              <a:cs typeface="Arial" panose="020B0604020202020204" pitchFamily="34" charset="0"/>
            </a:endParaRPr>
          </a:p>
          <a:p>
            <a:pPr marL="0" indent="0">
              <a:lnSpc>
                <a:spcPct val="120000"/>
              </a:lnSpc>
              <a:spcBef>
                <a:spcPts val="0"/>
              </a:spcBef>
              <a:buNone/>
            </a:pPr>
            <a:endParaRPr lang="en-GB" sz="4400" b="1" dirty="0">
              <a:effectLst/>
              <a:ea typeface="Calibri" panose="020F0502020204030204" pitchFamily="34" charset="0"/>
              <a:cs typeface="Arial" panose="020B0604020202020204" pitchFamily="34" charset="0"/>
            </a:endParaRPr>
          </a:p>
          <a:p>
            <a:pPr marL="0" indent="0">
              <a:lnSpc>
                <a:spcPct val="120000"/>
              </a:lnSpc>
              <a:spcBef>
                <a:spcPts val="0"/>
              </a:spcBef>
              <a:buNone/>
            </a:pPr>
            <a:r>
              <a:rPr lang="en-GB" sz="4400" b="1" dirty="0">
                <a:effectLst/>
                <a:ea typeface="Calibri" panose="020F0502020204030204" pitchFamily="34" charset="0"/>
                <a:cs typeface="Arial" panose="020B0604020202020204" pitchFamily="34" charset="0"/>
              </a:rPr>
              <a:t>Goal: </a:t>
            </a:r>
          </a:p>
          <a:p>
            <a:pPr marL="0" indent="0">
              <a:lnSpc>
                <a:spcPct val="120000"/>
              </a:lnSpc>
              <a:spcBef>
                <a:spcPts val="0"/>
              </a:spcBef>
              <a:buNone/>
            </a:pPr>
            <a:r>
              <a:rPr lang="en-GB" sz="4400" dirty="0">
                <a:effectLst/>
                <a:ea typeface="Calibri" panose="020F0502020204030204" pitchFamily="34" charset="0"/>
                <a:cs typeface="Times New Roman" panose="02020603050405020304" pitchFamily="18" charset="0"/>
              </a:rPr>
              <a:t>Our vision is to seek to make North &amp; West Bristol a good place to grow old. We will play our part in adopting the Age-friendly Bristol Action Plan which: </a:t>
            </a:r>
          </a:p>
          <a:p>
            <a:pPr marL="0" indent="0">
              <a:lnSpc>
                <a:spcPct val="120000"/>
              </a:lnSpc>
              <a:spcBef>
                <a:spcPts val="0"/>
              </a:spcBef>
              <a:buNone/>
            </a:pPr>
            <a:endParaRPr lang="en-GB" sz="4400" dirty="0">
              <a:effectLst/>
              <a:ea typeface="Calibri" panose="020F0502020204030204" pitchFamily="34" charset="0"/>
              <a:cs typeface="Times New Roman" panose="02020603050405020304" pitchFamily="18" charset="0"/>
            </a:endParaRPr>
          </a:p>
          <a:p>
            <a:pPr marL="0" indent="0">
              <a:lnSpc>
                <a:spcPct val="120000"/>
              </a:lnSpc>
              <a:spcBef>
                <a:spcPts val="0"/>
              </a:spcBef>
              <a:buNone/>
            </a:pPr>
            <a:r>
              <a:rPr lang="en-GB" sz="4400" i="1" dirty="0">
                <a:effectLst/>
                <a:ea typeface="Calibri" panose="020F0502020204030204" pitchFamily="34" charset="0"/>
                <a:cs typeface="Times New Roman" panose="02020603050405020304" pitchFamily="18" charset="0"/>
              </a:rPr>
              <a:t>“Identifies ways to make Bristol a more liveable and enjoyable place for people to grow older, ensuring age it not a barrier to staying independent and active in city life. We work with older people and partners across the public, private, and voluntary and community sectors to do this”.</a:t>
            </a:r>
            <a:endParaRPr lang="en-GB" sz="4400" i="1" dirty="0">
              <a:ea typeface="Calibri" panose="020F0502020204030204" pitchFamily="34" charset="0"/>
              <a:cs typeface="Times New Roman" panose="02020603050405020304" pitchFamily="18" charset="0"/>
            </a:endParaRPr>
          </a:p>
          <a:p>
            <a:pPr marL="0" indent="0">
              <a:lnSpc>
                <a:spcPct val="120000"/>
              </a:lnSpc>
              <a:spcBef>
                <a:spcPts val="0"/>
              </a:spcBef>
              <a:buNone/>
            </a:pPr>
            <a:endParaRPr lang="en-GB" sz="4400" i="1" dirty="0">
              <a:effectLst/>
              <a:ea typeface="Calibri" panose="020F0502020204030204" pitchFamily="34" charset="0"/>
              <a:cs typeface="Times New Roman" panose="02020603050405020304" pitchFamily="18" charset="0"/>
            </a:endParaRPr>
          </a:p>
          <a:p>
            <a:pPr marL="0" indent="0">
              <a:lnSpc>
                <a:spcPct val="120000"/>
              </a:lnSpc>
              <a:spcBef>
                <a:spcPts val="0"/>
              </a:spcBef>
              <a:buNone/>
            </a:pPr>
            <a:r>
              <a:rPr lang="en-GB" sz="4400" dirty="0">
                <a:effectLst/>
                <a:ea typeface="Calibri" panose="020F0502020204030204" pitchFamily="34" charset="0"/>
                <a:cs typeface="Times New Roman" panose="02020603050405020304" pitchFamily="18" charset="0"/>
              </a:rPr>
              <a:t>As a Locality Partnership, we will work together to maximise the opportunities for people as they grow older preparing them for the later stages of life, maintaining their quality of life, making it possible for them to remain in their own homes and live an independent life safely.  As people grow older, we want them to have access to person centred services when required.   </a:t>
            </a:r>
          </a:p>
          <a:p>
            <a:pPr marL="0" indent="0">
              <a:lnSpc>
                <a:spcPct val="120000"/>
              </a:lnSpc>
              <a:spcBef>
                <a:spcPts val="0"/>
              </a:spcBef>
              <a:buNone/>
              <a:tabLst>
                <a:tab pos="540385" algn="l"/>
              </a:tabLst>
            </a:pPr>
            <a:endParaRPr lang="en-GB" sz="4400" dirty="0">
              <a:effectLst/>
              <a:ea typeface="Calibri" panose="020F0502020204030204" pitchFamily="34" charset="0"/>
              <a:cs typeface="Times New Roman" panose="02020603050405020304" pitchFamily="18" charset="0"/>
            </a:endParaRPr>
          </a:p>
          <a:p>
            <a:pPr marL="0" indent="0">
              <a:lnSpc>
                <a:spcPct val="120000"/>
              </a:lnSpc>
              <a:spcBef>
                <a:spcPts val="0"/>
              </a:spcBef>
              <a:buNone/>
              <a:tabLst>
                <a:tab pos="540385" algn="l"/>
              </a:tabLst>
            </a:pPr>
            <a:r>
              <a:rPr lang="en-GB" sz="4400" dirty="0">
                <a:effectLst/>
                <a:ea typeface="Calibri" panose="020F0502020204030204" pitchFamily="34" charset="0"/>
                <a:cs typeface="Times New Roman" panose="02020603050405020304" pitchFamily="18" charset="0"/>
              </a:rPr>
              <a:t>Our vision is to have an integrated workforce across all relevant agencies, with access to high quality training.  Development of services and interventions will be data driven, evidence based and co-designed with people with lived experience as well VCFSE organisations and health and care workforce within North &amp; West Bristol.</a:t>
            </a:r>
          </a:p>
          <a:p>
            <a:pPr marL="0" indent="0">
              <a:lnSpc>
                <a:spcPct val="120000"/>
              </a:lnSpc>
              <a:spcBef>
                <a:spcPts val="0"/>
              </a:spcBef>
              <a:buNone/>
              <a:tabLst>
                <a:tab pos="540385" algn="l"/>
              </a:tabLst>
            </a:pPr>
            <a:endParaRPr lang="en-GB" sz="4400" dirty="0">
              <a:effectLst/>
              <a:ea typeface="Calibri" panose="020F0502020204030204" pitchFamily="34" charset="0"/>
              <a:cs typeface="Times New Roman" panose="02020603050405020304" pitchFamily="18" charset="0"/>
            </a:endParaRPr>
          </a:p>
          <a:p>
            <a:pPr marL="0" indent="0">
              <a:lnSpc>
                <a:spcPct val="120000"/>
              </a:lnSpc>
              <a:spcBef>
                <a:spcPts val="0"/>
              </a:spcBef>
              <a:buNone/>
              <a:tabLst>
                <a:tab pos="540385" algn="l"/>
              </a:tabLst>
            </a:pPr>
            <a:r>
              <a:rPr kumimoji="0" lang="en-GB" sz="4400" b="0" i="0" u="none" strike="noStrike" kern="1200" cap="none" spc="0" normalizeH="0" baseline="0" noProof="0" dirty="0">
                <a:ln>
                  <a:noFill/>
                </a:ln>
                <a:effectLst/>
                <a:uLnTx/>
                <a:uFillTx/>
                <a:ea typeface="+mn-ea"/>
                <a:cs typeface="+mn-cs"/>
              </a:rPr>
              <a:t>Tackling this health inequality is one of our major challenges and we’re committed to working with our citizens to support them to make healthy choices.</a:t>
            </a:r>
            <a:endParaRPr lang="en-GB" sz="4400" dirty="0">
              <a:effectLst/>
              <a:ea typeface="Calibri" panose="020F0502020204030204" pitchFamily="34" charset="0"/>
              <a:cs typeface="Times New Roman" panose="02020603050405020304" pitchFamily="18" charset="0"/>
            </a:endParaRPr>
          </a:p>
          <a:p>
            <a:pPr marL="0" indent="0">
              <a:lnSpc>
                <a:spcPct val="120000"/>
              </a:lnSpc>
              <a:spcBef>
                <a:spcPts val="0"/>
              </a:spcBef>
              <a:buNone/>
            </a:pPr>
            <a:br>
              <a:rPr lang="en-GB" sz="3700" dirty="0">
                <a:effectLst/>
                <a:ea typeface="Calibri" panose="020F0502020204030204" pitchFamily="34" charset="0"/>
                <a:cs typeface="Times New Roman" panose="02020603050405020304" pitchFamily="18" charset="0"/>
              </a:rPr>
            </a:br>
            <a:r>
              <a:rPr lang="en-GB" sz="4400" b="1" dirty="0">
                <a:effectLst/>
                <a:ea typeface="Calibri" panose="020F0502020204030204" pitchFamily="34" charset="0"/>
                <a:cs typeface="Arial" panose="020B0604020202020204" pitchFamily="34" charset="0"/>
              </a:rPr>
              <a:t>Approach: </a:t>
            </a:r>
          </a:p>
          <a:p>
            <a:pPr marL="0" indent="0">
              <a:lnSpc>
                <a:spcPct val="120000"/>
              </a:lnSpc>
              <a:spcBef>
                <a:spcPts val="0"/>
              </a:spcBef>
              <a:spcAft>
                <a:spcPts val="1000"/>
              </a:spcAft>
              <a:buNone/>
            </a:pPr>
            <a:r>
              <a:rPr lang="en-GB" sz="4400" dirty="0">
                <a:effectLst/>
                <a:ea typeface="Calibri" panose="020F0502020204030204" pitchFamily="34" charset="0"/>
                <a:cs typeface="Times New Roman" panose="02020603050405020304" pitchFamily="18" charset="0"/>
              </a:rPr>
              <a:t>The emphasis will be:</a:t>
            </a:r>
          </a:p>
          <a:p>
            <a:pPr marL="342900" lvl="0" indent="-342900">
              <a:lnSpc>
                <a:spcPct val="120000"/>
              </a:lnSpc>
              <a:spcBef>
                <a:spcPts val="0"/>
              </a:spcBef>
              <a:buFont typeface="Symbol" panose="05050102010706020507" pitchFamily="18" charset="2"/>
              <a:buChar char=""/>
            </a:pPr>
            <a:r>
              <a:rPr lang="en-GB" sz="4400" dirty="0">
                <a:effectLst/>
                <a:ea typeface="Calibri" panose="020F0502020204030204" pitchFamily="34" charset="0"/>
                <a:cs typeface="Times New Roman" panose="02020603050405020304" pitchFamily="18" charset="0"/>
              </a:rPr>
              <a:t>Safe delivery of the Enhanced Health in Care Homes Framework (EHCH) including an MDT approach to support care homes residents and workforce</a:t>
            </a:r>
          </a:p>
          <a:p>
            <a:pPr marL="342900" lvl="0" indent="-342900">
              <a:lnSpc>
                <a:spcPct val="120000"/>
              </a:lnSpc>
              <a:spcBef>
                <a:spcPts val="0"/>
              </a:spcBef>
              <a:buFont typeface="Symbol" panose="05050102010706020507" pitchFamily="18" charset="2"/>
              <a:buChar char=""/>
            </a:pPr>
            <a:r>
              <a:rPr lang="en-GB" sz="4400" dirty="0">
                <a:effectLst/>
                <a:ea typeface="Calibri" panose="020F0502020204030204" pitchFamily="34" charset="0"/>
                <a:cs typeface="Times New Roman" panose="02020603050405020304" pitchFamily="18" charset="0"/>
              </a:rPr>
              <a:t>Anticipatory Care initially focusing on Chronic Obstructive Pulmonary Disease (COPD) then Diabetes and Falls</a:t>
            </a:r>
          </a:p>
          <a:p>
            <a:pPr marL="342900" lvl="0" indent="-342900">
              <a:lnSpc>
                <a:spcPct val="120000"/>
              </a:lnSpc>
              <a:spcBef>
                <a:spcPts val="0"/>
              </a:spcBef>
              <a:buFont typeface="Symbol" panose="05050102010706020507" pitchFamily="18" charset="2"/>
              <a:buChar char=""/>
            </a:pPr>
            <a:r>
              <a:rPr lang="en-GB" sz="4400" dirty="0">
                <a:effectLst/>
                <a:ea typeface="Calibri" panose="020F0502020204030204" pitchFamily="34" charset="0"/>
                <a:cs typeface="Times New Roman" panose="02020603050405020304" pitchFamily="18" charset="0"/>
              </a:rPr>
              <a:t>Ensuring Dementia services and services for older people are linked into the Integrated and Personalised Care Team (IPCT) created through the transformation of Community Mental Health Services</a:t>
            </a:r>
          </a:p>
          <a:p>
            <a:pPr marL="342900" lvl="0" indent="-342900">
              <a:lnSpc>
                <a:spcPct val="120000"/>
              </a:lnSpc>
              <a:spcBef>
                <a:spcPts val="0"/>
              </a:spcBef>
              <a:buFont typeface="Symbol" panose="05050102010706020507" pitchFamily="18" charset="2"/>
              <a:buChar char=""/>
            </a:pPr>
            <a:r>
              <a:rPr lang="en-GB" sz="4400" dirty="0">
                <a:effectLst/>
                <a:ea typeface="Calibri" panose="020F0502020204030204" pitchFamily="34" charset="0"/>
                <a:cs typeface="Times New Roman" panose="02020603050405020304" pitchFamily="18" charset="0"/>
              </a:rPr>
              <a:t>Admission avoidance focusing on:</a:t>
            </a:r>
          </a:p>
          <a:p>
            <a:pPr marL="800100" lvl="1" indent="-342900">
              <a:lnSpc>
                <a:spcPct val="120000"/>
              </a:lnSpc>
              <a:spcBef>
                <a:spcPts val="0"/>
              </a:spcBef>
              <a:buFont typeface="Symbol" panose="05050102010706020507" pitchFamily="18" charset="2"/>
              <a:buChar char=""/>
            </a:pPr>
            <a:r>
              <a:rPr lang="en-GB" sz="4400" dirty="0">
                <a:effectLst/>
                <a:ea typeface="Calibri" panose="020F0502020204030204" pitchFamily="34" charset="0"/>
                <a:cs typeface="Times New Roman" panose="02020603050405020304" pitchFamily="18" charset="0"/>
              </a:rPr>
              <a:t>Reducing use of unplanned care by co-designing interventions before people get sick or frail</a:t>
            </a:r>
          </a:p>
          <a:p>
            <a:pPr marL="800100" lvl="1" indent="-342900">
              <a:lnSpc>
                <a:spcPct val="120000"/>
              </a:lnSpc>
              <a:spcBef>
                <a:spcPts val="0"/>
              </a:spcBef>
              <a:buFont typeface="Symbol" panose="05050102010706020507" pitchFamily="18" charset="2"/>
              <a:buChar char=""/>
            </a:pPr>
            <a:r>
              <a:rPr lang="en-GB" sz="4400" dirty="0">
                <a:effectLst/>
                <a:ea typeface="Calibri" panose="020F0502020204030204" pitchFamily="34" charset="0"/>
                <a:cs typeface="Times New Roman" panose="02020603050405020304" pitchFamily="18" charset="0"/>
              </a:rPr>
              <a:t>Enabling care home staff to have better conversations with GPs, Paramedics, community teams by ensuring all staff are offered Restore2 training</a:t>
            </a:r>
          </a:p>
          <a:p>
            <a:pPr marL="342900" indent="-342900">
              <a:lnSpc>
                <a:spcPct val="120000"/>
              </a:lnSpc>
              <a:spcBef>
                <a:spcPts val="0"/>
              </a:spcBef>
              <a:buFont typeface="Symbol" panose="05050102010706020507" pitchFamily="18" charset="2"/>
              <a:buChar char=""/>
            </a:pPr>
            <a:r>
              <a:rPr lang="en-GB" sz="4400" dirty="0">
                <a:effectLst/>
                <a:ea typeface="Calibri" panose="020F0502020204030204" pitchFamily="34" charset="0"/>
                <a:cs typeface="Times New Roman" panose="02020603050405020304" pitchFamily="18" charset="0"/>
              </a:rPr>
              <a:t>“My team around me” approach of personalised care. </a:t>
            </a:r>
          </a:p>
          <a:p>
            <a:pPr marL="342900" indent="-342900">
              <a:lnSpc>
                <a:spcPct val="120000"/>
              </a:lnSpc>
              <a:spcBef>
                <a:spcPts val="0"/>
              </a:spcBef>
              <a:buFont typeface="Symbol" panose="05050102010706020507" pitchFamily="18" charset="2"/>
              <a:buChar char=""/>
            </a:pPr>
            <a:r>
              <a:rPr lang="en-GB" sz="4400" dirty="0">
                <a:effectLst/>
                <a:ea typeface="Calibri" panose="020F0502020204030204" pitchFamily="34" charset="0"/>
                <a:cs typeface="Times New Roman" panose="02020603050405020304" pitchFamily="18" charset="0"/>
              </a:rPr>
              <a:t>Support Digital maturity of Care Homes within North &amp; West Bristol</a:t>
            </a:r>
          </a:p>
          <a:p>
            <a:pPr marL="0" indent="0">
              <a:lnSpc>
                <a:spcPct val="120000"/>
              </a:lnSpc>
              <a:spcBef>
                <a:spcPts val="0"/>
              </a:spcBef>
              <a:buNone/>
            </a:pPr>
            <a:endParaRPr lang="en-GB" sz="4400" dirty="0">
              <a:effectLst/>
              <a:ea typeface="Calibri" panose="020F0502020204030204" pitchFamily="34" charset="0"/>
              <a:cs typeface="Times New Roman" panose="02020603050405020304" pitchFamily="18" charset="0"/>
            </a:endParaRPr>
          </a:p>
          <a:p>
            <a:pPr marL="0" indent="0">
              <a:lnSpc>
                <a:spcPct val="120000"/>
              </a:lnSpc>
              <a:spcBef>
                <a:spcPts val="0"/>
              </a:spcBef>
              <a:buNone/>
            </a:pPr>
            <a:endParaRPr lang="en-GB" sz="4400" dirty="0">
              <a:effectLst/>
              <a:ea typeface="Calibri" panose="020F0502020204030204" pitchFamily="34" charset="0"/>
              <a:cs typeface="Times New Roman" panose="02020603050405020304" pitchFamily="18" charset="0"/>
            </a:endParaRPr>
          </a:p>
          <a:p>
            <a:pPr marL="0" indent="0">
              <a:spcBef>
                <a:spcPts val="0"/>
              </a:spcBef>
              <a:buNone/>
            </a:pPr>
            <a:endParaRPr lang="en-GB" sz="4400" dirty="0">
              <a:ea typeface="Calibri" panose="020F0502020204030204" pitchFamily="34" charset="0"/>
              <a:cs typeface="Times New Roman" panose="02020603050405020304" pitchFamily="18" charset="0"/>
            </a:endParaRPr>
          </a:p>
          <a:p>
            <a:pPr marL="0" indent="0">
              <a:spcBef>
                <a:spcPts val="0"/>
              </a:spcBef>
              <a:buNone/>
            </a:pPr>
            <a:endParaRPr lang="en-GB" sz="4400" dirty="0">
              <a:ea typeface="Calibri" panose="020F0502020204030204" pitchFamily="34" charset="0"/>
              <a:cs typeface="Times New Roman" panose="02020603050405020304" pitchFamily="18" charset="0"/>
            </a:endParaRPr>
          </a:p>
          <a:p>
            <a:pPr marL="0" indent="0">
              <a:spcBef>
                <a:spcPts val="0"/>
              </a:spcBef>
              <a:buNone/>
            </a:pPr>
            <a:endParaRPr lang="en-GB" sz="4400" dirty="0">
              <a:effectLst/>
              <a:ea typeface="Calibri" panose="020F0502020204030204" pitchFamily="34" charset="0"/>
              <a:cs typeface="Times New Roman" panose="02020603050405020304" pitchFamily="18" charset="0"/>
            </a:endParaRPr>
          </a:p>
          <a:p>
            <a:pPr marL="0" indent="0">
              <a:spcBef>
                <a:spcPts val="0"/>
              </a:spcBef>
              <a:buNone/>
            </a:pPr>
            <a:endParaRPr lang="en-GB" sz="1200" dirty="0">
              <a:latin typeface="Arial" panose="020B0604020202020204" pitchFamily="34" charset="0"/>
              <a:ea typeface="Calibri" panose="020F0502020204030204" pitchFamily="34" charset="0"/>
              <a:cs typeface="Times New Roman" panose="02020603050405020304" pitchFamily="18" charset="0"/>
            </a:endParaRPr>
          </a:p>
          <a:p>
            <a:pPr marL="0" indent="0">
              <a:spcBef>
                <a:spcPts val="0"/>
              </a:spcBef>
              <a:buNone/>
            </a:pP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a:p>
            <a:pPr marL="0" indent="0">
              <a:spcBef>
                <a:spcPts val="0"/>
              </a:spcBef>
              <a:buNone/>
            </a:pPr>
            <a:endParaRPr lang="en-GB" sz="1100" dirty="0"/>
          </a:p>
        </p:txBody>
      </p:sp>
    </p:spTree>
    <p:extLst>
      <p:ext uri="{BB962C8B-B14F-4D97-AF65-F5344CB8AC3E}">
        <p14:creationId xmlns:p14="http://schemas.microsoft.com/office/powerpoint/2010/main" val="18598573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BD17167-7D42-47AC-8716-6866D414173E}"/>
              </a:ext>
            </a:extLst>
          </p:cNvPr>
          <p:cNvSpPr>
            <a:spLocks noGrp="1" noRot="1" noMove="1" noResize="1" noEditPoints="1" noAdjustHandles="1" noChangeArrowheads="1" noChangeShapeType="1"/>
          </p:cNvSpPr>
          <p:nvPr/>
        </p:nvSpPr>
        <p:spPr>
          <a:xfrm>
            <a:off x="0" y="5852523"/>
            <a:ext cx="12192000" cy="1005478"/>
          </a:xfrm>
          <a:prstGeom prst="rect">
            <a:avLst/>
          </a:prstGeom>
          <a:solidFill>
            <a:srgbClr val="0162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18A6E0"/>
              </a:solidFill>
              <a:effectLst/>
              <a:uLnTx/>
              <a:uFillTx/>
              <a:latin typeface="Calibri" panose="020F0502020204030204"/>
              <a:ea typeface="+mn-ea"/>
              <a:cs typeface="+mn-cs"/>
            </a:endParaRPr>
          </a:p>
        </p:txBody>
      </p:sp>
      <p:sp>
        <p:nvSpPr>
          <p:cNvPr id="8" name="Text Placeholder 2">
            <a:extLst>
              <a:ext uri="{FF2B5EF4-FFF2-40B4-BE49-F238E27FC236}">
                <a16:creationId xmlns:a16="http://schemas.microsoft.com/office/drawing/2014/main" id="{C7C3535E-005E-474A-83AF-3E997C46C69D}"/>
              </a:ext>
            </a:extLst>
          </p:cNvPr>
          <p:cNvSpPr txBox="1">
            <a:spLocks/>
          </p:cNvSpPr>
          <p:nvPr/>
        </p:nvSpPr>
        <p:spPr>
          <a:xfrm>
            <a:off x="281341" y="1284790"/>
            <a:ext cx="11629317" cy="1591519"/>
          </a:xfrm>
          <a:prstGeom prst="rect">
            <a:avLst/>
          </a:prstGeom>
          <a:ln w="12700">
            <a:noFill/>
            <a:prstDash val="sysDash"/>
          </a:ln>
        </p:spPr>
        <p:txBody>
          <a:bodyPr vert="horz" lIns="91440" tIns="64008"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800" b="0" i="0" u="none" strike="noStrike" kern="1200" cap="none" spc="0" normalizeH="0" baseline="0" noProof="0" dirty="0">
              <a:ln>
                <a:noFill/>
              </a:ln>
              <a:solidFill>
                <a:srgbClr val="016259"/>
              </a:solidFill>
              <a:effectLst/>
              <a:uLnTx/>
              <a:uFillTx/>
              <a:latin typeface="Arial" panose="020B0604020202020204" pitchFamily="34" charset="0"/>
              <a:ea typeface="+mn-ea"/>
              <a:cs typeface="Arial" panose="020B0604020202020204" pitchFamily="34" charset="0"/>
            </a:endParaRPr>
          </a:p>
        </p:txBody>
      </p:sp>
      <p:pic>
        <p:nvPicPr>
          <p:cNvPr id="10" name="Picture 9" descr="Healthier Together logo">
            <a:extLst>
              <a:ext uri="{FF2B5EF4-FFF2-40B4-BE49-F238E27FC236}">
                <a16:creationId xmlns:a16="http://schemas.microsoft.com/office/drawing/2014/main" id="{2775EBB8-FF0B-46A6-A6F9-6C35D48E8B37}"/>
              </a:ext>
            </a:extLst>
          </p:cNvPr>
          <p:cNvPicPr>
            <a:picLocks noGrp="1" noRot="1" noChangeAspect="1" noMove="1" noResize="1" noEditPoints="1" noAdjustHandles="1" noChangeArrowheads="1" noChangeShapeType="1" noCrop="1"/>
          </p:cNvPicPr>
          <p:nvPr/>
        </p:nvPicPr>
        <p:blipFill>
          <a:blip r:embed="rId2" cstate="screen">
            <a:extLst>
              <a:ext uri="{28A0092B-C50C-407E-A947-70E740481C1C}">
                <a14:useLocalDpi xmlns:a14="http://schemas.microsoft.com/office/drawing/2010/main"/>
              </a:ext>
            </a:extLst>
          </a:blip>
          <a:stretch>
            <a:fillRect/>
          </a:stretch>
        </p:blipFill>
        <p:spPr>
          <a:xfrm>
            <a:off x="0" y="6028852"/>
            <a:ext cx="1501540" cy="678114"/>
          </a:xfrm>
          <a:prstGeom prst="rect">
            <a:avLst/>
          </a:prstGeom>
        </p:spPr>
      </p:pic>
      <p:pic>
        <p:nvPicPr>
          <p:cNvPr id="15" name="Picture 14" descr="Text&#10;&#10;Description automatically generated">
            <a:extLst>
              <a:ext uri="{FF2B5EF4-FFF2-40B4-BE49-F238E27FC236}">
                <a16:creationId xmlns:a16="http://schemas.microsoft.com/office/drawing/2014/main" id="{CC1D5DE2-BA04-4F1C-B309-7212D1269CB9}"/>
              </a:ext>
            </a:extLst>
          </p:cNvPr>
          <p:cNvPicPr>
            <a:picLocks noGrp="1" noRot="1" noChangeAspec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tretch>
            <a:fillRect/>
          </a:stretch>
        </p:blipFill>
        <p:spPr>
          <a:xfrm>
            <a:off x="9317621" y="6011265"/>
            <a:ext cx="2716694" cy="687994"/>
          </a:xfrm>
          <a:prstGeom prst="rect">
            <a:avLst/>
          </a:prstGeom>
        </p:spPr>
      </p:pic>
      <p:pic>
        <p:nvPicPr>
          <p:cNvPr id="6" name="Picture 5">
            <a:extLst>
              <a:ext uri="{FF2B5EF4-FFF2-40B4-BE49-F238E27FC236}">
                <a16:creationId xmlns:a16="http://schemas.microsoft.com/office/drawing/2014/main" id="{E485D9CF-A854-CB4D-F410-3A0A49C0AF8A}"/>
              </a:ext>
            </a:extLst>
          </p:cNvPr>
          <p:cNvPicPr>
            <a:picLocks noChangeAspect="1"/>
          </p:cNvPicPr>
          <p:nvPr/>
        </p:nvPicPr>
        <p:blipFill>
          <a:blip r:embed="rId4"/>
          <a:stretch>
            <a:fillRect/>
          </a:stretch>
        </p:blipFill>
        <p:spPr>
          <a:xfrm>
            <a:off x="876300" y="-22028"/>
            <a:ext cx="8886825" cy="5897086"/>
          </a:xfrm>
          <a:prstGeom prst="rect">
            <a:avLst/>
          </a:prstGeom>
        </p:spPr>
      </p:pic>
    </p:spTree>
    <p:extLst>
      <p:ext uri="{BB962C8B-B14F-4D97-AF65-F5344CB8AC3E}">
        <p14:creationId xmlns:p14="http://schemas.microsoft.com/office/powerpoint/2010/main" val="23664454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3_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3.xml><?xml version="1.0" encoding="utf-8"?>
<a:theme xmlns:a="http://schemas.openxmlformats.org/drawingml/2006/main" name="4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amp;W MH Workstreams " id="{C15A1187-87F6-2D48-95DA-412DE1C54D01}" vid="{78CE0DBE-2544-014A-8456-093FFC86FF67}"/>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045800B745A6C42AEEDD284E86EF1F1" ma:contentTypeVersion="9" ma:contentTypeDescription="Create a new document." ma:contentTypeScope="" ma:versionID="d5f75a867e0be226896d11d3eee1ae2a">
  <xsd:schema xmlns:xsd="http://www.w3.org/2001/XMLSchema" xmlns:xs="http://www.w3.org/2001/XMLSchema" xmlns:p="http://schemas.microsoft.com/office/2006/metadata/properties" xmlns:ns3="791676c0-7620-4d05-9a7f-6b36c8588526" xmlns:ns4="0dec3adb-d09d-4241-b3ea-64297592f072" targetNamespace="http://schemas.microsoft.com/office/2006/metadata/properties" ma:root="true" ma:fieldsID="7d96efa1e576ed756ec751757fffe28d" ns3:_="" ns4:_="">
    <xsd:import namespace="791676c0-7620-4d05-9a7f-6b36c8588526"/>
    <xsd:import namespace="0dec3adb-d09d-4241-b3ea-64297592f072"/>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91676c0-7620-4d05-9a7f-6b36c858852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dec3adb-d09d-4241-b3ea-64297592f07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4D6CC52-C6D4-4BC0-93CC-2A06689B9480}">
  <ds:schemaRefs>
    <ds:schemaRef ds:uri="http://www.w3.org/XML/1998/namespace"/>
    <ds:schemaRef ds:uri="http://purl.org/dc/terms/"/>
    <ds:schemaRef ds:uri="http://purl.org/dc/dcmitype/"/>
    <ds:schemaRef ds:uri="791676c0-7620-4d05-9a7f-6b36c8588526"/>
    <ds:schemaRef ds:uri="http://schemas.microsoft.com/office/2006/metadata/properties"/>
    <ds:schemaRef ds:uri="http://schemas.microsoft.com/office/2006/documentManagement/types"/>
    <ds:schemaRef ds:uri="http://schemas.openxmlformats.org/package/2006/metadata/core-properties"/>
    <ds:schemaRef ds:uri="http://purl.org/dc/elements/1.1/"/>
    <ds:schemaRef ds:uri="http://schemas.microsoft.com/office/infopath/2007/PartnerControls"/>
    <ds:schemaRef ds:uri="0dec3adb-d09d-4241-b3ea-64297592f072"/>
  </ds:schemaRefs>
</ds:datastoreItem>
</file>

<file path=customXml/itemProps2.xml><?xml version="1.0" encoding="utf-8"?>
<ds:datastoreItem xmlns:ds="http://schemas.openxmlformats.org/officeDocument/2006/customXml" ds:itemID="{5DD72429-27A2-4C6C-A6BE-8000BB20492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91676c0-7620-4d05-9a7f-6b36c8588526"/>
    <ds:schemaRef ds:uri="0dec3adb-d09d-4241-b3ea-64297592f07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B410A15-5349-464A-ADA0-71F84B3B486D}">
  <ds:schemaRefs>
    <ds:schemaRef ds:uri="http://schemas.microsoft.com/sharepoint/v3/contenttype/forms"/>
  </ds:schemaRefs>
</ds:datastoreItem>
</file>

<file path=docMetadata/LabelInfo.xml><?xml version="1.0" encoding="utf-8"?>
<clbl:labelList xmlns:clbl="http://schemas.microsoft.com/office/2020/mipLabelMetadata">
  <clbl:label id="{37c354b2-85b0-47f5-b222-07b48d774ee3}" enabled="0" method="" siteId="{37c354b2-85b0-47f5-b222-07b48d774ee3}" removed="1"/>
</clbl:labelList>
</file>

<file path=docProps/app.xml><?xml version="1.0" encoding="utf-8"?>
<Properties xmlns="http://schemas.openxmlformats.org/officeDocument/2006/extended-properties" xmlns:vt="http://schemas.openxmlformats.org/officeDocument/2006/docPropsVTypes">
  <TotalTime>18824</TotalTime>
  <Words>4819</Words>
  <Application>Microsoft Office PowerPoint</Application>
  <PresentationFormat>Widescreen</PresentationFormat>
  <Paragraphs>342</Paragraphs>
  <Slides>17</Slides>
  <Notes>1</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17</vt:i4>
      </vt:variant>
    </vt:vector>
  </HeadingPairs>
  <TitlesOfParts>
    <vt:vector size="25" baseType="lpstr">
      <vt:lpstr>Arial</vt:lpstr>
      <vt:lpstr>Calibri</vt:lpstr>
      <vt:lpstr>Calibri Light</vt:lpstr>
      <vt:lpstr>Symbol</vt:lpstr>
      <vt:lpstr>Wingdings</vt:lpstr>
      <vt:lpstr>Office Theme</vt:lpstr>
      <vt:lpstr>3_Office Theme</vt:lpstr>
      <vt:lpstr>4_Office Theme</vt:lpstr>
      <vt:lpstr>North &amp; West Bristol   Workplan and Emerging   Priorities </vt:lpstr>
      <vt:lpstr>   Our Vision:  We want people in North and West Bristol to live the best lives they possibly can.  We will start with people’s strengths and a conversation about what good life looks like to them, rather than simply focusing on their problems.  We want people to be part of their communities, helped where we need it to connect to people and things that give our lives meaning and purpose - relationships, friends, family, work, leisure – and to share their gifts and talents.  We will strive to reduce all inequalities in North and West Bristol.  We will reduce the gap between those with the worst health and best health and care experiences and outcomes.  We will do this by directing focus and our resource towards areas of greater inequality.  People should feel listened to and only have to tell their story once.  For those who need more intensive support, they will be able to contact a very trusted person who knows them and who helps coordinate their care.  We want people to have control and influence over what health and care they receive, where and when they receive it.  The desire to support people to live independently for as long as possible and prevent people’s situation worsening, drives how we work.  In North and West Bristol people will be supported to live in their own homes, with the necessary adaptions, technology, clinical input and flexible personal support directed by them.  People should be trusted to make decisions and direct their own support, with help where they need and want it, with barriers, such as difficult forms, to accessing care minimised.  People also know where to goa when they need additional support and have access to good information and someone they can talk to.  We will try to learn about what works for people and work collaboratively and pool our resources to develop these approaches to health and care for everyone in the Place.  We will reduce boundaries between organisations by working in an integrated way with Partners across the health, care and the voluntary and community sector. Clinicians and practitioners, properly rewarded, will be given the chance to use their creativity, skills and judgement in proper partnership with people. </vt:lpstr>
      <vt:lpstr>North &amp; West Bristol Priorities</vt:lpstr>
      <vt:lpstr>PowerPoint Presentation</vt:lpstr>
      <vt:lpstr>    Community Mental Health - Integrated &amp; Personalised Care Team (IPCT)  </vt:lpstr>
      <vt:lpstr>      Deliberate Self Harm </vt:lpstr>
      <vt:lpstr>PowerPoint Presentation</vt:lpstr>
      <vt:lpstr>      Ageing Well</vt:lpstr>
      <vt:lpstr>PowerPoint Presentation</vt:lpstr>
      <vt:lpstr>Ageing Well      Enhanced Health in Care Homes</vt:lpstr>
      <vt:lpstr>Ageing Well      Falls</vt:lpstr>
      <vt:lpstr>Ageing Well      COPD</vt:lpstr>
      <vt:lpstr>Ageing Well      Diabetes</vt:lpstr>
      <vt:lpstr>      Dementia</vt:lpstr>
      <vt:lpstr>      Reducing use of unplanned care </vt:lpstr>
      <vt:lpstr>      </vt:lpstr>
      <vt:lpstr>      Anxiety and Mental Health CYP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MOORE, Phoebe (NHS BRISTOL, NORTH SOMERSET AND SOUTH GLOUCESTERSHIRE CCG)</dc:creator>
  <cp:lastModifiedBy>MITCHELL, Liz (NHS BRISTOL, NORTH SOMERSET AND SOUTH GLOUCESTERSHIRE ICB - 15C)</cp:lastModifiedBy>
  <cp:revision>76</cp:revision>
  <dcterms:created xsi:type="dcterms:W3CDTF">2022-05-13T12:53:30Z</dcterms:created>
  <dcterms:modified xsi:type="dcterms:W3CDTF">2022-12-09T09:14:24Z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0x010100F045800B745A6C42AEEDD284E86EF1F1</vt:lpwstr>
  </property>
</Properties>
</file>