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22"/>
  </p:notesMasterIdLst>
  <p:sldIdLst>
    <p:sldId id="257" r:id="rId6"/>
    <p:sldId id="261" r:id="rId7"/>
    <p:sldId id="284" r:id="rId8"/>
    <p:sldId id="274" r:id="rId9"/>
    <p:sldId id="286" r:id="rId10"/>
    <p:sldId id="285" r:id="rId11"/>
    <p:sldId id="291" r:id="rId12"/>
    <p:sldId id="262" r:id="rId13"/>
    <p:sldId id="276" r:id="rId14"/>
    <p:sldId id="293" r:id="rId15"/>
    <p:sldId id="289" r:id="rId16"/>
    <p:sldId id="290" r:id="rId17"/>
    <p:sldId id="292" r:id="rId18"/>
    <p:sldId id="294" r:id="rId19"/>
    <p:sldId id="288"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A5A38-93EC-4554-A05B-0A9F5B0F4CF0}" v="55" dt="2022-11-07T09:41:20.359"/>
  </p1510:revLst>
</p1510:revInfo>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4" autoAdjust="0"/>
    <p:restoredTop sz="96327"/>
  </p:normalViewPr>
  <p:slideViewPr>
    <p:cSldViewPr snapToGrid="0">
      <p:cViewPr varScale="1">
        <p:scale>
          <a:sx n="67" d="100"/>
          <a:sy n="67" d="100"/>
        </p:scale>
        <p:origin x="7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MUNDS, Jack (NHS NORTH OF ENGLAND COMMISSIONING SUPPORT UNIT)" userId="1f44440f-f78f-47b2-a5ca-56766a49fad7" providerId="ADAL" clId="{603A5A38-93EC-4554-A05B-0A9F5B0F4CF0}"/>
    <pc:docChg chg="undo custSel addSld delSld modSld">
      <pc:chgData name="EDMUNDS, Jack (NHS NORTH OF ENGLAND COMMISSIONING SUPPORT UNIT)" userId="1f44440f-f78f-47b2-a5ca-56766a49fad7" providerId="ADAL" clId="{603A5A38-93EC-4554-A05B-0A9F5B0F4CF0}" dt="2022-11-07T14:38:58.349" v="36" actId="20577"/>
      <pc:docMkLst>
        <pc:docMk/>
      </pc:docMkLst>
      <pc:sldChg chg="addSp delSp modSp mod">
        <pc:chgData name="EDMUNDS, Jack (NHS NORTH OF ENGLAND COMMISSIONING SUPPORT UNIT)" userId="1f44440f-f78f-47b2-a5ca-56766a49fad7" providerId="ADAL" clId="{603A5A38-93EC-4554-A05B-0A9F5B0F4CF0}" dt="2022-11-07T09:13:41" v="21" actId="1076"/>
        <pc:sldMkLst>
          <pc:docMk/>
          <pc:sldMk cId="692927787" sldId="290"/>
        </pc:sldMkLst>
        <pc:picChg chg="del">
          <ac:chgData name="EDMUNDS, Jack (NHS NORTH OF ENGLAND COMMISSIONING SUPPORT UNIT)" userId="1f44440f-f78f-47b2-a5ca-56766a49fad7" providerId="ADAL" clId="{603A5A38-93EC-4554-A05B-0A9F5B0F4CF0}" dt="2022-11-07T09:12:34.134" v="4" actId="478"/>
          <ac:picMkLst>
            <pc:docMk/>
            <pc:sldMk cId="692927787" sldId="290"/>
            <ac:picMk id="5" creationId="{EE3811E3-A6A5-45B5-8BD8-97F621B14DC6}"/>
          </ac:picMkLst>
        </pc:picChg>
        <pc:picChg chg="add del">
          <ac:chgData name="EDMUNDS, Jack (NHS NORTH OF ENGLAND COMMISSIONING SUPPORT UNIT)" userId="1f44440f-f78f-47b2-a5ca-56766a49fad7" providerId="ADAL" clId="{603A5A38-93EC-4554-A05B-0A9F5B0F4CF0}" dt="2022-11-07T09:12:37.243" v="6" actId="478"/>
          <ac:picMkLst>
            <pc:docMk/>
            <pc:sldMk cId="692927787" sldId="290"/>
            <ac:picMk id="1025" creationId="{54EA2C31-1143-4E35-BB92-52322D02B372}"/>
          </ac:picMkLst>
        </pc:picChg>
        <pc:picChg chg="add del mod">
          <ac:chgData name="EDMUNDS, Jack (NHS NORTH OF ENGLAND COMMISSIONING SUPPORT UNIT)" userId="1f44440f-f78f-47b2-a5ca-56766a49fad7" providerId="ADAL" clId="{603A5A38-93EC-4554-A05B-0A9F5B0F4CF0}" dt="2022-11-07T09:13:04.002" v="14" actId="478"/>
          <ac:picMkLst>
            <pc:docMk/>
            <pc:sldMk cId="692927787" sldId="290"/>
            <ac:picMk id="1026" creationId="{424BA19E-BFD5-490A-98EB-FB7913200D86}"/>
          </ac:picMkLst>
        </pc:picChg>
        <pc:picChg chg="add mod">
          <ac:chgData name="EDMUNDS, Jack (NHS NORTH OF ENGLAND COMMISSIONING SUPPORT UNIT)" userId="1f44440f-f78f-47b2-a5ca-56766a49fad7" providerId="ADAL" clId="{603A5A38-93EC-4554-A05B-0A9F5B0F4CF0}" dt="2022-11-07T09:13:41" v="21" actId="1076"/>
          <ac:picMkLst>
            <pc:docMk/>
            <pc:sldMk cId="692927787" sldId="290"/>
            <ac:picMk id="1027" creationId="{217422CC-8FF1-44BA-B3BA-8291338B3110}"/>
          </ac:picMkLst>
        </pc:picChg>
      </pc:sldChg>
      <pc:sldChg chg="modSp mod">
        <pc:chgData name="EDMUNDS, Jack (NHS NORTH OF ENGLAND COMMISSIONING SUPPORT UNIT)" userId="1f44440f-f78f-47b2-a5ca-56766a49fad7" providerId="ADAL" clId="{603A5A38-93EC-4554-A05B-0A9F5B0F4CF0}" dt="2022-10-31T09:06:20.296" v="3" actId="20577"/>
        <pc:sldMkLst>
          <pc:docMk/>
          <pc:sldMk cId="3280171731" sldId="293"/>
        </pc:sldMkLst>
        <pc:spChg chg="mod">
          <ac:chgData name="EDMUNDS, Jack (NHS NORTH OF ENGLAND COMMISSIONING SUPPORT UNIT)" userId="1f44440f-f78f-47b2-a5ca-56766a49fad7" providerId="ADAL" clId="{603A5A38-93EC-4554-A05B-0A9F5B0F4CF0}" dt="2022-10-31T09:06:20.296" v="3" actId="20577"/>
          <ac:spMkLst>
            <pc:docMk/>
            <pc:sldMk cId="3280171731" sldId="293"/>
            <ac:spMk id="3" creationId="{360DCE6F-66BD-4B27-A4CE-42ED2F518AC4}"/>
          </ac:spMkLst>
        </pc:spChg>
      </pc:sldChg>
      <pc:sldChg chg="addSp delSp modSp new del mod modClrScheme chgLayout">
        <pc:chgData name="EDMUNDS, Jack (NHS NORTH OF ENGLAND COMMISSIONING SUPPORT UNIT)" userId="1f44440f-f78f-47b2-a5ca-56766a49fad7" providerId="ADAL" clId="{603A5A38-93EC-4554-A05B-0A9F5B0F4CF0}" dt="2022-11-07T09:41:10.687" v="25" actId="680"/>
        <pc:sldMkLst>
          <pc:docMk/>
          <pc:sldMk cId="554887788" sldId="294"/>
        </pc:sldMkLst>
        <pc:spChg chg="add del">
          <ac:chgData name="EDMUNDS, Jack (NHS NORTH OF ENGLAND COMMISSIONING SUPPORT UNIT)" userId="1f44440f-f78f-47b2-a5ca-56766a49fad7" providerId="ADAL" clId="{603A5A38-93EC-4554-A05B-0A9F5B0F4CF0}" dt="2022-11-07T09:41:10.148" v="24" actId="700"/>
          <ac:spMkLst>
            <pc:docMk/>
            <pc:sldMk cId="554887788" sldId="294"/>
            <ac:spMk id="2" creationId="{3CFDCB1D-5F42-4C1F-92A0-708DC940AD37}"/>
          </ac:spMkLst>
        </pc:spChg>
        <pc:spChg chg="add del mod ord">
          <ac:chgData name="EDMUNDS, Jack (NHS NORTH OF ENGLAND COMMISSIONING SUPPORT UNIT)" userId="1f44440f-f78f-47b2-a5ca-56766a49fad7" providerId="ADAL" clId="{603A5A38-93EC-4554-A05B-0A9F5B0F4CF0}" dt="2022-11-07T09:41:10.148" v="24" actId="700"/>
          <ac:spMkLst>
            <pc:docMk/>
            <pc:sldMk cId="554887788" sldId="294"/>
            <ac:spMk id="3" creationId="{657CC663-B775-4D1B-8E5B-A4E276B943E3}"/>
          </ac:spMkLst>
        </pc:spChg>
        <pc:spChg chg="add del mod ord">
          <ac:chgData name="EDMUNDS, Jack (NHS NORTH OF ENGLAND COMMISSIONING SUPPORT UNIT)" userId="1f44440f-f78f-47b2-a5ca-56766a49fad7" providerId="ADAL" clId="{603A5A38-93EC-4554-A05B-0A9F5B0F4CF0}" dt="2022-11-07T09:41:10.148" v="24" actId="700"/>
          <ac:spMkLst>
            <pc:docMk/>
            <pc:sldMk cId="554887788" sldId="294"/>
            <ac:spMk id="4" creationId="{E5A4EA84-5FD6-41D9-AA26-8A6F754D7045}"/>
          </ac:spMkLst>
        </pc:spChg>
        <pc:spChg chg="add del mod ord">
          <ac:chgData name="EDMUNDS, Jack (NHS NORTH OF ENGLAND COMMISSIONING SUPPORT UNIT)" userId="1f44440f-f78f-47b2-a5ca-56766a49fad7" providerId="ADAL" clId="{603A5A38-93EC-4554-A05B-0A9F5B0F4CF0}" dt="2022-11-07T09:41:10.148" v="24" actId="700"/>
          <ac:spMkLst>
            <pc:docMk/>
            <pc:sldMk cId="554887788" sldId="294"/>
            <ac:spMk id="5" creationId="{D8BA35F2-F81B-489D-9D3B-4E57E0CA2FEF}"/>
          </ac:spMkLst>
        </pc:spChg>
        <pc:spChg chg="add del mod ord">
          <ac:chgData name="EDMUNDS, Jack (NHS NORTH OF ENGLAND COMMISSIONING SUPPORT UNIT)" userId="1f44440f-f78f-47b2-a5ca-56766a49fad7" providerId="ADAL" clId="{603A5A38-93EC-4554-A05B-0A9F5B0F4CF0}" dt="2022-11-07T09:41:10.148" v="24" actId="700"/>
          <ac:spMkLst>
            <pc:docMk/>
            <pc:sldMk cId="554887788" sldId="294"/>
            <ac:spMk id="6" creationId="{76DDCA0B-F35E-40AA-A2FD-BEB7D1E83F35}"/>
          </ac:spMkLst>
        </pc:spChg>
      </pc:sldChg>
      <pc:sldChg chg="addSp delSp modSp add mod">
        <pc:chgData name="EDMUNDS, Jack (NHS NORTH OF ENGLAND COMMISSIONING SUPPORT UNIT)" userId="1f44440f-f78f-47b2-a5ca-56766a49fad7" providerId="ADAL" clId="{603A5A38-93EC-4554-A05B-0A9F5B0F4CF0}" dt="2022-11-07T14:38:58.349" v="36" actId="20577"/>
        <pc:sldMkLst>
          <pc:docMk/>
          <pc:sldMk cId="2457141029" sldId="294"/>
        </pc:sldMkLst>
        <pc:spChg chg="mod">
          <ac:chgData name="EDMUNDS, Jack (NHS NORTH OF ENGLAND COMMISSIONING SUPPORT UNIT)" userId="1f44440f-f78f-47b2-a5ca-56766a49fad7" providerId="ADAL" clId="{603A5A38-93EC-4554-A05B-0A9F5B0F4CF0}" dt="2022-11-07T14:38:58.349" v="36" actId="20577"/>
          <ac:spMkLst>
            <pc:docMk/>
            <pc:sldMk cId="2457141029" sldId="294"/>
            <ac:spMk id="3" creationId="{0E153D87-BC7D-483A-BF44-8E64FBAFC477}"/>
          </ac:spMkLst>
        </pc:spChg>
        <pc:picChg chg="add mod">
          <ac:chgData name="EDMUNDS, Jack (NHS NORTH OF ENGLAND COMMISSIONING SUPPORT UNIT)" userId="1f44440f-f78f-47b2-a5ca-56766a49fad7" providerId="ADAL" clId="{603A5A38-93EC-4554-A05B-0A9F5B0F4CF0}" dt="2022-11-07T09:41:29.003" v="31" actId="14100"/>
          <ac:picMkLst>
            <pc:docMk/>
            <pc:sldMk cId="2457141029" sldId="294"/>
            <ac:picMk id="4" creationId="{8F55BA66-4736-4250-9231-6054AFC9BD5A}"/>
          </ac:picMkLst>
        </pc:picChg>
        <pc:picChg chg="del">
          <ac:chgData name="EDMUNDS, Jack (NHS NORTH OF ENGLAND COMMISSIONING SUPPORT UNIT)" userId="1f44440f-f78f-47b2-a5ca-56766a49fad7" providerId="ADAL" clId="{603A5A38-93EC-4554-A05B-0A9F5B0F4CF0}" dt="2022-11-07T09:41:19.907" v="27" actId="478"/>
          <ac:picMkLst>
            <pc:docMk/>
            <pc:sldMk cId="2457141029" sldId="294"/>
            <ac:picMk id="1026" creationId="{1F51D062-A7C9-4F2A-9073-2F1FF35BA6A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64A02-EBCB-40A1-B1F6-F36BDF86048A}"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en-GB"/>
        </a:p>
      </dgm:t>
    </dgm:pt>
    <dgm:pt modelId="{7AF8DC84-2B7C-4D26-A346-3C74500A8D5F}">
      <dgm:prSet phldrT="[Text]"/>
      <dgm:spPr>
        <a:ln>
          <a:solidFill>
            <a:schemeClr val="accent1"/>
          </a:solidFill>
        </a:ln>
      </dgm:spPr>
      <dgm:t>
        <a:bodyPr/>
        <a:lstStyle/>
        <a:p>
          <a:r>
            <a:rPr lang="en-GB" dirty="0">
              <a:latin typeface="Arial" panose="020B0604020202020204" pitchFamily="34" charset="0"/>
              <a:cs typeface="Arial" panose="020B0604020202020204" pitchFamily="34" charset="0"/>
            </a:rPr>
            <a:t>Initial Scoping</a:t>
          </a:r>
        </a:p>
      </dgm:t>
    </dgm:pt>
    <dgm:pt modelId="{F922E14F-DAAF-4F38-B907-48B96F577C03}" type="parTrans" cxnId="{53068F22-C1E7-4471-835E-4E4F8B1DD394}">
      <dgm:prSet/>
      <dgm:spPr/>
      <dgm:t>
        <a:bodyPr/>
        <a:lstStyle/>
        <a:p>
          <a:endParaRPr lang="en-GB">
            <a:latin typeface="Arial" panose="020B0604020202020204" pitchFamily="34" charset="0"/>
            <a:cs typeface="Arial" panose="020B0604020202020204" pitchFamily="34" charset="0"/>
          </a:endParaRPr>
        </a:p>
      </dgm:t>
    </dgm:pt>
    <dgm:pt modelId="{5C983FC7-623E-4D7C-9B03-022F8E44A600}" type="sibTrans" cxnId="{53068F22-C1E7-4471-835E-4E4F8B1DD394}">
      <dgm:prSet/>
      <dgm:spPr/>
      <dgm:t>
        <a:bodyPr/>
        <a:lstStyle/>
        <a:p>
          <a:endParaRPr lang="en-GB">
            <a:latin typeface="Arial" panose="020B0604020202020204" pitchFamily="34" charset="0"/>
            <a:cs typeface="Arial" panose="020B0604020202020204" pitchFamily="34" charset="0"/>
          </a:endParaRPr>
        </a:p>
      </dgm:t>
    </dgm:pt>
    <dgm:pt modelId="{9B3933D6-81FC-4645-8611-26960DE2D09B}">
      <dgm:prSet phldrT="[Text]"/>
      <dgm:spPr>
        <a:ln>
          <a:solidFill>
            <a:schemeClr val="accent1"/>
          </a:solidFill>
        </a:ln>
      </dgm:spPr>
      <dgm:t>
        <a:bodyPr/>
        <a:lstStyle/>
        <a:p>
          <a:r>
            <a:rPr lang="en-GB" dirty="0">
              <a:latin typeface="Arial" panose="020B0604020202020204" pitchFamily="34" charset="0"/>
              <a:cs typeface="Arial" panose="020B0604020202020204" pitchFamily="34" charset="0"/>
            </a:rPr>
            <a:t>Engagement and Interviews</a:t>
          </a:r>
        </a:p>
      </dgm:t>
    </dgm:pt>
    <dgm:pt modelId="{81529981-4BF3-406A-896F-A1C1EB9004BA}" type="parTrans" cxnId="{3E747C8A-FA33-4E94-93F5-3EF549926A00}">
      <dgm:prSet/>
      <dgm:spPr/>
      <dgm:t>
        <a:bodyPr/>
        <a:lstStyle/>
        <a:p>
          <a:endParaRPr lang="en-GB">
            <a:latin typeface="Arial" panose="020B0604020202020204" pitchFamily="34" charset="0"/>
            <a:cs typeface="Arial" panose="020B0604020202020204" pitchFamily="34" charset="0"/>
          </a:endParaRPr>
        </a:p>
      </dgm:t>
    </dgm:pt>
    <dgm:pt modelId="{38B633A5-A5D1-4E9B-A355-EDE8185EC07F}" type="sibTrans" cxnId="{3E747C8A-FA33-4E94-93F5-3EF549926A00}">
      <dgm:prSet/>
      <dgm:spPr/>
      <dgm:t>
        <a:bodyPr/>
        <a:lstStyle/>
        <a:p>
          <a:endParaRPr lang="en-GB">
            <a:latin typeface="Arial" panose="020B0604020202020204" pitchFamily="34" charset="0"/>
            <a:cs typeface="Arial" panose="020B0604020202020204" pitchFamily="34" charset="0"/>
          </a:endParaRPr>
        </a:p>
      </dgm:t>
    </dgm:pt>
    <dgm:pt modelId="{6257C707-6A6C-4F65-924F-E52AEEEEAC79}">
      <dgm:prSet phldrT="[Text]"/>
      <dgm:spPr>
        <a:ln>
          <a:solidFill>
            <a:schemeClr val="accent1"/>
          </a:solidFill>
        </a:ln>
      </dgm:spPr>
      <dgm:t>
        <a:bodyPr/>
        <a:lstStyle/>
        <a:p>
          <a:r>
            <a:rPr lang="en-GB" dirty="0">
              <a:latin typeface="Arial" panose="020B0604020202020204" pitchFamily="34" charset="0"/>
              <a:cs typeface="Arial" panose="020B0604020202020204" pitchFamily="34" charset="0"/>
            </a:rPr>
            <a:t>Planning Workshops</a:t>
          </a:r>
        </a:p>
      </dgm:t>
    </dgm:pt>
    <dgm:pt modelId="{E75E6D14-6329-4EE1-AB35-F2B82F01E647}" type="parTrans" cxnId="{CCDB2395-6189-448E-8482-90A01DBCD1FF}">
      <dgm:prSet/>
      <dgm:spPr/>
      <dgm:t>
        <a:bodyPr/>
        <a:lstStyle/>
        <a:p>
          <a:endParaRPr lang="en-GB">
            <a:latin typeface="Arial" panose="020B0604020202020204" pitchFamily="34" charset="0"/>
            <a:cs typeface="Arial" panose="020B0604020202020204" pitchFamily="34" charset="0"/>
          </a:endParaRPr>
        </a:p>
      </dgm:t>
    </dgm:pt>
    <dgm:pt modelId="{9C1A0E25-F8B2-4B4D-A72D-AD9E46B4F031}" type="sibTrans" cxnId="{CCDB2395-6189-448E-8482-90A01DBCD1FF}">
      <dgm:prSet/>
      <dgm:spPr/>
      <dgm:t>
        <a:bodyPr/>
        <a:lstStyle/>
        <a:p>
          <a:endParaRPr lang="en-GB">
            <a:latin typeface="Arial" panose="020B0604020202020204" pitchFamily="34" charset="0"/>
            <a:cs typeface="Arial" panose="020B0604020202020204" pitchFamily="34" charset="0"/>
          </a:endParaRPr>
        </a:p>
      </dgm:t>
    </dgm:pt>
    <dgm:pt modelId="{AB5371AE-DD28-410C-8AA2-3E2267848D36}">
      <dgm:prSet/>
      <dgm:spPr>
        <a:ln>
          <a:solidFill>
            <a:schemeClr val="accent1"/>
          </a:solidFill>
        </a:ln>
      </dgm:spPr>
      <dgm:t>
        <a:bodyPr/>
        <a:lstStyle/>
        <a:p>
          <a:r>
            <a:rPr lang="en-GB" dirty="0">
              <a:latin typeface="Arial" panose="020B0604020202020204" pitchFamily="34" charset="0"/>
              <a:cs typeface="Arial" panose="020B0604020202020204" pitchFamily="34" charset="0"/>
            </a:rPr>
            <a:t>Strategy Development</a:t>
          </a:r>
        </a:p>
      </dgm:t>
    </dgm:pt>
    <dgm:pt modelId="{93624519-A850-48C0-82AC-6C4A86CDC4BF}" type="parTrans" cxnId="{87F37EC1-BB63-4E09-A335-930B39D7C828}">
      <dgm:prSet/>
      <dgm:spPr/>
      <dgm:t>
        <a:bodyPr/>
        <a:lstStyle/>
        <a:p>
          <a:endParaRPr lang="en-GB">
            <a:latin typeface="Arial" panose="020B0604020202020204" pitchFamily="34" charset="0"/>
            <a:cs typeface="Arial" panose="020B0604020202020204" pitchFamily="34" charset="0"/>
          </a:endParaRPr>
        </a:p>
      </dgm:t>
    </dgm:pt>
    <dgm:pt modelId="{0B219ADF-9576-47D1-AFC7-5FC84E8C8C95}" type="sibTrans" cxnId="{87F37EC1-BB63-4E09-A335-930B39D7C828}">
      <dgm:prSet/>
      <dgm:spPr/>
      <dgm:t>
        <a:bodyPr/>
        <a:lstStyle/>
        <a:p>
          <a:endParaRPr lang="en-GB">
            <a:latin typeface="Arial" panose="020B0604020202020204" pitchFamily="34" charset="0"/>
            <a:cs typeface="Arial" panose="020B0604020202020204" pitchFamily="34" charset="0"/>
          </a:endParaRPr>
        </a:p>
      </dgm:t>
    </dgm:pt>
    <dgm:pt modelId="{A3EA75AE-2476-4FB6-8084-0F6B22923951}" type="pres">
      <dgm:prSet presAssocID="{B8964A02-EBCB-40A1-B1F6-F36BDF86048A}" presName="Name0" presStyleCnt="0">
        <dgm:presLayoutVars>
          <dgm:dir/>
          <dgm:animLvl val="lvl"/>
          <dgm:resizeHandles val="exact"/>
        </dgm:presLayoutVars>
      </dgm:prSet>
      <dgm:spPr/>
    </dgm:pt>
    <dgm:pt modelId="{324B8ABD-5443-47E0-83AC-A6D299059D9A}" type="pres">
      <dgm:prSet presAssocID="{7AF8DC84-2B7C-4D26-A346-3C74500A8D5F}" presName="parTxOnly" presStyleLbl="node1" presStyleIdx="0" presStyleCnt="4">
        <dgm:presLayoutVars>
          <dgm:chMax val="0"/>
          <dgm:chPref val="0"/>
          <dgm:bulletEnabled val="1"/>
        </dgm:presLayoutVars>
      </dgm:prSet>
      <dgm:spPr/>
    </dgm:pt>
    <dgm:pt modelId="{7B590996-E6A6-4EEB-A84A-CE9F8C346E0E}" type="pres">
      <dgm:prSet presAssocID="{5C983FC7-623E-4D7C-9B03-022F8E44A600}" presName="parTxOnlySpace" presStyleCnt="0"/>
      <dgm:spPr/>
    </dgm:pt>
    <dgm:pt modelId="{9AC11436-6B53-4218-92C9-61C3A8601691}" type="pres">
      <dgm:prSet presAssocID="{9B3933D6-81FC-4645-8611-26960DE2D09B}" presName="parTxOnly" presStyleLbl="node1" presStyleIdx="1" presStyleCnt="4">
        <dgm:presLayoutVars>
          <dgm:chMax val="0"/>
          <dgm:chPref val="0"/>
          <dgm:bulletEnabled val="1"/>
        </dgm:presLayoutVars>
      </dgm:prSet>
      <dgm:spPr/>
    </dgm:pt>
    <dgm:pt modelId="{6B936498-6DA8-4FEF-89A2-071C0FEFEDE9}" type="pres">
      <dgm:prSet presAssocID="{38B633A5-A5D1-4E9B-A355-EDE8185EC07F}" presName="parTxOnlySpace" presStyleCnt="0"/>
      <dgm:spPr/>
    </dgm:pt>
    <dgm:pt modelId="{640FBE4C-A379-4465-B111-407A5E459EA4}" type="pres">
      <dgm:prSet presAssocID="{6257C707-6A6C-4F65-924F-E52AEEEEAC79}" presName="parTxOnly" presStyleLbl="node1" presStyleIdx="2" presStyleCnt="4">
        <dgm:presLayoutVars>
          <dgm:chMax val="0"/>
          <dgm:chPref val="0"/>
          <dgm:bulletEnabled val="1"/>
        </dgm:presLayoutVars>
      </dgm:prSet>
      <dgm:spPr/>
    </dgm:pt>
    <dgm:pt modelId="{17CCEB0B-9D15-47C6-9A1E-15C6D94E4D67}" type="pres">
      <dgm:prSet presAssocID="{9C1A0E25-F8B2-4B4D-A72D-AD9E46B4F031}" presName="parTxOnlySpace" presStyleCnt="0"/>
      <dgm:spPr/>
    </dgm:pt>
    <dgm:pt modelId="{F8D7C96C-5262-4DBB-A4C3-7E84740F439F}" type="pres">
      <dgm:prSet presAssocID="{AB5371AE-DD28-410C-8AA2-3E2267848D36}" presName="parTxOnly" presStyleLbl="node1" presStyleIdx="3" presStyleCnt="4">
        <dgm:presLayoutVars>
          <dgm:chMax val="0"/>
          <dgm:chPref val="0"/>
          <dgm:bulletEnabled val="1"/>
        </dgm:presLayoutVars>
      </dgm:prSet>
      <dgm:spPr/>
    </dgm:pt>
  </dgm:ptLst>
  <dgm:cxnLst>
    <dgm:cxn modelId="{53068F22-C1E7-4471-835E-4E4F8B1DD394}" srcId="{B8964A02-EBCB-40A1-B1F6-F36BDF86048A}" destId="{7AF8DC84-2B7C-4D26-A346-3C74500A8D5F}" srcOrd="0" destOrd="0" parTransId="{F922E14F-DAAF-4F38-B907-48B96F577C03}" sibTransId="{5C983FC7-623E-4D7C-9B03-022F8E44A600}"/>
    <dgm:cxn modelId="{DA878A45-7176-4FB7-ABF0-6FE8B6E2432E}" type="presOf" srcId="{6257C707-6A6C-4F65-924F-E52AEEEEAC79}" destId="{640FBE4C-A379-4465-B111-407A5E459EA4}" srcOrd="0" destOrd="0" presId="urn:microsoft.com/office/officeart/2005/8/layout/chevron1"/>
    <dgm:cxn modelId="{3E747C8A-FA33-4E94-93F5-3EF549926A00}" srcId="{B8964A02-EBCB-40A1-B1F6-F36BDF86048A}" destId="{9B3933D6-81FC-4645-8611-26960DE2D09B}" srcOrd="1" destOrd="0" parTransId="{81529981-4BF3-406A-896F-A1C1EB9004BA}" sibTransId="{38B633A5-A5D1-4E9B-A355-EDE8185EC07F}"/>
    <dgm:cxn modelId="{CCDB2395-6189-448E-8482-90A01DBCD1FF}" srcId="{B8964A02-EBCB-40A1-B1F6-F36BDF86048A}" destId="{6257C707-6A6C-4F65-924F-E52AEEEEAC79}" srcOrd="2" destOrd="0" parTransId="{E75E6D14-6329-4EE1-AB35-F2B82F01E647}" sibTransId="{9C1A0E25-F8B2-4B4D-A72D-AD9E46B4F031}"/>
    <dgm:cxn modelId="{4D34089A-1555-4409-85BF-73C31BEC63C3}" type="presOf" srcId="{7AF8DC84-2B7C-4D26-A346-3C74500A8D5F}" destId="{324B8ABD-5443-47E0-83AC-A6D299059D9A}" srcOrd="0" destOrd="0" presId="urn:microsoft.com/office/officeart/2005/8/layout/chevron1"/>
    <dgm:cxn modelId="{87F37EC1-BB63-4E09-A335-930B39D7C828}" srcId="{B8964A02-EBCB-40A1-B1F6-F36BDF86048A}" destId="{AB5371AE-DD28-410C-8AA2-3E2267848D36}" srcOrd="3" destOrd="0" parTransId="{93624519-A850-48C0-82AC-6C4A86CDC4BF}" sibTransId="{0B219ADF-9576-47D1-AFC7-5FC84E8C8C95}"/>
    <dgm:cxn modelId="{39A0E6CE-ED27-4298-ABA3-25BE2386B3F4}" type="presOf" srcId="{AB5371AE-DD28-410C-8AA2-3E2267848D36}" destId="{F8D7C96C-5262-4DBB-A4C3-7E84740F439F}" srcOrd="0" destOrd="0" presId="urn:microsoft.com/office/officeart/2005/8/layout/chevron1"/>
    <dgm:cxn modelId="{8135AED4-E281-4FC3-9B41-3B6FD4B7FE3F}" type="presOf" srcId="{B8964A02-EBCB-40A1-B1F6-F36BDF86048A}" destId="{A3EA75AE-2476-4FB6-8084-0F6B22923951}" srcOrd="0" destOrd="0" presId="urn:microsoft.com/office/officeart/2005/8/layout/chevron1"/>
    <dgm:cxn modelId="{700086EF-0275-4EAE-B51F-6C9E8BB7D2C2}" type="presOf" srcId="{9B3933D6-81FC-4645-8611-26960DE2D09B}" destId="{9AC11436-6B53-4218-92C9-61C3A8601691}" srcOrd="0" destOrd="0" presId="urn:microsoft.com/office/officeart/2005/8/layout/chevron1"/>
    <dgm:cxn modelId="{BD3ECAFA-4124-4805-9BC4-DF9C89374BB8}" type="presParOf" srcId="{A3EA75AE-2476-4FB6-8084-0F6B22923951}" destId="{324B8ABD-5443-47E0-83AC-A6D299059D9A}" srcOrd="0" destOrd="0" presId="urn:microsoft.com/office/officeart/2005/8/layout/chevron1"/>
    <dgm:cxn modelId="{6338D39B-C0B2-4665-BA2C-C1C2DA2CC0DC}" type="presParOf" srcId="{A3EA75AE-2476-4FB6-8084-0F6B22923951}" destId="{7B590996-E6A6-4EEB-A84A-CE9F8C346E0E}" srcOrd="1" destOrd="0" presId="urn:microsoft.com/office/officeart/2005/8/layout/chevron1"/>
    <dgm:cxn modelId="{3925F0DF-8C41-4312-95C4-57DA7701CCB1}" type="presParOf" srcId="{A3EA75AE-2476-4FB6-8084-0F6B22923951}" destId="{9AC11436-6B53-4218-92C9-61C3A8601691}" srcOrd="2" destOrd="0" presId="urn:microsoft.com/office/officeart/2005/8/layout/chevron1"/>
    <dgm:cxn modelId="{CC4F8314-ADBB-4FF2-B166-66DD7D456CA4}" type="presParOf" srcId="{A3EA75AE-2476-4FB6-8084-0F6B22923951}" destId="{6B936498-6DA8-4FEF-89A2-071C0FEFEDE9}" srcOrd="3" destOrd="0" presId="urn:microsoft.com/office/officeart/2005/8/layout/chevron1"/>
    <dgm:cxn modelId="{62E32014-553B-449E-A51F-BD0B7B0947B4}" type="presParOf" srcId="{A3EA75AE-2476-4FB6-8084-0F6B22923951}" destId="{640FBE4C-A379-4465-B111-407A5E459EA4}" srcOrd="4" destOrd="0" presId="urn:microsoft.com/office/officeart/2005/8/layout/chevron1"/>
    <dgm:cxn modelId="{10EA0FE5-FFA8-41BD-BD53-AFBD9D2089CA}" type="presParOf" srcId="{A3EA75AE-2476-4FB6-8084-0F6B22923951}" destId="{17CCEB0B-9D15-47C6-9A1E-15C6D94E4D67}" srcOrd="5" destOrd="0" presId="urn:microsoft.com/office/officeart/2005/8/layout/chevron1"/>
    <dgm:cxn modelId="{BCA46D20-AC9C-4EEE-9398-E28BD2787CF3}" type="presParOf" srcId="{A3EA75AE-2476-4FB6-8084-0F6B22923951}" destId="{F8D7C96C-5262-4DBB-A4C3-7E84740F439F}" srcOrd="6" destOrd="0" presId="urn:microsoft.com/office/officeart/2005/8/layout/chevron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B8ABD-5443-47E0-83AC-A6D299059D9A}">
      <dsp:nvSpPr>
        <dsp:cNvPr id="0" name=""/>
        <dsp:cNvSpPr/>
      </dsp:nvSpPr>
      <dsp:spPr>
        <a:xfrm>
          <a:off x="5150" y="4354"/>
          <a:ext cx="2998260" cy="1199304"/>
        </a:xfrm>
        <a:prstGeom prst="chevron">
          <a:avLst/>
        </a:prstGeom>
        <a:solidFill>
          <a:schemeClr val="dk2">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Initial Scoping</a:t>
          </a:r>
        </a:p>
      </dsp:txBody>
      <dsp:txXfrm>
        <a:off x="604802" y="4354"/>
        <a:ext cx="1798956" cy="1199304"/>
      </dsp:txXfrm>
    </dsp:sp>
    <dsp:sp modelId="{9AC11436-6B53-4218-92C9-61C3A8601691}">
      <dsp:nvSpPr>
        <dsp:cNvPr id="0" name=""/>
        <dsp:cNvSpPr/>
      </dsp:nvSpPr>
      <dsp:spPr>
        <a:xfrm>
          <a:off x="2703584" y="4354"/>
          <a:ext cx="2998260" cy="1199304"/>
        </a:xfrm>
        <a:prstGeom prst="chevron">
          <a:avLst/>
        </a:prstGeom>
        <a:solidFill>
          <a:schemeClr val="dk2">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Engagement and Interviews</a:t>
          </a:r>
        </a:p>
      </dsp:txBody>
      <dsp:txXfrm>
        <a:off x="3303236" y="4354"/>
        <a:ext cx="1798956" cy="1199304"/>
      </dsp:txXfrm>
    </dsp:sp>
    <dsp:sp modelId="{640FBE4C-A379-4465-B111-407A5E459EA4}">
      <dsp:nvSpPr>
        <dsp:cNvPr id="0" name=""/>
        <dsp:cNvSpPr/>
      </dsp:nvSpPr>
      <dsp:spPr>
        <a:xfrm>
          <a:off x="5402018" y="4354"/>
          <a:ext cx="2998260" cy="1199304"/>
        </a:xfrm>
        <a:prstGeom prst="chevron">
          <a:avLst/>
        </a:prstGeom>
        <a:solidFill>
          <a:schemeClr val="dk2">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Planning Workshops</a:t>
          </a:r>
        </a:p>
      </dsp:txBody>
      <dsp:txXfrm>
        <a:off x="6001670" y="4354"/>
        <a:ext cx="1798956" cy="1199304"/>
      </dsp:txXfrm>
    </dsp:sp>
    <dsp:sp modelId="{F8D7C96C-5262-4DBB-A4C3-7E84740F439F}">
      <dsp:nvSpPr>
        <dsp:cNvPr id="0" name=""/>
        <dsp:cNvSpPr/>
      </dsp:nvSpPr>
      <dsp:spPr>
        <a:xfrm>
          <a:off x="8100453" y="4354"/>
          <a:ext cx="2998260" cy="1199304"/>
        </a:xfrm>
        <a:prstGeom prst="chevron">
          <a:avLst/>
        </a:prstGeom>
        <a:solidFill>
          <a:schemeClr val="dk2">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Strategy Development</a:t>
          </a:r>
        </a:p>
      </dsp:txBody>
      <dsp:txXfrm>
        <a:off x="8700105" y="4354"/>
        <a:ext cx="1798956" cy="11993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940C4-C592-4AB4-ADC5-68D7ED96C966}" type="datetimeFigureOut">
              <a:rPr lang="en-GB" smtClean="0"/>
              <a:t>07/11/2022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6A09D-5E3B-4FB9-8B4D-E076F903A9AC}" type="slidenum">
              <a:rPr lang="en-GB" smtClean="0"/>
              <a:t>‹#›</a:t>
            </a:fld>
            <a:endParaRPr lang="en-GB"/>
          </a:p>
        </p:txBody>
      </p:sp>
    </p:spTree>
    <p:extLst>
      <p:ext uri="{BB962C8B-B14F-4D97-AF65-F5344CB8AC3E}">
        <p14:creationId xmlns:p14="http://schemas.microsoft.com/office/powerpoint/2010/main" val="352543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24058D82-3743-13CC-D4C7-27ADB0708148}"/>
              </a:ext>
            </a:extLst>
          </p:cNvPr>
          <p:cNvSpPr>
            <a:spLocks noGrp="1"/>
          </p:cNvSpPr>
          <p:nvPr>
            <p:ph type="subTitle" idx="1"/>
          </p:nvPr>
        </p:nvSpPr>
        <p:spPr>
          <a:xfrm>
            <a:off x="576072" y="4068342"/>
            <a:ext cx="11103864" cy="553998"/>
          </a:xfrm>
          <a:prstGeom prst="rect">
            <a:avLst/>
          </a:prstGeom>
        </p:spPr>
        <p:txBody>
          <a:bodyPr lIns="0" tIns="0" rIns="0" bIns="0"/>
          <a:lstStyle>
            <a:lvl1pPr marL="0" indent="0" algn="l">
              <a:buNone/>
              <a:defRPr sz="2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4" name="Straight Connector 13">
            <a:extLst>
              <a:ext uri="{FF2B5EF4-FFF2-40B4-BE49-F238E27FC236}">
                <a16:creationId xmlns:a16="http://schemas.microsoft.com/office/drawing/2014/main" id="{8B86094C-BEE0-CCB8-3C79-F0EFC7A070E0}"/>
              </a:ext>
            </a:extLst>
          </p:cNvPr>
          <p:cNvCxnSpPr/>
          <p:nvPr userDrawn="1"/>
        </p:nvCxnSpPr>
        <p:spPr>
          <a:xfrm>
            <a:off x="576072" y="6156960"/>
            <a:ext cx="1110386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9">
            <a:extLst>
              <a:ext uri="{FF2B5EF4-FFF2-40B4-BE49-F238E27FC236}">
                <a16:creationId xmlns:a16="http://schemas.microsoft.com/office/drawing/2014/main" id="{00DA052A-DFE5-8C27-2AF1-C58C748B7A5C}"/>
              </a:ext>
            </a:extLst>
          </p:cNvPr>
          <p:cNvSpPr>
            <a:spLocks noGrp="1"/>
          </p:cNvSpPr>
          <p:nvPr>
            <p:ph type="title" hasCustomPrompt="1"/>
          </p:nvPr>
        </p:nvSpPr>
        <p:spPr>
          <a:xfrm>
            <a:off x="576072" y="3429000"/>
            <a:ext cx="11103864" cy="553998"/>
          </a:xfrm>
          <a:prstGeom prst="rect">
            <a:avLst/>
          </a:prstGeom>
        </p:spPr>
        <p:txBody>
          <a:bodyPr vert="horz" wrap="square" lIns="0" tIns="0" rIns="0" bIns="0">
            <a:spAutoFit/>
          </a:bodyPr>
          <a:lstStyle>
            <a:lvl1pPr algn="l">
              <a:defRPr sz="4000" b="1" baseline="0">
                <a:solidFill>
                  <a:schemeClr val="tx2"/>
                </a:solidFill>
                <a:latin typeface="Arial" panose="020B0604020202020204" pitchFamily="34" charset="0"/>
                <a:cs typeface="Arial" panose="020B0604020202020204" pitchFamily="34" charset="0"/>
              </a:defRPr>
            </a:lvl1pPr>
          </a:lstStyle>
          <a:p>
            <a:r>
              <a:rPr lang="en-GB" dirty="0"/>
              <a:t>Click to add title</a:t>
            </a:r>
            <a:endParaRPr lang="en-US" dirty="0"/>
          </a:p>
        </p:txBody>
      </p:sp>
      <p:pic>
        <p:nvPicPr>
          <p:cNvPr id="22" name="Picture 21">
            <a:extLst>
              <a:ext uri="{FF2B5EF4-FFF2-40B4-BE49-F238E27FC236}">
                <a16:creationId xmlns:a16="http://schemas.microsoft.com/office/drawing/2014/main" id="{0B7266AD-C0E4-9F94-7983-11E168AC3850}"/>
              </a:ext>
            </a:extLst>
          </p:cNvPr>
          <p:cNvPicPr>
            <a:picLocks noChangeAspect="1"/>
          </p:cNvPicPr>
          <p:nvPr userDrawn="1"/>
        </p:nvPicPr>
        <p:blipFill>
          <a:blip r:embed="rId2"/>
          <a:stretch>
            <a:fillRect/>
          </a:stretch>
        </p:blipFill>
        <p:spPr>
          <a:xfrm>
            <a:off x="9195965" y="6461844"/>
            <a:ext cx="2483971" cy="112179"/>
          </a:xfrm>
          <a:prstGeom prst="rect">
            <a:avLst/>
          </a:prstGeom>
        </p:spPr>
      </p:pic>
    </p:spTree>
    <p:extLst>
      <p:ext uri="{BB962C8B-B14F-4D97-AF65-F5344CB8AC3E}">
        <p14:creationId xmlns:p14="http://schemas.microsoft.com/office/powerpoint/2010/main" val="156779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85B00-AEE4-F9EC-044F-FD157D9BFB29}"/>
              </a:ext>
            </a:extLst>
          </p:cNvPr>
          <p:cNvSpPr>
            <a:spLocks noGrp="1"/>
          </p:cNvSpPr>
          <p:nvPr>
            <p:ph idx="1" hasCustomPrompt="1"/>
          </p:nvPr>
        </p:nvSpPr>
        <p:spPr>
          <a:xfrm>
            <a:off x="588264" y="1975110"/>
            <a:ext cx="11103864" cy="332062"/>
          </a:xfrm>
          <a:prstGeom prst="rect">
            <a:avLst/>
          </a:prstGeom>
        </p:spPr>
        <p:txBody>
          <a:bodyPr lIns="0" tIns="0" rIns="0" bIns="0"/>
          <a:lstStyle>
            <a:lvl1pPr marL="0" indent="0">
              <a:buNone/>
              <a:defRPr sz="2800">
                <a:solidFill>
                  <a:schemeClr val="tx2"/>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text header 28pt</a:t>
            </a:r>
          </a:p>
        </p:txBody>
      </p:sp>
      <p:cxnSp>
        <p:nvCxnSpPr>
          <p:cNvPr id="9" name="Straight Connector 8">
            <a:extLst>
              <a:ext uri="{FF2B5EF4-FFF2-40B4-BE49-F238E27FC236}">
                <a16:creationId xmlns:a16="http://schemas.microsoft.com/office/drawing/2014/main" id="{77E8785F-A89C-964B-30E4-67F8F8107BD2}"/>
              </a:ext>
            </a:extLst>
          </p:cNvPr>
          <p:cNvCxnSpPr/>
          <p:nvPr userDrawn="1"/>
        </p:nvCxnSpPr>
        <p:spPr>
          <a:xfrm>
            <a:off x="576072" y="6156960"/>
            <a:ext cx="1110386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2137E03-D54B-C993-255C-56956D52525F}"/>
              </a:ext>
            </a:extLst>
          </p:cNvPr>
          <p:cNvPicPr>
            <a:picLocks noChangeAspect="1"/>
          </p:cNvPicPr>
          <p:nvPr userDrawn="1"/>
        </p:nvPicPr>
        <p:blipFill>
          <a:blip r:embed="rId2"/>
          <a:stretch>
            <a:fillRect/>
          </a:stretch>
        </p:blipFill>
        <p:spPr>
          <a:xfrm>
            <a:off x="9195965" y="6461844"/>
            <a:ext cx="2483971" cy="112179"/>
          </a:xfrm>
          <a:prstGeom prst="rect">
            <a:avLst/>
          </a:prstGeom>
        </p:spPr>
      </p:pic>
      <p:sp>
        <p:nvSpPr>
          <p:cNvPr id="2" name="Content Placeholder 2">
            <a:extLst>
              <a:ext uri="{FF2B5EF4-FFF2-40B4-BE49-F238E27FC236}">
                <a16:creationId xmlns:a16="http://schemas.microsoft.com/office/drawing/2014/main" id="{E68A5711-7BE7-A62F-1811-79EC561B3CB9}"/>
              </a:ext>
            </a:extLst>
          </p:cNvPr>
          <p:cNvSpPr>
            <a:spLocks noGrp="1"/>
          </p:cNvSpPr>
          <p:nvPr>
            <p:ph idx="13" hasCustomPrompt="1"/>
          </p:nvPr>
        </p:nvSpPr>
        <p:spPr>
          <a:xfrm>
            <a:off x="588264" y="2473891"/>
            <a:ext cx="11103864" cy="3345510"/>
          </a:xfrm>
          <a:prstGeom prst="rect">
            <a:avLst/>
          </a:prstGeom>
        </p:spPr>
        <p:txBody>
          <a:bodyPr lIns="0" tIns="0" rIns="0" bIns="0"/>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body copy 16pt</a:t>
            </a:r>
          </a:p>
        </p:txBody>
      </p:sp>
      <p:sp>
        <p:nvSpPr>
          <p:cNvPr id="4" name="TextBox 3">
            <a:extLst>
              <a:ext uri="{FF2B5EF4-FFF2-40B4-BE49-F238E27FC236}">
                <a16:creationId xmlns:a16="http://schemas.microsoft.com/office/drawing/2014/main" id="{7B32273A-81F4-BA89-5D90-B4BF7BA762C7}"/>
              </a:ext>
            </a:extLst>
          </p:cNvPr>
          <p:cNvSpPr txBox="1"/>
          <p:nvPr userDrawn="1"/>
        </p:nvSpPr>
        <p:spPr>
          <a:xfrm>
            <a:off x="576072" y="6330285"/>
            <a:ext cx="429768" cy="36512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EEE133-B3DB-B348-91C2-586128896FE4}" type="slidenum">
              <a:rPr kumimoji="0" lang="en-US" sz="1400" b="0"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7522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7E8785F-A89C-964B-30E4-67F8F8107BD2}"/>
              </a:ext>
            </a:extLst>
          </p:cNvPr>
          <p:cNvCxnSpPr/>
          <p:nvPr userDrawn="1"/>
        </p:nvCxnSpPr>
        <p:spPr>
          <a:xfrm>
            <a:off x="576072" y="6156960"/>
            <a:ext cx="1110386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2137E03-D54B-C993-255C-56956D52525F}"/>
              </a:ext>
            </a:extLst>
          </p:cNvPr>
          <p:cNvPicPr>
            <a:picLocks noChangeAspect="1"/>
          </p:cNvPicPr>
          <p:nvPr userDrawn="1"/>
        </p:nvPicPr>
        <p:blipFill>
          <a:blip r:embed="rId2"/>
          <a:stretch>
            <a:fillRect/>
          </a:stretch>
        </p:blipFill>
        <p:spPr>
          <a:xfrm>
            <a:off x="9195965" y="6461844"/>
            <a:ext cx="2483971" cy="112179"/>
          </a:xfrm>
          <a:prstGeom prst="rect">
            <a:avLst/>
          </a:prstGeom>
        </p:spPr>
      </p:pic>
      <p:sp>
        <p:nvSpPr>
          <p:cNvPr id="2" name="Picture Placeholder 12">
            <a:extLst>
              <a:ext uri="{FF2B5EF4-FFF2-40B4-BE49-F238E27FC236}">
                <a16:creationId xmlns:a16="http://schemas.microsoft.com/office/drawing/2014/main" id="{4AE6C418-7398-F7C6-C618-A55AB530C865}"/>
              </a:ext>
            </a:extLst>
          </p:cNvPr>
          <p:cNvSpPr>
            <a:spLocks noGrp="1"/>
          </p:cNvSpPr>
          <p:nvPr>
            <p:ph type="pic" sz="quarter" idx="13"/>
          </p:nvPr>
        </p:nvSpPr>
        <p:spPr>
          <a:xfrm>
            <a:off x="6182385" y="2473891"/>
            <a:ext cx="5421351" cy="3390460"/>
          </a:xfrm>
          <a:prstGeom prst="rect">
            <a:avLst/>
          </a:prstGeom>
        </p:spPr>
        <p:txBody>
          <a:bodyPr anchor="t"/>
          <a:lstStyle>
            <a:lvl1pPr marL="0" indent="0" algn="ctr">
              <a:buNone/>
              <a:defRPr>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4" name="Content Placeholder 2">
            <a:extLst>
              <a:ext uri="{FF2B5EF4-FFF2-40B4-BE49-F238E27FC236}">
                <a16:creationId xmlns:a16="http://schemas.microsoft.com/office/drawing/2014/main" id="{49B8B298-04BF-FFDF-F335-3A7CDFE9A2B1}"/>
              </a:ext>
            </a:extLst>
          </p:cNvPr>
          <p:cNvSpPr>
            <a:spLocks noGrp="1"/>
          </p:cNvSpPr>
          <p:nvPr>
            <p:ph idx="1" hasCustomPrompt="1"/>
          </p:nvPr>
        </p:nvSpPr>
        <p:spPr>
          <a:xfrm>
            <a:off x="588264" y="1975110"/>
            <a:ext cx="5507736" cy="332062"/>
          </a:xfrm>
          <a:prstGeom prst="rect">
            <a:avLst/>
          </a:prstGeom>
        </p:spPr>
        <p:txBody>
          <a:bodyPr lIns="0" tIns="0" rIns="0" bIns="0"/>
          <a:lstStyle>
            <a:lvl1pPr marL="0" indent="0">
              <a:buNone/>
              <a:defRPr sz="2800">
                <a:solidFill>
                  <a:schemeClr val="tx2"/>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text header 28pt</a:t>
            </a:r>
          </a:p>
        </p:txBody>
      </p:sp>
      <p:sp>
        <p:nvSpPr>
          <p:cNvPr id="5" name="Content Placeholder 2">
            <a:extLst>
              <a:ext uri="{FF2B5EF4-FFF2-40B4-BE49-F238E27FC236}">
                <a16:creationId xmlns:a16="http://schemas.microsoft.com/office/drawing/2014/main" id="{9A740F24-1173-3157-70AD-5C3D1D370469}"/>
              </a:ext>
            </a:extLst>
          </p:cNvPr>
          <p:cNvSpPr>
            <a:spLocks noGrp="1"/>
          </p:cNvSpPr>
          <p:nvPr>
            <p:ph idx="14" hasCustomPrompt="1"/>
          </p:nvPr>
        </p:nvSpPr>
        <p:spPr>
          <a:xfrm>
            <a:off x="588264" y="2473891"/>
            <a:ext cx="10798004" cy="3390460"/>
          </a:xfrm>
          <a:prstGeom prst="rect">
            <a:avLst/>
          </a:prstGeom>
        </p:spPr>
        <p:txBody>
          <a:bodyPr lIns="0" tIns="0" rIns="0" bIns="0"/>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body copy 16pt</a:t>
            </a:r>
          </a:p>
        </p:txBody>
      </p:sp>
      <p:sp>
        <p:nvSpPr>
          <p:cNvPr id="6" name="TextBox 5">
            <a:extLst>
              <a:ext uri="{FF2B5EF4-FFF2-40B4-BE49-F238E27FC236}">
                <a16:creationId xmlns:a16="http://schemas.microsoft.com/office/drawing/2014/main" id="{0CC34759-9EAC-CDEF-CCE1-4B1B81A739D6}"/>
              </a:ext>
            </a:extLst>
          </p:cNvPr>
          <p:cNvSpPr txBox="1"/>
          <p:nvPr userDrawn="1"/>
        </p:nvSpPr>
        <p:spPr>
          <a:xfrm>
            <a:off x="576072" y="6330285"/>
            <a:ext cx="429768" cy="36512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EEE133-B3DB-B348-91C2-586128896FE4}" type="slidenum">
              <a:rPr kumimoji="0" lang="en-US" sz="1400" b="0"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5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24058D82-3743-13CC-D4C7-27ADB0708148}"/>
              </a:ext>
            </a:extLst>
          </p:cNvPr>
          <p:cNvSpPr>
            <a:spLocks noGrp="1"/>
          </p:cNvSpPr>
          <p:nvPr>
            <p:ph type="subTitle" idx="1"/>
          </p:nvPr>
        </p:nvSpPr>
        <p:spPr>
          <a:xfrm>
            <a:off x="576072" y="4068342"/>
            <a:ext cx="11103864" cy="553998"/>
          </a:xfrm>
          <a:prstGeom prst="rect">
            <a:avLst/>
          </a:prstGeom>
        </p:spPr>
        <p:txBody>
          <a:bodyPr lIns="0" tIns="0" rIns="0" bIns="0"/>
          <a:lstStyle>
            <a:lvl1pPr marL="0" indent="0" algn="l">
              <a:buNone/>
              <a:defRPr sz="2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cxnSp>
        <p:nvCxnSpPr>
          <p:cNvPr id="14" name="Straight Connector 13">
            <a:extLst>
              <a:ext uri="{FF2B5EF4-FFF2-40B4-BE49-F238E27FC236}">
                <a16:creationId xmlns:a16="http://schemas.microsoft.com/office/drawing/2014/main" id="{8B86094C-BEE0-CCB8-3C79-F0EFC7A070E0}"/>
              </a:ext>
            </a:extLst>
          </p:cNvPr>
          <p:cNvCxnSpPr/>
          <p:nvPr userDrawn="1"/>
        </p:nvCxnSpPr>
        <p:spPr>
          <a:xfrm>
            <a:off x="576072" y="6156960"/>
            <a:ext cx="111038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9">
            <a:extLst>
              <a:ext uri="{FF2B5EF4-FFF2-40B4-BE49-F238E27FC236}">
                <a16:creationId xmlns:a16="http://schemas.microsoft.com/office/drawing/2014/main" id="{00DA052A-DFE5-8C27-2AF1-C58C748B7A5C}"/>
              </a:ext>
            </a:extLst>
          </p:cNvPr>
          <p:cNvSpPr>
            <a:spLocks noGrp="1"/>
          </p:cNvSpPr>
          <p:nvPr>
            <p:ph type="title" hasCustomPrompt="1"/>
          </p:nvPr>
        </p:nvSpPr>
        <p:spPr>
          <a:xfrm>
            <a:off x="576072" y="3429000"/>
            <a:ext cx="11103864" cy="553998"/>
          </a:xfrm>
          <a:prstGeom prst="rect">
            <a:avLst/>
          </a:prstGeom>
        </p:spPr>
        <p:txBody>
          <a:bodyPr vert="horz" wrap="square" lIns="0" tIns="0" rIns="0" bIns="0">
            <a:spAutoFit/>
          </a:bodyPr>
          <a:lstStyle>
            <a:lvl1pPr algn="l">
              <a:defRPr sz="4000" b="1" baseline="0">
                <a:solidFill>
                  <a:schemeClr val="bg1"/>
                </a:solidFill>
                <a:latin typeface="Arial" panose="020B0604020202020204" pitchFamily="34" charset="0"/>
                <a:cs typeface="Arial" panose="020B0604020202020204" pitchFamily="34" charset="0"/>
              </a:defRPr>
            </a:lvl1pPr>
          </a:lstStyle>
          <a:p>
            <a:r>
              <a:rPr lang="en-GB" dirty="0"/>
              <a:t>Click to add title</a:t>
            </a:r>
            <a:endParaRPr lang="en-US" dirty="0"/>
          </a:p>
        </p:txBody>
      </p:sp>
      <p:pic>
        <p:nvPicPr>
          <p:cNvPr id="7" name="Graphic 6">
            <a:extLst>
              <a:ext uri="{FF2B5EF4-FFF2-40B4-BE49-F238E27FC236}">
                <a16:creationId xmlns:a16="http://schemas.microsoft.com/office/drawing/2014/main" id="{6C9D66BB-87EB-D848-E918-F40882F4D0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5964" y="6464399"/>
            <a:ext cx="2483971" cy="107068"/>
          </a:xfrm>
          <a:prstGeom prst="rect">
            <a:avLst/>
          </a:prstGeom>
        </p:spPr>
      </p:pic>
    </p:spTree>
    <p:extLst>
      <p:ext uri="{BB962C8B-B14F-4D97-AF65-F5344CB8AC3E}">
        <p14:creationId xmlns:p14="http://schemas.microsoft.com/office/powerpoint/2010/main" val="74752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7E8785F-A89C-964B-30E4-67F8F8107BD2}"/>
              </a:ext>
            </a:extLst>
          </p:cNvPr>
          <p:cNvCxnSpPr/>
          <p:nvPr userDrawn="1"/>
        </p:nvCxnSpPr>
        <p:spPr>
          <a:xfrm>
            <a:off x="576072" y="6156960"/>
            <a:ext cx="111038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EA7DE8F4-7E0F-2E99-21AD-D87432355A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5964" y="6464399"/>
            <a:ext cx="2483971" cy="107068"/>
          </a:xfrm>
          <a:prstGeom prst="rect">
            <a:avLst/>
          </a:prstGeom>
        </p:spPr>
      </p:pic>
      <p:sp>
        <p:nvSpPr>
          <p:cNvPr id="4" name="Content Placeholder 2">
            <a:extLst>
              <a:ext uri="{FF2B5EF4-FFF2-40B4-BE49-F238E27FC236}">
                <a16:creationId xmlns:a16="http://schemas.microsoft.com/office/drawing/2014/main" id="{BCA7166E-EA3E-436E-4AAC-E0CFB628F94F}"/>
              </a:ext>
            </a:extLst>
          </p:cNvPr>
          <p:cNvSpPr>
            <a:spLocks noGrp="1"/>
          </p:cNvSpPr>
          <p:nvPr>
            <p:ph idx="1" hasCustomPrompt="1"/>
          </p:nvPr>
        </p:nvSpPr>
        <p:spPr>
          <a:xfrm>
            <a:off x="588264" y="1975110"/>
            <a:ext cx="11103864" cy="332062"/>
          </a:xfrm>
          <a:prstGeom prst="rect">
            <a:avLst/>
          </a:prstGeom>
        </p:spPr>
        <p:txBody>
          <a:bodyPr lIns="0" tIns="0" rIns="0" bIns="0"/>
          <a:lstStyle>
            <a:lvl1pPr marL="0" indent="0">
              <a:buNone/>
              <a:defRPr sz="2800">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text header 28pt</a:t>
            </a:r>
          </a:p>
        </p:txBody>
      </p:sp>
      <p:sp>
        <p:nvSpPr>
          <p:cNvPr id="5" name="Content Placeholder 2">
            <a:extLst>
              <a:ext uri="{FF2B5EF4-FFF2-40B4-BE49-F238E27FC236}">
                <a16:creationId xmlns:a16="http://schemas.microsoft.com/office/drawing/2014/main" id="{999F5813-0715-72D1-7876-47B19E955137}"/>
              </a:ext>
            </a:extLst>
          </p:cNvPr>
          <p:cNvSpPr>
            <a:spLocks noGrp="1"/>
          </p:cNvSpPr>
          <p:nvPr>
            <p:ph idx="13" hasCustomPrompt="1"/>
          </p:nvPr>
        </p:nvSpPr>
        <p:spPr>
          <a:xfrm>
            <a:off x="588264" y="2473891"/>
            <a:ext cx="11103864" cy="3345510"/>
          </a:xfrm>
          <a:prstGeom prst="rect">
            <a:avLst/>
          </a:prstGeom>
        </p:spPr>
        <p:txBody>
          <a:bodyPr lIns="0" tIns="0" rIns="0" bIns="0"/>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body copy 16pt</a:t>
            </a:r>
          </a:p>
        </p:txBody>
      </p:sp>
      <p:sp>
        <p:nvSpPr>
          <p:cNvPr id="6" name="TextBox 5">
            <a:extLst>
              <a:ext uri="{FF2B5EF4-FFF2-40B4-BE49-F238E27FC236}">
                <a16:creationId xmlns:a16="http://schemas.microsoft.com/office/drawing/2014/main" id="{C70202C7-41F4-001B-2CCB-DEF8E7468575}"/>
              </a:ext>
            </a:extLst>
          </p:cNvPr>
          <p:cNvSpPr txBox="1"/>
          <p:nvPr userDrawn="1"/>
        </p:nvSpPr>
        <p:spPr>
          <a:xfrm>
            <a:off x="576072" y="6330285"/>
            <a:ext cx="429768" cy="36512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EEE133-B3DB-B348-91C2-586128896FE4}" type="slidenum">
              <a:rPr kumimoji="0" lang="en-US" sz="14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923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7E8785F-A89C-964B-30E4-67F8F8107BD2}"/>
              </a:ext>
            </a:extLst>
          </p:cNvPr>
          <p:cNvCxnSpPr/>
          <p:nvPr userDrawn="1"/>
        </p:nvCxnSpPr>
        <p:spPr>
          <a:xfrm>
            <a:off x="576072" y="6156960"/>
            <a:ext cx="111038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EA7DE8F4-7E0F-2E99-21AD-D87432355A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5964" y="6464399"/>
            <a:ext cx="2483971" cy="107068"/>
          </a:xfrm>
          <a:prstGeom prst="rect">
            <a:avLst/>
          </a:prstGeom>
        </p:spPr>
      </p:pic>
      <p:sp>
        <p:nvSpPr>
          <p:cNvPr id="4" name="Picture Placeholder 12">
            <a:extLst>
              <a:ext uri="{FF2B5EF4-FFF2-40B4-BE49-F238E27FC236}">
                <a16:creationId xmlns:a16="http://schemas.microsoft.com/office/drawing/2014/main" id="{F6A6116F-D85C-F4AC-D2C2-3C682A763335}"/>
              </a:ext>
            </a:extLst>
          </p:cNvPr>
          <p:cNvSpPr>
            <a:spLocks noGrp="1"/>
          </p:cNvSpPr>
          <p:nvPr>
            <p:ph type="pic" sz="quarter" idx="13"/>
          </p:nvPr>
        </p:nvSpPr>
        <p:spPr>
          <a:xfrm>
            <a:off x="6182385" y="2473891"/>
            <a:ext cx="5421351" cy="3390460"/>
          </a:xfrm>
          <a:prstGeom prst="rect">
            <a:avLst/>
          </a:prstGeom>
        </p:spPr>
        <p:txBody>
          <a:bodyPr anchor="t"/>
          <a:lstStyle>
            <a:lvl1pPr marL="0" indent="0" algn="ctr">
              <a:buNone/>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5" name="Content Placeholder 2">
            <a:extLst>
              <a:ext uri="{FF2B5EF4-FFF2-40B4-BE49-F238E27FC236}">
                <a16:creationId xmlns:a16="http://schemas.microsoft.com/office/drawing/2014/main" id="{4D05B2E6-3F58-FE18-F5CE-887807726F9E}"/>
              </a:ext>
            </a:extLst>
          </p:cNvPr>
          <p:cNvSpPr>
            <a:spLocks noGrp="1"/>
          </p:cNvSpPr>
          <p:nvPr>
            <p:ph idx="1" hasCustomPrompt="1"/>
          </p:nvPr>
        </p:nvSpPr>
        <p:spPr>
          <a:xfrm>
            <a:off x="588264" y="1975110"/>
            <a:ext cx="5507736" cy="332062"/>
          </a:xfrm>
          <a:prstGeom prst="rect">
            <a:avLst/>
          </a:prstGeom>
        </p:spPr>
        <p:txBody>
          <a:bodyPr lIns="0" tIns="0" rIns="0" bIns="0"/>
          <a:lstStyle>
            <a:lvl1pPr marL="0" indent="0">
              <a:buNone/>
              <a:defRPr sz="2800">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text header 28pt</a:t>
            </a:r>
          </a:p>
        </p:txBody>
      </p:sp>
      <p:sp>
        <p:nvSpPr>
          <p:cNvPr id="10" name="TextBox 9">
            <a:extLst>
              <a:ext uri="{FF2B5EF4-FFF2-40B4-BE49-F238E27FC236}">
                <a16:creationId xmlns:a16="http://schemas.microsoft.com/office/drawing/2014/main" id="{3AF6A2A7-DEB5-E80C-C9E5-BBEDAA42FDCF}"/>
              </a:ext>
            </a:extLst>
          </p:cNvPr>
          <p:cNvSpPr txBox="1"/>
          <p:nvPr userDrawn="1"/>
        </p:nvSpPr>
        <p:spPr>
          <a:xfrm>
            <a:off x="576072" y="6330285"/>
            <a:ext cx="429768" cy="36512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EEE133-B3DB-B348-91C2-586128896FE4}" type="slidenum">
              <a:rPr kumimoji="0" lang="en-US" sz="14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5F0597F6-5426-4FDD-E410-5FA056AE0324}"/>
              </a:ext>
            </a:extLst>
          </p:cNvPr>
          <p:cNvSpPr>
            <a:spLocks noGrp="1"/>
          </p:cNvSpPr>
          <p:nvPr>
            <p:ph idx="14" hasCustomPrompt="1"/>
          </p:nvPr>
        </p:nvSpPr>
        <p:spPr>
          <a:xfrm>
            <a:off x="588264" y="2473891"/>
            <a:ext cx="10798004" cy="3390460"/>
          </a:xfrm>
          <a:prstGeom prst="rect">
            <a:avLst/>
          </a:prstGeom>
        </p:spPr>
        <p:txBody>
          <a:bodyPr lIns="0" tIns="0" rIns="0" bIns="0"/>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body copy 16pt</a:t>
            </a:r>
          </a:p>
        </p:txBody>
      </p:sp>
    </p:spTree>
    <p:extLst>
      <p:ext uri="{BB962C8B-B14F-4D97-AF65-F5344CB8AC3E}">
        <p14:creationId xmlns:p14="http://schemas.microsoft.com/office/powerpoint/2010/main" val="222426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8B86094C-BEE0-CCB8-3C79-F0EFC7A070E0}"/>
              </a:ext>
            </a:extLst>
          </p:cNvPr>
          <p:cNvCxnSpPr/>
          <p:nvPr userDrawn="1"/>
        </p:nvCxnSpPr>
        <p:spPr>
          <a:xfrm>
            <a:off x="576072" y="6156960"/>
            <a:ext cx="111038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C9D66BB-87EB-D848-E918-F40882F4D0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5964" y="6464399"/>
            <a:ext cx="2483971" cy="107068"/>
          </a:xfrm>
          <a:prstGeom prst="rect">
            <a:avLst/>
          </a:prstGeom>
        </p:spPr>
      </p:pic>
      <p:sp>
        <p:nvSpPr>
          <p:cNvPr id="2" name="Content Placeholder 2">
            <a:extLst>
              <a:ext uri="{FF2B5EF4-FFF2-40B4-BE49-F238E27FC236}">
                <a16:creationId xmlns:a16="http://schemas.microsoft.com/office/drawing/2014/main" id="{4431AE26-98E9-BBC1-0354-AE32FB178CA3}"/>
              </a:ext>
            </a:extLst>
          </p:cNvPr>
          <p:cNvSpPr>
            <a:spLocks noGrp="1"/>
          </p:cNvSpPr>
          <p:nvPr>
            <p:ph idx="1" hasCustomPrompt="1"/>
          </p:nvPr>
        </p:nvSpPr>
        <p:spPr>
          <a:xfrm>
            <a:off x="588264" y="3907277"/>
            <a:ext cx="11103864" cy="332062"/>
          </a:xfrm>
          <a:prstGeom prst="rect">
            <a:avLst/>
          </a:prstGeom>
        </p:spPr>
        <p:txBody>
          <a:bodyPr lIns="0" tIns="0" rIns="0" bIns="0"/>
          <a:lstStyle>
            <a:lvl1pPr marL="0" indent="0" algn="ctr">
              <a:buNone/>
              <a:defRPr sz="2800">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text header 28pt</a:t>
            </a:r>
          </a:p>
        </p:txBody>
      </p:sp>
    </p:spTree>
    <p:extLst>
      <p:ext uri="{BB962C8B-B14F-4D97-AF65-F5344CB8AC3E}">
        <p14:creationId xmlns:p14="http://schemas.microsoft.com/office/powerpoint/2010/main" val="2927529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6.xml"/><Relationship Id="rId7" Type="http://schemas.openxmlformats.org/officeDocument/2006/relationships/image" Target="../media/image5.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FE1D19-1992-D956-02EC-9C33D93EF09B}"/>
              </a:ext>
            </a:extLst>
          </p:cNvPr>
          <p:cNvPicPr>
            <a:picLocks noChangeAspect="1"/>
          </p:cNvPicPr>
          <p:nvPr userDrawn="1"/>
        </p:nvPicPr>
        <p:blipFill>
          <a:blip r:embed="rId5"/>
          <a:stretch>
            <a:fillRect/>
          </a:stretch>
        </p:blipFill>
        <p:spPr>
          <a:xfrm>
            <a:off x="0" y="0"/>
            <a:ext cx="12191999" cy="1579898"/>
          </a:xfrm>
          <a:prstGeom prst="rect">
            <a:avLst/>
          </a:prstGeom>
        </p:spPr>
      </p:pic>
      <p:pic>
        <p:nvPicPr>
          <p:cNvPr id="12" name="Picture 11">
            <a:extLst>
              <a:ext uri="{FF2B5EF4-FFF2-40B4-BE49-F238E27FC236}">
                <a16:creationId xmlns:a16="http://schemas.microsoft.com/office/drawing/2014/main" id="{A22ACA1D-EA65-4F0C-3566-D113B6A67B6E}"/>
              </a:ext>
            </a:extLst>
          </p:cNvPr>
          <p:cNvPicPr>
            <a:picLocks noChangeAspect="1"/>
          </p:cNvPicPr>
          <p:nvPr userDrawn="1"/>
        </p:nvPicPr>
        <p:blipFill>
          <a:blip r:embed="rId6"/>
          <a:stretch>
            <a:fillRect/>
          </a:stretch>
        </p:blipFill>
        <p:spPr>
          <a:xfrm>
            <a:off x="576072" y="608544"/>
            <a:ext cx="4910328" cy="435963"/>
          </a:xfrm>
          <a:prstGeom prst="rect">
            <a:avLst/>
          </a:prstGeom>
        </p:spPr>
      </p:pic>
      <p:pic>
        <p:nvPicPr>
          <p:cNvPr id="13" name="Picture 12">
            <a:extLst>
              <a:ext uri="{FF2B5EF4-FFF2-40B4-BE49-F238E27FC236}">
                <a16:creationId xmlns:a16="http://schemas.microsoft.com/office/drawing/2014/main" id="{921D4F76-0ED7-9CF0-C634-02744E9D898D}"/>
              </a:ext>
            </a:extLst>
          </p:cNvPr>
          <p:cNvPicPr>
            <a:picLocks noChangeAspect="1"/>
          </p:cNvPicPr>
          <p:nvPr userDrawn="1"/>
        </p:nvPicPr>
        <p:blipFill>
          <a:blip r:embed="rId7"/>
          <a:stretch>
            <a:fillRect/>
          </a:stretch>
        </p:blipFill>
        <p:spPr>
          <a:xfrm>
            <a:off x="10706989" y="636025"/>
            <a:ext cx="946150" cy="381000"/>
          </a:xfrm>
          <a:prstGeom prst="rect">
            <a:avLst/>
          </a:prstGeom>
        </p:spPr>
      </p:pic>
    </p:spTree>
    <p:extLst>
      <p:ext uri="{BB962C8B-B14F-4D97-AF65-F5344CB8AC3E}">
        <p14:creationId xmlns:p14="http://schemas.microsoft.com/office/powerpoint/2010/main" val="966912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FE1D19-1992-D956-02EC-9C33D93EF09B}"/>
              </a:ext>
            </a:extLst>
          </p:cNvPr>
          <p:cNvPicPr>
            <a:picLocks noChangeAspect="1"/>
          </p:cNvPicPr>
          <p:nvPr userDrawn="1"/>
        </p:nvPicPr>
        <p:blipFill>
          <a:blip r:embed="rId6"/>
          <a:stretch>
            <a:fillRect/>
          </a:stretch>
        </p:blipFill>
        <p:spPr>
          <a:xfrm flipV="1">
            <a:off x="9650" y="1579898"/>
            <a:ext cx="12182349" cy="5278102"/>
          </a:xfrm>
          <a:prstGeom prst="rect">
            <a:avLst/>
          </a:prstGeom>
        </p:spPr>
      </p:pic>
      <p:pic>
        <p:nvPicPr>
          <p:cNvPr id="4" name="Picture 3">
            <a:extLst>
              <a:ext uri="{FF2B5EF4-FFF2-40B4-BE49-F238E27FC236}">
                <a16:creationId xmlns:a16="http://schemas.microsoft.com/office/drawing/2014/main" id="{912F43F1-1ACE-F172-63E7-8BE1E5400A2E}"/>
              </a:ext>
            </a:extLst>
          </p:cNvPr>
          <p:cNvPicPr>
            <a:picLocks noChangeAspect="1"/>
          </p:cNvPicPr>
          <p:nvPr userDrawn="1"/>
        </p:nvPicPr>
        <p:blipFill>
          <a:blip r:embed="rId7"/>
          <a:stretch>
            <a:fillRect/>
          </a:stretch>
        </p:blipFill>
        <p:spPr>
          <a:xfrm>
            <a:off x="576072" y="603409"/>
            <a:ext cx="4910326" cy="435963"/>
          </a:xfrm>
          <a:prstGeom prst="rect">
            <a:avLst/>
          </a:prstGeom>
        </p:spPr>
      </p:pic>
      <p:pic>
        <p:nvPicPr>
          <p:cNvPr id="5" name="Picture 4">
            <a:extLst>
              <a:ext uri="{FF2B5EF4-FFF2-40B4-BE49-F238E27FC236}">
                <a16:creationId xmlns:a16="http://schemas.microsoft.com/office/drawing/2014/main" id="{65B5794E-7398-6F03-77A8-328849203327}"/>
              </a:ext>
            </a:extLst>
          </p:cNvPr>
          <p:cNvPicPr>
            <a:picLocks noChangeAspect="1"/>
          </p:cNvPicPr>
          <p:nvPr userDrawn="1"/>
        </p:nvPicPr>
        <p:blipFill>
          <a:blip r:embed="rId8"/>
          <a:stretch>
            <a:fillRect/>
          </a:stretch>
        </p:blipFill>
        <p:spPr>
          <a:xfrm>
            <a:off x="10706987" y="636025"/>
            <a:ext cx="946151" cy="381000"/>
          </a:xfrm>
          <a:prstGeom prst="rect">
            <a:avLst/>
          </a:prstGeom>
        </p:spPr>
      </p:pic>
    </p:spTree>
    <p:extLst>
      <p:ext uri="{BB962C8B-B14F-4D97-AF65-F5344CB8AC3E}">
        <p14:creationId xmlns:p14="http://schemas.microsoft.com/office/powerpoint/2010/main" val="134680971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6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E9C1E47D-02E5-4932-AB12-475C978059D9}"/>
              </a:ext>
            </a:extLst>
          </p:cNvPr>
          <p:cNvSpPr>
            <a:spLocks noGrp="1"/>
          </p:cNvSpPr>
          <p:nvPr>
            <p:ph type="subTitle" idx="1"/>
          </p:nvPr>
        </p:nvSpPr>
        <p:spPr>
          <a:xfrm>
            <a:off x="576072" y="4068342"/>
            <a:ext cx="9239047" cy="553998"/>
          </a:xfrm>
        </p:spPr>
        <p:txBody>
          <a:bodyPr/>
          <a:lstStyle/>
          <a:p>
            <a:r>
              <a:rPr lang="en-GB" dirty="0"/>
              <a:t>One Weston, Worle and Villages – Report to Locality Partnership Board</a:t>
            </a:r>
          </a:p>
        </p:txBody>
      </p:sp>
      <p:sp>
        <p:nvSpPr>
          <p:cNvPr id="3" name="Title 2">
            <a:extLst>
              <a:ext uri="{FF2B5EF4-FFF2-40B4-BE49-F238E27FC236}">
                <a16:creationId xmlns:a16="http://schemas.microsoft.com/office/drawing/2014/main" id="{9BF59F71-FCB6-EFCF-4C1E-DCB6DCAE74F0}"/>
              </a:ext>
            </a:extLst>
          </p:cNvPr>
          <p:cNvSpPr>
            <a:spLocks noGrp="1"/>
          </p:cNvSpPr>
          <p:nvPr>
            <p:ph type="title"/>
          </p:nvPr>
        </p:nvSpPr>
        <p:spPr/>
        <p:txBody>
          <a:bodyPr/>
          <a:lstStyle/>
          <a:p>
            <a:r>
              <a:rPr lang="en-US" dirty="0"/>
              <a:t>NECS Consultancy Support to BNSSG</a:t>
            </a:r>
          </a:p>
        </p:txBody>
      </p:sp>
      <p:sp>
        <p:nvSpPr>
          <p:cNvPr id="2" name="TextBox 1">
            <a:extLst>
              <a:ext uri="{FF2B5EF4-FFF2-40B4-BE49-F238E27FC236}">
                <a16:creationId xmlns:a16="http://schemas.microsoft.com/office/drawing/2014/main" id="{27D6CE98-B386-4E1A-91BB-E80CDF04090E}"/>
              </a:ext>
            </a:extLst>
          </p:cNvPr>
          <p:cNvSpPr txBox="1"/>
          <p:nvPr/>
        </p:nvSpPr>
        <p:spPr>
          <a:xfrm>
            <a:off x="576072" y="6325299"/>
            <a:ext cx="2284574" cy="369332"/>
          </a:xfrm>
          <a:prstGeom prst="rect">
            <a:avLst/>
          </a:prstGeom>
          <a:noFill/>
        </p:spPr>
        <p:txBody>
          <a:bodyPr wrap="square" rtlCol="0">
            <a:spAutoFit/>
          </a:bodyPr>
          <a:lstStyle/>
          <a:p>
            <a:r>
              <a:rPr lang="en-GB" dirty="0">
                <a:solidFill>
                  <a:schemeClr val="tx2"/>
                </a:solidFill>
                <a:latin typeface="Arial" panose="020B0604020202020204" pitchFamily="34" charset="0"/>
                <a:cs typeface="Arial" panose="020B0604020202020204" pitchFamily="34" charset="0"/>
              </a:rPr>
              <a:t>31/10/2022</a:t>
            </a:r>
          </a:p>
        </p:txBody>
      </p:sp>
    </p:spTree>
    <p:extLst>
      <p:ext uri="{BB962C8B-B14F-4D97-AF65-F5344CB8AC3E}">
        <p14:creationId xmlns:p14="http://schemas.microsoft.com/office/powerpoint/2010/main" val="3390034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75FFC0-92A2-49C4-A3BC-38834A74100D}"/>
              </a:ext>
            </a:extLst>
          </p:cNvPr>
          <p:cNvSpPr>
            <a:spLocks noGrp="1"/>
          </p:cNvSpPr>
          <p:nvPr>
            <p:ph idx="1"/>
          </p:nvPr>
        </p:nvSpPr>
        <p:spPr/>
        <p:txBody>
          <a:bodyPr/>
          <a:lstStyle/>
          <a:p>
            <a:r>
              <a:rPr lang="en-GB" dirty="0"/>
              <a:t>Workshops Two and Three</a:t>
            </a:r>
          </a:p>
        </p:txBody>
      </p:sp>
      <p:sp>
        <p:nvSpPr>
          <p:cNvPr id="3" name="Content Placeholder 2">
            <a:extLst>
              <a:ext uri="{FF2B5EF4-FFF2-40B4-BE49-F238E27FC236}">
                <a16:creationId xmlns:a16="http://schemas.microsoft.com/office/drawing/2014/main" id="{360DCE6F-66BD-4B27-A4CE-42ED2F518AC4}"/>
              </a:ext>
            </a:extLst>
          </p:cNvPr>
          <p:cNvSpPr>
            <a:spLocks noGrp="1"/>
          </p:cNvSpPr>
          <p:nvPr>
            <p:ph idx="13"/>
          </p:nvPr>
        </p:nvSpPr>
        <p:spPr/>
        <p:txBody>
          <a:bodyPr/>
          <a:lstStyle/>
          <a:p>
            <a:r>
              <a:rPr lang="en-GB" dirty="0">
                <a:solidFill>
                  <a:schemeClr val="tx2"/>
                </a:solidFill>
              </a:rPr>
              <a:t>Between the second and third workshops, the team from One Weston, Worle and Villages were tasked with determining the key root cause of each of the problem statements defined through the first stage of the process. By utilising the Yale Methodology, it allows the clear root causes to be determined, and thus allows for specific objectives to be developed.</a:t>
            </a:r>
          </a:p>
          <a:p>
            <a:r>
              <a:rPr lang="en-GB" dirty="0">
                <a:solidFill>
                  <a:schemeClr val="tx2"/>
                </a:solidFill>
              </a:rPr>
              <a:t>The following slides outline the work that has been completed by the WWV team to determine the root causes of each problem statement and then, through collaborative working, allowing the selection of meaningful and impactful root causes. Note that the RCA for “Dying Well” is to be completed by the locality team in partnership with Woodspring. </a:t>
            </a:r>
          </a:p>
          <a:p>
            <a:r>
              <a:rPr lang="en-GB" dirty="0">
                <a:solidFill>
                  <a:schemeClr val="tx2"/>
                </a:solidFill>
              </a:rPr>
              <a:t>Focussing particularly on “Ageing Well”, WWV will need to build on the work currently completed with stakeholder groups, to refine a clear problem statement and causation regarding falls and frailty, using the Yale Methodology to get to an objective statement and strategy.</a:t>
            </a:r>
          </a:p>
          <a:p>
            <a:r>
              <a:rPr lang="en-GB" dirty="0">
                <a:solidFill>
                  <a:schemeClr val="tx2"/>
                </a:solidFill>
              </a:rPr>
              <a:t>Following this, developing SMART objectives for the remaining problem statements and root causes is key to creating strategies that meet the needs of the individuals living </a:t>
            </a:r>
            <a:r>
              <a:rPr lang="en-GB">
                <a:solidFill>
                  <a:schemeClr val="tx2"/>
                </a:solidFill>
              </a:rPr>
              <a:t>in One Weston</a:t>
            </a:r>
            <a:r>
              <a:rPr lang="en-GB" dirty="0">
                <a:solidFill>
                  <a:schemeClr val="tx2"/>
                </a:solidFill>
              </a:rPr>
              <a:t>, Worle and Villages.</a:t>
            </a:r>
          </a:p>
        </p:txBody>
      </p:sp>
    </p:spTree>
    <p:extLst>
      <p:ext uri="{BB962C8B-B14F-4D97-AF65-F5344CB8AC3E}">
        <p14:creationId xmlns:p14="http://schemas.microsoft.com/office/powerpoint/2010/main" val="328017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153D87-BC7D-483A-BF44-8E64FBAFC477}"/>
              </a:ext>
            </a:extLst>
          </p:cNvPr>
          <p:cNvSpPr>
            <a:spLocks noGrp="1"/>
          </p:cNvSpPr>
          <p:nvPr>
            <p:ph idx="1"/>
          </p:nvPr>
        </p:nvSpPr>
        <p:spPr>
          <a:xfrm>
            <a:off x="605197" y="1641734"/>
            <a:ext cx="8193786" cy="368040"/>
          </a:xfrm>
        </p:spPr>
        <p:txBody>
          <a:bodyPr/>
          <a:lstStyle/>
          <a:p>
            <a:r>
              <a:rPr lang="en-GB" dirty="0"/>
              <a:t>Root Cause Analysis – Starting Well</a:t>
            </a:r>
          </a:p>
        </p:txBody>
      </p:sp>
      <p:pic>
        <p:nvPicPr>
          <p:cNvPr id="4" name="Picture 3">
            <a:extLst>
              <a:ext uri="{FF2B5EF4-FFF2-40B4-BE49-F238E27FC236}">
                <a16:creationId xmlns:a16="http://schemas.microsoft.com/office/drawing/2014/main" id="{4AD6E4DF-B764-4E91-9672-74311AEA01F5}"/>
              </a:ext>
            </a:extLst>
          </p:cNvPr>
          <p:cNvPicPr>
            <a:picLocks noChangeAspect="1"/>
          </p:cNvPicPr>
          <p:nvPr/>
        </p:nvPicPr>
        <p:blipFill>
          <a:blip r:embed="rId2"/>
          <a:stretch>
            <a:fillRect/>
          </a:stretch>
        </p:blipFill>
        <p:spPr>
          <a:xfrm>
            <a:off x="851007" y="2058422"/>
            <a:ext cx="10489986" cy="4012621"/>
          </a:xfrm>
          <a:prstGeom prst="rect">
            <a:avLst/>
          </a:prstGeom>
        </p:spPr>
      </p:pic>
    </p:spTree>
    <p:extLst>
      <p:ext uri="{BB962C8B-B14F-4D97-AF65-F5344CB8AC3E}">
        <p14:creationId xmlns:p14="http://schemas.microsoft.com/office/powerpoint/2010/main" val="267153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153D87-BC7D-483A-BF44-8E64FBAFC477}"/>
              </a:ext>
            </a:extLst>
          </p:cNvPr>
          <p:cNvSpPr>
            <a:spLocks noGrp="1"/>
          </p:cNvSpPr>
          <p:nvPr>
            <p:ph idx="1"/>
          </p:nvPr>
        </p:nvSpPr>
        <p:spPr>
          <a:xfrm>
            <a:off x="605197" y="1641734"/>
            <a:ext cx="8193786" cy="368040"/>
          </a:xfrm>
        </p:spPr>
        <p:txBody>
          <a:bodyPr/>
          <a:lstStyle/>
          <a:p>
            <a:r>
              <a:rPr lang="en-GB" dirty="0"/>
              <a:t>Root Cause Analysis – Living Well</a:t>
            </a:r>
          </a:p>
        </p:txBody>
      </p:sp>
      <p:pic>
        <p:nvPicPr>
          <p:cNvPr id="1027" name="Picture 3">
            <a:extLst>
              <a:ext uri="{FF2B5EF4-FFF2-40B4-BE49-F238E27FC236}">
                <a16:creationId xmlns:a16="http://schemas.microsoft.com/office/drawing/2014/main" id="{217422CC-8FF1-44BA-B3BA-8291338B3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48" y="2009774"/>
            <a:ext cx="10481903" cy="410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927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153D87-BC7D-483A-BF44-8E64FBAFC477}"/>
              </a:ext>
            </a:extLst>
          </p:cNvPr>
          <p:cNvSpPr>
            <a:spLocks noGrp="1"/>
          </p:cNvSpPr>
          <p:nvPr>
            <p:ph idx="1"/>
          </p:nvPr>
        </p:nvSpPr>
        <p:spPr>
          <a:xfrm>
            <a:off x="605197" y="1641734"/>
            <a:ext cx="8193786" cy="368040"/>
          </a:xfrm>
        </p:spPr>
        <p:txBody>
          <a:bodyPr/>
          <a:lstStyle/>
          <a:p>
            <a:r>
              <a:rPr lang="en-GB" dirty="0"/>
              <a:t>Root Cause Analysis – Ageing Well</a:t>
            </a:r>
          </a:p>
        </p:txBody>
      </p:sp>
      <p:pic>
        <p:nvPicPr>
          <p:cNvPr id="1026" name="Picture 2">
            <a:extLst>
              <a:ext uri="{FF2B5EF4-FFF2-40B4-BE49-F238E27FC236}">
                <a16:creationId xmlns:a16="http://schemas.microsoft.com/office/drawing/2014/main" id="{1F51D062-A7C9-4F2A-9073-2F1FF35BA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706" y="2076449"/>
            <a:ext cx="10284588" cy="40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86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153D87-BC7D-483A-BF44-8E64FBAFC477}"/>
              </a:ext>
            </a:extLst>
          </p:cNvPr>
          <p:cNvSpPr>
            <a:spLocks noGrp="1"/>
          </p:cNvSpPr>
          <p:nvPr>
            <p:ph idx="1"/>
          </p:nvPr>
        </p:nvSpPr>
        <p:spPr>
          <a:xfrm>
            <a:off x="605197" y="1641734"/>
            <a:ext cx="8193786" cy="368040"/>
          </a:xfrm>
        </p:spPr>
        <p:txBody>
          <a:bodyPr/>
          <a:lstStyle/>
          <a:p>
            <a:r>
              <a:rPr lang="en-GB" dirty="0"/>
              <a:t>Root Cause Analysis </a:t>
            </a:r>
            <a:r>
              <a:rPr lang="en-GB"/>
              <a:t>– Dying </a:t>
            </a:r>
            <a:r>
              <a:rPr lang="en-GB" dirty="0"/>
              <a:t>Well</a:t>
            </a:r>
          </a:p>
        </p:txBody>
      </p:sp>
      <p:pic>
        <p:nvPicPr>
          <p:cNvPr id="4" name="Content Placeholder 3">
            <a:extLst>
              <a:ext uri="{FF2B5EF4-FFF2-40B4-BE49-F238E27FC236}">
                <a16:creationId xmlns:a16="http://schemas.microsoft.com/office/drawing/2014/main" id="{8F55BA66-4736-4250-9231-6054AFC9BD5A}"/>
              </a:ext>
            </a:extLst>
          </p:cNvPr>
          <p:cNvPicPr>
            <a:picLocks noChangeAspect="1"/>
          </p:cNvPicPr>
          <p:nvPr/>
        </p:nvPicPr>
        <p:blipFill>
          <a:blip r:embed="rId2"/>
          <a:stretch>
            <a:fillRect/>
          </a:stretch>
        </p:blipFill>
        <p:spPr>
          <a:xfrm>
            <a:off x="605196" y="2009774"/>
            <a:ext cx="11068643" cy="4061477"/>
          </a:xfrm>
          <a:prstGeom prst="rect">
            <a:avLst/>
          </a:prstGeom>
        </p:spPr>
      </p:pic>
    </p:spTree>
    <p:extLst>
      <p:ext uri="{BB962C8B-B14F-4D97-AF65-F5344CB8AC3E}">
        <p14:creationId xmlns:p14="http://schemas.microsoft.com/office/powerpoint/2010/main" val="2457141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FE3E5D-D7F0-4CE9-BE9D-32EFBDBA64AE}"/>
              </a:ext>
            </a:extLst>
          </p:cNvPr>
          <p:cNvSpPr>
            <a:spLocks noGrp="1"/>
          </p:cNvSpPr>
          <p:nvPr>
            <p:ph idx="1"/>
          </p:nvPr>
        </p:nvSpPr>
        <p:spPr/>
        <p:txBody>
          <a:bodyPr/>
          <a:lstStyle/>
          <a:p>
            <a:r>
              <a:rPr lang="en-GB" dirty="0"/>
              <a:t>Next Steps for One Weston, Worle and Villages</a:t>
            </a:r>
          </a:p>
        </p:txBody>
      </p:sp>
      <p:sp>
        <p:nvSpPr>
          <p:cNvPr id="3" name="Content Placeholder 2">
            <a:extLst>
              <a:ext uri="{FF2B5EF4-FFF2-40B4-BE49-F238E27FC236}">
                <a16:creationId xmlns:a16="http://schemas.microsoft.com/office/drawing/2014/main" id="{F5318840-61DE-4681-BE4F-EA63C068BE01}"/>
              </a:ext>
            </a:extLst>
          </p:cNvPr>
          <p:cNvSpPr>
            <a:spLocks noGrp="1"/>
          </p:cNvSpPr>
          <p:nvPr>
            <p:ph idx="13"/>
          </p:nvPr>
        </p:nvSpPr>
        <p:spPr/>
        <p:txBody>
          <a:bodyPr/>
          <a:lstStyle/>
          <a:p>
            <a:r>
              <a:rPr lang="en-GB" dirty="0">
                <a:solidFill>
                  <a:schemeClr val="tx2"/>
                </a:solidFill>
              </a:rPr>
              <a:t>Working with NECS Consultancy, the WWV locality are tasked with developing clear strategies for their problem statements in starting, living, ageing, and dying well.</a:t>
            </a:r>
          </a:p>
          <a:p>
            <a:r>
              <a:rPr lang="en-GB" dirty="0">
                <a:solidFill>
                  <a:schemeClr val="tx2"/>
                </a:solidFill>
              </a:rPr>
              <a:t>Additional work needs to be undertaken to deliver clear outcomes in all remaining areas. Refinement of the problem statements is required, and establishing the clear root cause of all is still to be completed. A system for the locality to develop solutions to these problem statements is under consideration, to facilitate the locality to undertake this process.</a:t>
            </a:r>
          </a:p>
          <a:p>
            <a:r>
              <a:rPr lang="en-GB" dirty="0">
                <a:solidFill>
                  <a:schemeClr val="tx2"/>
                </a:solidFill>
              </a:rPr>
              <a:t>Once this process is completed, SMART objectives will be needed to be developed for all four problem areas.  It allows for a manageable number of initiatives being taken forward to 22/23 as the first stage of a five-year programme of planning and implementation.</a:t>
            </a:r>
          </a:p>
          <a:p>
            <a:r>
              <a:rPr lang="en-GB" dirty="0">
                <a:solidFill>
                  <a:schemeClr val="tx2"/>
                </a:solidFill>
              </a:rPr>
              <a:t>NECS Consultancy will be supporting this process, and ensuring that a well articulated strategy is developed within the locality, mapping to each of the four problem areas.</a:t>
            </a:r>
          </a:p>
          <a:p>
            <a:r>
              <a:rPr lang="en-GB" dirty="0">
                <a:solidFill>
                  <a:schemeClr val="tx2"/>
                </a:solidFill>
              </a:rPr>
              <a:t>The strategies will need to be measured against the four core purposes of an ICS (improving population health and healthcare; tackling unequal outcomes and access; enhancing productivity and value for money; and helping the NHS to support broader social and economic development), and a benefits realisation process will be carried out in order to reflect on the impact of each specific strategy.</a:t>
            </a:r>
          </a:p>
        </p:txBody>
      </p:sp>
    </p:spTree>
    <p:extLst>
      <p:ext uri="{BB962C8B-B14F-4D97-AF65-F5344CB8AC3E}">
        <p14:creationId xmlns:p14="http://schemas.microsoft.com/office/powerpoint/2010/main" val="1957867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A7069A-FF07-4EE3-ABE2-D692CBD95B56}"/>
              </a:ext>
            </a:extLst>
          </p:cNvPr>
          <p:cNvSpPr>
            <a:spLocks noGrp="1"/>
          </p:cNvSpPr>
          <p:nvPr>
            <p:ph idx="1"/>
          </p:nvPr>
        </p:nvSpPr>
        <p:spPr>
          <a:xfrm>
            <a:off x="588263" y="1975110"/>
            <a:ext cx="11424771" cy="332062"/>
          </a:xfrm>
        </p:spPr>
        <p:txBody>
          <a:bodyPr/>
          <a:lstStyle/>
          <a:p>
            <a:r>
              <a:rPr lang="en-GB" dirty="0"/>
              <a:t>Integrated Care Partnership Long-Term Plan</a:t>
            </a:r>
          </a:p>
        </p:txBody>
      </p:sp>
      <p:sp>
        <p:nvSpPr>
          <p:cNvPr id="4" name="Content Placeholder 3">
            <a:extLst>
              <a:ext uri="{FF2B5EF4-FFF2-40B4-BE49-F238E27FC236}">
                <a16:creationId xmlns:a16="http://schemas.microsoft.com/office/drawing/2014/main" id="{3B41764F-3ACF-44D3-A668-C6186613562A}"/>
              </a:ext>
            </a:extLst>
          </p:cNvPr>
          <p:cNvSpPr>
            <a:spLocks noGrp="1"/>
          </p:cNvSpPr>
          <p:nvPr>
            <p:ph idx="14"/>
          </p:nvPr>
        </p:nvSpPr>
        <p:spPr/>
        <p:txBody>
          <a:bodyPr/>
          <a:lstStyle/>
          <a:p>
            <a:r>
              <a:rPr lang="en-GB" dirty="0">
                <a:solidFill>
                  <a:schemeClr val="tx2"/>
                </a:solidFill>
              </a:rPr>
              <a:t>The outcomes of </a:t>
            </a:r>
            <a:r>
              <a:rPr lang="en-GB" dirty="0">
                <a:solidFill>
                  <a:srgbClr val="0070C0"/>
                </a:solidFill>
              </a:rPr>
              <a:t>the approach outlined in previous slides </a:t>
            </a:r>
            <a:r>
              <a:rPr lang="en-GB" dirty="0">
                <a:solidFill>
                  <a:schemeClr val="tx2"/>
                </a:solidFill>
              </a:rPr>
              <a:t>will see strategic priorities developed over the next five years. This approach allows tangible success, and through the application of Population Health Management allows the solutions and interventions to be shaped by a sound understanding of the needs of the local community.</a:t>
            </a:r>
          </a:p>
          <a:p>
            <a:r>
              <a:rPr lang="en-GB" dirty="0">
                <a:solidFill>
                  <a:schemeClr val="tx2"/>
                </a:solidFill>
              </a:rPr>
              <a:t>Ongoing work, led by the localities, over the next five years will enable the ten priorities originally selected to be reviewed on an annual basis and built in to a locality strategy and delivery plan which will be consulted on, and co-produced, with the local community.</a:t>
            </a:r>
          </a:p>
          <a:p>
            <a:r>
              <a:rPr lang="en-GB" dirty="0">
                <a:solidFill>
                  <a:schemeClr val="tx2"/>
                </a:solidFill>
              </a:rPr>
              <a:t>By embedding the Yale methodology within each locality’s strategic thinking, NECS Consultancy will leave a robust methodology for problem solving. </a:t>
            </a:r>
          </a:p>
          <a:p>
            <a:r>
              <a:rPr lang="en-GB" dirty="0">
                <a:solidFill>
                  <a:srgbClr val="0070C0"/>
                </a:solidFill>
              </a:rPr>
              <a:t>This methodology </a:t>
            </a:r>
            <a:r>
              <a:rPr lang="en-GB" dirty="0">
                <a:solidFill>
                  <a:schemeClr val="tx2"/>
                </a:solidFill>
              </a:rPr>
              <a:t>champions collaboration and co-production, and provides a strong foundation for successful strategy development and implementation.</a:t>
            </a:r>
          </a:p>
        </p:txBody>
      </p:sp>
    </p:spTree>
    <p:extLst>
      <p:ext uri="{BB962C8B-B14F-4D97-AF65-F5344CB8AC3E}">
        <p14:creationId xmlns:p14="http://schemas.microsoft.com/office/powerpoint/2010/main" val="196224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64AD20-3E85-3B10-F41F-DCA92FF273BD}"/>
              </a:ext>
            </a:extLst>
          </p:cNvPr>
          <p:cNvSpPr>
            <a:spLocks noGrp="1"/>
          </p:cNvSpPr>
          <p:nvPr>
            <p:ph idx="1"/>
          </p:nvPr>
        </p:nvSpPr>
        <p:spPr>
          <a:xfrm>
            <a:off x="544068" y="1975110"/>
            <a:ext cx="11103864" cy="332062"/>
          </a:xfrm>
        </p:spPr>
        <p:txBody>
          <a:bodyPr/>
          <a:lstStyle/>
          <a:p>
            <a:r>
              <a:rPr lang="en-US" dirty="0"/>
              <a:t>Our team working with you</a:t>
            </a:r>
          </a:p>
        </p:txBody>
      </p:sp>
      <p:sp>
        <p:nvSpPr>
          <p:cNvPr id="4" name="Rectangle 3">
            <a:extLst>
              <a:ext uri="{FF2B5EF4-FFF2-40B4-BE49-F238E27FC236}">
                <a16:creationId xmlns:a16="http://schemas.microsoft.com/office/drawing/2014/main" id="{6E18FA87-0906-4C15-8C13-DAD8D1B5DE00}"/>
              </a:ext>
            </a:extLst>
          </p:cNvPr>
          <p:cNvSpPr/>
          <p:nvPr/>
        </p:nvSpPr>
        <p:spPr>
          <a:xfrm>
            <a:off x="544068" y="2677434"/>
            <a:ext cx="2478349" cy="3012461"/>
          </a:xfrm>
          <a:prstGeom prst="rect">
            <a:avLst/>
          </a:prstGeom>
          <a:solidFill>
            <a:srgbClr val="006AB4"/>
          </a:solidFill>
        </p:spPr>
        <p:style>
          <a:lnRef idx="1">
            <a:schemeClr val="accent1"/>
          </a:lnRef>
          <a:fillRef idx="3">
            <a:schemeClr val="accent1"/>
          </a:fillRef>
          <a:effectRef idx="2">
            <a:schemeClr val="accent1"/>
          </a:effectRef>
          <a:fontRef idx="minor">
            <a:schemeClr val="lt1"/>
          </a:fontRef>
        </p:style>
        <p:txBody>
          <a:bodyPr rtlCol="0" anchor="t"/>
          <a:lstStyle/>
          <a:p>
            <a:pPr algn="ctr" defTabSz="450850"/>
            <a:r>
              <a:rPr lang="en-GB" sz="1050" b="1">
                <a:solidFill>
                  <a:schemeClr val="bg1"/>
                </a:solidFill>
                <a:latin typeface="Arial" panose="020B0604020202020204" pitchFamily="34" charset="0"/>
                <a:cs typeface="Arial" panose="020B0604020202020204" pitchFamily="34" charset="0"/>
              </a:rPr>
              <a:t>Programme Delivery </a:t>
            </a:r>
          </a:p>
        </p:txBody>
      </p:sp>
      <p:sp>
        <p:nvSpPr>
          <p:cNvPr id="5" name="Rectangle 4">
            <a:extLst>
              <a:ext uri="{FF2B5EF4-FFF2-40B4-BE49-F238E27FC236}">
                <a16:creationId xmlns:a16="http://schemas.microsoft.com/office/drawing/2014/main" id="{C2000DB8-68DE-43E8-BD77-15819838FFF1}"/>
              </a:ext>
            </a:extLst>
          </p:cNvPr>
          <p:cNvSpPr/>
          <p:nvPr/>
        </p:nvSpPr>
        <p:spPr>
          <a:xfrm>
            <a:off x="3336452" y="2677434"/>
            <a:ext cx="2478350" cy="3012461"/>
          </a:xfrm>
          <a:prstGeom prst="rect">
            <a:avLst/>
          </a:prstGeom>
          <a:solidFill>
            <a:srgbClr val="006AB4"/>
          </a:solidFill>
        </p:spPr>
        <p:style>
          <a:lnRef idx="1">
            <a:schemeClr val="accent1"/>
          </a:lnRef>
          <a:fillRef idx="3">
            <a:schemeClr val="accent1"/>
          </a:fillRef>
          <a:effectRef idx="2">
            <a:schemeClr val="accent1"/>
          </a:effectRef>
          <a:fontRef idx="minor">
            <a:schemeClr val="lt1"/>
          </a:fontRef>
        </p:style>
        <p:txBody>
          <a:bodyPr rtlCol="0" anchor="t"/>
          <a:lstStyle/>
          <a:p>
            <a:pPr algn="ctr" defTabSz="450850"/>
            <a:r>
              <a:rPr lang="en-GB" sz="1050" b="1">
                <a:solidFill>
                  <a:schemeClr val="bg1"/>
                </a:solidFill>
                <a:latin typeface="Arial" panose="020B0604020202020204" pitchFamily="34" charset="0"/>
                <a:cs typeface="Arial" panose="020B0604020202020204" pitchFamily="34" charset="0"/>
              </a:rPr>
              <a:t>Subject Matter Expertise</a:t>
            </a:r>
          </a:p>
        </p:txBody>
      </p:sp>
      <p:sp>
        <p:nvSpPr>
          <p:cNvPr id="6" name="Rectangle 5">
            <a:extLst>
              <a:ext uri="{FF2B5EF4-FFF2-40B4-BE49-F238E27FC236}">
                <a16:creationId xmlns:a16="http://schemas.microsoft.com/office/drawing/2014/main" id="{5CE70823-AFA8-47EB-83E8-87B6235F9984}"/>
              </a:ext>
            </a:extLst>
          </p:cNvPr>
          <p:cNvSpPr/>
          <p:nvPr/>
        </p:nvSpPr>
        <p:spPr>
          <a:xfrm>
            <a:off x="3610073" y="3918571"/>
            <a:ext cx="1912744" cy="77732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92000" rtlCol="0" anchor="t"/>
          <a:lstStyle/>
          <a:p>
            <a:pPr defTabSz="450850"/>
            <a:r>
              <a:rPr lang="en-GB" sz="1050" b="1" dirty="0">
                <a:solidFill>
                  <a:schemeClr val="tx1"/>
                </a:solidFill>
                <a:latin typeface="Arial" panose="020B0604020202020204" pitchFamily="34" charset="0"/>
                <a:cs typeface="Arial" panose="020B0604020202020204" pitchFamily="34" charset="0"/>
              </a:rPr>
              <a:t>Dr David Hambleton             </a:t>
            </a:r>
          </a:p>
          <a:p>
            <a:pPr defTabSz="450850"/>
            <a:r>
              <a:rPr lang="en-GB" sz="1050" dirty="0">
                <a:solidFill>
                  <a:schemeClr val="tx1"/>
                </a:solidFill>
                <a:latin typeface="Arial" panose="020B0604020202020204" pitchFamily="34" charset="0"/>
                <a:cs typeface="Arial" panose="020B0604020202020204" pitchFamily="34" charset="0"/>
              </a:rPr>
              <a:t>Clinical Integration </a:t>
            </a:r>
          </a:p>
        </p:txBody>
      </p:sp>
      <p:sp>
        <p:nvSpPr>
          <p:cNvPr id="7" name="Rectangle 6">
            <a:extLst>
              <a:ext uri="{FF2B5EF4-FFF2-40B4-BE49-F238E27FC236}">
                <a16:creationId xmlns:a16="http://schemas.microsoft.com/office/drawing/2014/main" id="{5B94DE89-82A7-43A7-9286-54B1AED3B358}"/>
              </a:ext>
            </a:extLst>
          </p:cNvPr>
          <p:cNvSpPr/>
          <p:nvPr/>
        </p:nvSpPr>
        <p:spPr>
          <a:xfrm>
            <a:off x="3610546" y="3049231"/>
            <a:ext cx="1912744" cy="7987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92000" rtlCol="0" anchor="t"/>
          <a:lstStyle/>
          <a:p>
            <a:pPr defTabSz="450850"/>
            <a:r>
              <a:rPr lang="en-GB" sz="1050" b="1" dirty="0">
                <a:solidFill>
                  <a:schemeClr val="tx1"/>
                </a:solidFill>
                <a:latin typeface="Arial" panose="020B0604020202020204" pitchFamily="34" charset="0"/>
                <a:cs typeface="Arial" panose="020B0604020202020204" pitchFamily="34" charset="0"/>
              </a:rPr>
              <a:t>Hilary Thompson</a:t>
            </a:r>
          </a:p>
          <a:p>
            <a:pPr defTabSz="450850"/>
            <a:r>
              <a:rPr lang="en-GB" sz="1050" dirty="0">
                <a:solidFill>
                  <a:schemeClr val="tx1"/>
                </a:solidFill>
                <a:latin typeface="Arial" panose="020B0604020202020204" pitchFamily="34" charset="0"/>
                <a:cs typeface="Arial" panose="020B0604020202020204" pitchFamily="34" charset="0"/>
              </a:rPr>
              <a:t>Finance </a:t>
            </a:r>
          </a:p>
        </p:txBody>
      </p:sp>
      <p:pic>
        <p:nvPicPr>
          <p:cNvPr id="8" name="Picture 7">
            <a:extLst>
              <a:ext uri="{FF2B5EF4-FFF2-40B4-BE49-F238E27FC236}">
                <a16:creationId xmlns:a16="http://schemas.microsoft.com/office/drawing/2014/main" id="{4ADCC428-A963-47A7-A06D-A0D33E9064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9" t="4163" r="7442" b="47788"/>
          <a:stretch/>
        </p:blipFill>
        <p:spPr>
          <a:xfrm>
            <a:off x="4748924" y="3087280"/>
            <a:ext cx="749535" cy="745314"/>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DBE49A9F-7D90-47EF-8BA4-C2506A5DD067}"/>
              </a:ext>
            </a:extLst>
          </p:cNvPr>
          <p:cNvSpPr/>
          <p:nvPr/>
        </p:nvSpPr>
        <p:spPr>
          <a:xfrm>
            <a:off x="702010" y="3041890"/>
            <a:ext cx="2106714" cy="8131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92000" rtlCol="0" anchor="t"/>
          <a:lstStyle/>
          <a:p>
            <a:pPr defTabSz="450850"/>
            <a:r>
              <a:rPr lang="en-GB" sz="1050" b="1" dirty="0">
                <a:solidFill>
                  <a:schemeClr val="tx1"/>
                </a:solidFill>
                <a:latin typeface="Arial" panose="020B0604020202020204" pitchFamily="34" charset="0"/>
                <a:cs typeface="Arial" panose="020B0604020202020204" pitchFamily="34" charset="0"/>
              </a:rPr>
              <a:t>Peter Lister</a:t>
            </a:r>
          </a:p>
          <a:p>
            <a:pPr defTabSz="450850"/>
            <a:r>
              <a:rPr lang="en-GB" sz="1050" dirty="0">
                <a:solidFill>
                  <a:schemeClr val="tx1"/>
                </a:solidFill>
                <a:latin typeface="Arial" panose="020B0604020202020204" pitchFamily="34" charset="0"/>
                <a:cs typeface="Arial" panose="020B0604020202020204" pitchFamily="34" charset="0"/>
              </a:rPr>
              <a:t>Programme Lead</a:t>
            </a:r>
          </a:p>
        </p:txBody>
      </p:sp>
      <p:pic>
        <p:nvPicPr>
          <p:cNvPr id="10" name="Picture 9">
            <a:extLst>
              <a:ext uri="{FF2B5EF4-FFF2-40B4-BE49-F238E27FC236}">
                <a16:creationId xmlns:a16="http://schemas.microsoft.com/office/drawing/2014/main" id="{96E029AE-FC68-46E6-85C7-27B2C7A63A24}"/>
              </a:ext>
            </a:extLst>
          </p:cNvPr>
          <p:cNvPicPr>
            <a:picLocks noChangeAspect="1"/>
          </p:cNvPicPr>
          <p:nvPr/>
        </p:nvPicPr>
        <p:blipFill>
          <a:blip r:embed="rId3"/>
          <a:stretch>
            <a:fillRect/>
          </a:stretch>
        </p:blipFill>
        <p:spPr>
          <a:xfrm>
            <a:off x="2177924" y="3080980"/>
            <a:ext cx="585358" cy="734949"/>
          </a:xfrm>
          <a:prstGeom prst="rect">
            <a:avLst/>
          </a:prstGeom>
        </p:spPr>
      </p:pic>
      <p:sp>
        <p:nvSpPr>
          <p:cNvPr id="11" name="Rectangle 10">
            <a:extLst>
              <a:ext uri="{FF2B5EF4-FFF2-40B4-BE49-F238E27FC236}">
                <a16:creationId xmlns:a16="http://schemas.microsoft.com/office/drawing/2014/main" id="{B35F7903-41BB-4D35-81ED-CFE7ECA9377E}"/>
              </a:ext>
            </a:extLst>
          </p:cNvPr>
          <p:cNvSpPr/>
          <p:nvPr/>
        </p:nvSpPr>
        <p:spPr>
          <a:xfrm>
            <a:off x="6190749" y="2668222"/>
            <a:ext cx="2478351" cy="3012461"/>
          </a:xfrm>
          <a:prstGeom prst="rect">
            <a:avLst/>
          </a:prstGeom>
          <a:solidFill>
            <a:srgbClr val="006AB4"/>
          </a:solidFill>
        </p:spPr>
        <p:style>
          <a:lnRef idx="1">
            <a:schemeClr val="accent1"/>
          </a:lnRef>
          <a:fillRef idx="3">
            <a:schemeClr val="accent1"/>
          </a:fillRef>
          <a:effectRef idx="2">
            <a:schemeClr val="accent1"/>
          </a:effectRef>
          <a:fontRef idx="minor">
            <a:schemeClr val="lt1"/>
          </a:fontRef>
        </p:style>
        <p:txBody>
          <a:bodyPr rtlCol="0" anchor="t"/>
          <a:lstStyle/>
          <a:p>
            <a:pPr algn="ctr" defTabSz="450850"/>
            <a:r>
              <a:rPr lang="en-GB" sz="1050" b="1">
                <a:solidFill>
                  <a:schemeClr val="bg1"/>
                </a:solidFill>
                <a:latin typeface="Arial" panose="020B0604020202020204" pitchFamily="34" charset="0"/>
                <a:cs typeface="Arial" panose="020B0604020202020204" pitchFamily="34" charset="0"/>
              </a:rPr>
              <a:t>Analytics and Modelling </a:t>
            </a:r>
          </a:p>
        </p:txBody>
      </p:sp>
      <p:sp>
        <p:nvSpPr>
          <p:cNvPr id="12" name="Rectangle 11">
            <a:extLst>
              <a:ext uri="{FF2B5EF4-FFF2-40B4-BE49-F238E27FC236}">
                <a16:creationId xmlns:a16="http://schemas.microsoft.com/office/drawing/2014/main" id="{B191D4C9-722D-45FF-A0DD-A8B02D3ED322}"/>
              </a:ext>
            </a:extLst>
          </p:cNvPr>
          <p:cNvSpPr/>
          <p:nvPr/>
        </p:nvSpPr>
        <p:spPr>
          <a:xfrm>
            <a:off x="6451386" y="3018066"/>
            <a:ext cx="1912744" cy="8131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92000" rtlCol="0" anchor="t"/>
          <a:lstStyle/>
          <a:p>
            <a:pPr defTabSz="450850"/>
            <a:r>
              <a:rPr lang="en-GB" sz="1050" b="1">
                <a:solidFill>
                  <a:schemeClr val="tx1"/>
                </a:solidFill>
                <a:latin typeface="Arial" panose="020B0604020202020204" pitchFamily="34" charset="0"/>
                <a:cs typeface="Arial" panose="020B0604020202020204" pitchFamily="34" charset="0"/>
              </a:rPr>
              <a:t>Chiara Bo</a:t>
            </a:r>
          </a:p>
          <a:p>
            <a:pPr defTabSz="450850"/>
            <a:r>
              <a:rPr lang="en-GB" sz="1050">
                <a:solidFill>
                  <a:schemeClr val="tx1"/>
                </a:solidFill>
                <a:latin typeface="Arial" panose="020B0604020202020204" pitchFamily="34" charset="0"/>
                <a:cs typeface="Arial" panose="020B0604020202020204" pitchFamily="34" charset="0"/>
              </a:rPr>
              <a:t>Analytics Architect</a:t>
            </a:r>
          </a:p>
        </p:txBody>
      </p:sp>
      <p:pic>
        <p:nvPicPr>
          <p:cNvPr id="13" name="Picture 12">
            <a:extLst>
              <a:ext uri="{FF2B5EF4-FFF2-40B4-BE49-F238E27FC236}">
                <a16:creationId xmlns:a16="http://schemas.microsoft.com/office/drawing/2014/main" id="{029F483C-0F40-4E93-A572-7364A69D30F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23" t="9889" r="11535" b="38640"/>
          <a:stretch/>
        </p:blipFill>
        <p:spPr bwMode="auto">
          <a:xfrm>
            <a:off x="7559701" y="3067709"/>
            <a:ext cx="766862" cy="701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4" name="Rectangle 13">
            <a:extLst>
              <a:ext uri="{FF2B5EF4-FFF2-40B4-BE49-F238E27FC236}">
                <a16:creationId xmlns:a16="http://schemas.microsoft.com/office/drawing/2014/main" id="{4DCC378C-C553-4A69-A3D8-3CD37EC0D85B}"/>
              </a:ext>
            </a:extLst>
          </p:cNvPr>
          <p:cNvSpPr/>
          <p:nvPr/>
        </p:nvSpPr>
        <p:spPr>
          <a:xfrm>
            <a:off x="6452530" y="3918571"/>
            <a:ext cx="1911600" cy="78644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20000" rtlCol="0" anchor="t"/>
          <a:lstStyle/>
          <a:p>
            <a:pPr defTabSz="450850"/>
            <a:r>
              <a:rPr lang="en-GB" sz="1050" b="1">
                <a:solidFill>
                  <a:schemeClr val="tx1"/>
                </a:solidFill>
                <a:latin typeface="Arial" panose="020B0604020202020204" pitchFamily="34" charset="0"/>
                <a:cs typeface="Arial" panose="020B0604020202020204" pitchFamily="34" charset="0"/>
              </a:rPr>
              <a:t>Dan Sanderson</a:t>
            </a:r>
          </a:p>
          <a:p>
            <a:pPr defTabSz="450850"/>
            <a:r>
              <a:rPr lang="en-GB" sz="1050">
                <a:solidFill>
                  <a:schemeClr val="tx1"/>
                </a:solidFill>
                <a:latin typeface="Arial" panose="020B0604020202020204" pitchFamily="34" charset="0"/>
                <a:cs typeface="Arial" panose="020B0604020202020204" pitchFamily="34" charset="0"/>
              </a:rPr>
              <a:t>Analyst</a:t>
            </a:r>
            <a:br>
              <a:rPr lang="en-GB" sz="1050">
                <a:solidFill>
                  <a:schemeClr val="tx1"/>
                </a:solidFill>
                <a:latin typeface="Arial" panose="020B0604020202020204" pitchFamily="34" charset="0"/>
                <a:cs typeface="Arial" panose="020B0604020202020204" pitchFamily="34" charset="0"/>
              </a:rPr>
            </a:br>
            <a:r>
              <a:rPr lang="en-GB" sz="1050">
                <a:solidFill>
                  <a:schemeClr val="tx1"/>
                </a:solidFill>
                <a:latin typeface="Arial" panose="020B0604020202020204" pitchFamily="34" charset="0"/>
                <a:cs typeface="Arial" panose="020B0604020202020204" pitchFamily="34" charset="0"/>
              </a:rPr>
              <a:t>                             </a:t>
            </a:r>
          </a:p>
        </p:txBody>
      </p:sp>
      <p:sp>
        <p:nvSpPr>
          <p:cNvPr id="15" name="Rectangle 14">
            <a:extLst>
              <a:ext uri="{FF2B5EF4-FFF2-40B4-BE49-F238E27FC236}">
                <a16:creationId xmlns:a16="http://schemas.microsoft.com/office/drawing/2014/main" id="{15FBEEE3-F159-4245-B8D0-EB85EFC8A3FA}"/>
              </a:ext>
            </a:extLst>
          </p:cNvPr>
          <p:cNvSpPr/>
          <p:nvPr/>
        </p:nvSpPr>
        <p:spPr>
          <a:xfrm>
            <a:off x="6464582" y="4792388"/>
            <a:ext cx="1911600" cy="78644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20000" rtlCol="0" anchor="t"/>
          <a:lstStyle/>
          <a:p>
            <a:pPr defTabSz="450850"/>
            <a:r>
              <a:rPr lang="en-GB" sz="1050" b="1">
                <a:solidFill>
                  <a:schemeClr val="tx1"/>
                </a:solidFill>
                <a:latin typeface="Arial" panose="020B0604020202020204" pitchFamily="34" charset="0"/>
                <a:cs typeface="Arial" panose="020B0604020202020204" pitchFamily="34" charset="0"/>
              </a:rPr>
              <a:t>Diana Tircommicu</a:t>
            </a:r>
          </a:p>
          <a:p>
            <a:pPr defTabSz="450850"/>
            <a:r>
              <a:rPr lang="en-GB" sz="1050">
                <a:solidFill>
                  <a:schemeClr val="tx1"/>
                </a:solidFill>
                <a:latin typeface="Arial" panose="020B0604020202020204" pitchFamily="34" charset="0"/>
                <a:cs typeface="Arial" panose="020B0604020202020204" pitchFamily="34" charset="0"/>
              </a:rPr>
              <a:t>Analyst</a:t>
            </a:r>
            <a:br>
              <a:rPr lang="en-GB" sz="1050">
                <a:solidFill>
                  <a:schemeClr val="tx1"/>
                </a:solidFill>
                <a:latin typeface="Arial" panose="020B0604020202020204" pitchFamily="34" charset="0"/>
                <a:cs typeface="Arial" panose="020B0604020202020204" pitchFamily="34" charset="0"/>
              </a:rPr>
            </a:br>
            <a:endParaRPr lang="en-GB" sz="1050">
              <a:solidFill>
                <a:schemeClr val="tx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6E7AE6B-A5A0-4AEA-B96C-0614AA204C47}"/>
              </a:ext>
            </a:extLst>
          </p:cNvPr>
          <p:cNvPicPr>
            <a:picLocks noChangeAspect="1"/>
          </p:cNvPicPr>
          <p:nvPr/>
        </p:nvPicPr>
        <p:blipFill>
          <a:blip r:embed="rId5" cstate="print">
            <a:extLst>
              <a:ext uri="{28A0092B-C50C-407E-A947-70E740481C1C}">
                <a14:useLocalDpi xmlns:a14="http://schemas.microsoft.com/office/drawing/2010/main" val="0"/>
              </a:ext>
            </a:extLst>
          </a:blip>
          <a:srcRect t="12500" b="12500"/>
          <a:stretch/>
        </p:blipFill>
        <p:spPr>
          <a:xfrm>
            <a:off x="7618279" y="4831444"/>
            <a:ext cx="720000" cy="720000"/>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91C43851-6AAE-4DDB-9AEB-7809C0E81876}"/>
              </a:ext>
            </a:extLst>
          </p:cNvPr>
          <p:cNvPicPr>
            <a:picLocks noChangeAspect="1"/>
          </p:cNvPicPr>
          <p:nvPr/>
        </p:nvPicPr>
        <p:blipFill>
          <a:blip r:embed="rId6" cstate="print">
            <a:extLst>
              <a:ext uri="{28A0092B-C50C-407E-A947-70E740481C1C}">
                <a14:useLocalDpi xmlns:a14="http://schemas.microsoft.com/office/drawing/2010/main" val="0"/>
              </a:ext>
            </a:extLst>
          </a:blip>
          <a:srcRect l="3467" r="3467"/>
          <a:stretch/>
        </p:blipFill>
        <p:spPr>
          <a:xfrm>
            <a:off x="7672147" y="3957089"/>
            <a:ext cx="612263" cy="709407"/>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E45EFFFA-840E-415A-853C-54ACE881985B}"/>
              </a:ext>
            </a:extLst>
          </p:cNvPr>
          <p:cNvSpPr/>
          <p:nvPr/>
        </p:nvSpPr>
        <p:spPr>
          <a:xfrm>
            <a:off x="9019608" y="2668221"/>
            <a:ext cx="2393510" cy="3021673"/>
          </a:xfrm>
          <a:prstGeom prst="rect">
            <a:avLst/>
          </a:prstGeom>
          <a:solidFill>
            <a:srgbClr val="006AB4"/>
          </a:solidFill>
        </p:spPr>
        <p:style>
          <a:lnRef idx="1">
            <a:schemeClr val="accent1"/>
          </a:lnRef>
          <a:fillRef idx="3">
            <a:schemeClr val="accent1"/>
          </a:fillRef>
          <a:effectRef idx="2">
            <a:schemeClr val="accent1"/>
          </a:effectRef>
          <a:fontRef idx="minor">
            <a:schemeClr val="lt1"/>
          </a:fontRef>
        </p:style>
        <p:txBody>
          <a:bodyPr rtlCol="0" anchor="t"/>
          <a:lstStyle/>
          <a:p>
            <a:pPr algn="ctr" defTabSz="450850"/>
            <a:r>
              <a:rPr lang="en-GB" sz="1050" b="1">
                <a:solidFill>
                  <a:schemeClr val="bg1"/>
                </a:solidFill>
                <a:latin typeface="Arial" panose="020B0604020202020204" pitchFamily="34" charset="0"/>
                <a:cs typeface="Arial" panose="020B0604020202020204" pitchFamily="34" charset="0"/>
              </a:rPr>
              <a:t>Client Assurance </a:t>
            </a:r>
          </a:p>
        </p:txBody>
      </p:sp>
      <p:sp>
        <p:nvSpPr>
          <p:cNvPr id="19" name="Rectangle 18">
            <a:extLst>
              <a:ext uri="{FF2B5EF4-FFF2-40B4-BE49-F238E27FC236}">
                <a16:creationId xmlns:a16="http://schemas.microsoft.com/office/drawing/2014/main" id="{AA6584DF-4B94-4D8D-B847-FFB7A5B74E82}"/>
              </a:ext>
            </a:extLst>
          </p:cNvPr>
          <p:cNvSpPr/>
          <p:nvPr/>
        </p:nvSpPr>
        <p:spPr>
          <a:xfrm>
            <a:off x="712843" y="3928732"/>
            <a:ext cx="2095882" cy="8131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92000" rtlCol="0" anchor="t"/>
          <a:lstStyle/>
          <a:p>
            <a:pPr defTabSz="450850"/>
            <a:r>
              <a:rPr lang="en-GB" sz="1050" b="1" dirty="0">
                <a:solidFill>
                  <a:schemeClr val="tx1"/>
                </a:solidFill>
                <a:latin typeface="Arial" panose="020B0604020202020204" pitchFamily="34" charset="0"/>
                <a:cs typeface="Arial" panose="020B0604020202020204" pitchFamily="34" charset="0"/>
              </a:rPr>
              <a:t>Jane Boyle</a:t>
            </a:r>
          </a:p>
          <a:p>
            <a:pPr defTabSz="450850"/>
            <a:r>
              <a:rPr lang="en-GB" sz="1050" dirty="0">
                <a:solidFill>
                  <a:schemeClr val="tx1"/>
                </a:solidFill>
                <a:latin typeface="Arial" panose="020B0604020202020204" pitchFamily="34" charset="0"/>
                <a:cs typeface="Arial" panose="020B0604020202020204" pitchFamily="34" charset="0"/>
              </a:rPr>
              <a:t>Project Lead, </a:t>
            </a:r>
            <a:br>
              <a:rPr lang="en-GB" sz="1050" dirty="0">
                <a:solidFill>
                  <a:schemeClr val="tx1"/>
                </a:solidFill>
                <a:latin typeface="Arial" panose="020B0604020202020204" pitchFamily="34" charset="0"/>
                <a:cs typeface="Arial" panose="020B0604020202020204" pitchFamily="34" charset="0"/>
              </a:rPr>
            </a:br>
            <a:r>
              <a:rPr lang="en-GB" sz="1050" dirty="0">
                <a:solidFill>
                  <a:schemeClr val="tx1"/>
                </a:solidFill>
                <a:latin typeface="Arial" panose="020B0604020202020204" pitchFamily="34" charset="0"/>
                <a:cs typeface="Arial" panose="020B0604020202020204" pitchFamily="34" charset="0"/>
              </a:rPr>
              <a:t>Programme Delivery</a:t>
            </a:r>
          </a:p>
        </p:txBody>
      </p:sp>
      <p:sp>
        <p:nvSpPr>
          <p:cNvPr id="20" name="Rectangle 19">
            <a:extLst>
              <a:ext uri="{FF2B5EF4-FFF2-40B4-BE49-F238E27FC236}">
                <a16:creationId xmlns:a16="http://schemas.microsoft.com/office/drawing/2014/main" id="{27927A38-6A65-4659-B75E-AB37094B07B4}"/>
              </a:ext>
            </a:extLst>
          </p:cNvPr>
          <p:cNvSpPr/>
          <p:nvPr/>
        </p:nvSpPr>
        <p:spPr>
          <a:xfrm>
            <a:off x="702008" y="4817415"/>
            <a:ext cx="2122775" cy="8131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92000" rtlCol="0" anchor="t"/>
          <a:lstStyle/>
          <a:p>
            <a:pPr defTabSz="450850"/>
            <a:r>
              <a:rPr lang="en-GB" sz="1050" b="1" dirty="0">
                <a:solidFill>
                  <a:schemeClr val="tx1"/>
                </a:solidFill>
                <a:latin typeface="Arial" panose="020B0604020202020204" pitchFamily="34" charset="0"/>
                <a:cs typeface="Arial" panose="020B0604020202020204" pitchFamily="34" charset="0"/>
              </a:rPr>
              <a:t>Jack Edmunds</a:t>
            </a:r>
            <a:br>
              <a:rPr lang="en-GB" sz="1050" dirty="0">
                <a:solidFill>
                  <a:schemeClr val="tx1"/>
                </a:solidFill>
                <a:latin typeface="Arial" panose="020B0604020202020204" pitchFamily="34" charset="0"/>
                <a:cs typeface="Arial" panose="020B0604020202020204" pitchFamily="34" charset="0"/>
              </a:rPr>
            </a:br>
            <a:r>
              <a:rPr lang="en-GB" sz="1050" dirty="0">
                <a:solidFill>
                  <a:schemeClr val="tx1"/>
                </a:solidFill>
                <a:latin typeface="Arial" panose="020B0604020202020204" pitchFamily="34" charset="0"/>
                <a:cs typeface="Arial" panose="020B0604020202020204" pitchFamily="34" charset="0"/>
              </a:rPr>
              <a:t>Programme Delivery</a:t>
            </a:r>
          </a:p>
        </p:txBody>
      </p:sp>
      <p:pic>
        <p:nvPicPr>
          <p:cNvPr id="21" name="Picture 20">
            <a:extLst>
              <a:ext uri="{FF2B5EF4-FFF2-40B4-BE49-F238E27FC236}">
                <a16:creationId xmlns:a16="http://schemas.microsoft.com/office/drawing/2014/main" id="{4A371B85-837A-4EB1-AACC-37DE5E7D8B92}"/>
              </a:ext>
            </a:extLst>
          </p:cNvPr>
          <p:cNvPicPr>
            <a:picLocks noChangeAspect="1"/>
          </p:cNvPicPr>
          <p:nvPr/>
        </p:nvPicPr>
        <p:blipFill rotWithShape="1">
          <a:blip r:embed="rId7"/>
          <a:srcRect l="15107" t="4816" r="16899" b="33325"/>
          <a:stretch/>
        </p:blipFill>
        <p:spPr>
          <a:xfrm>
            <a:off x="2146236" y="4853288"/>
            <a:ext cx="648731" cy="741382"/>
          </a:xfrm>
          <a:prstGeom prst="rect">
            <a:avLst/>
          </a:prstGeom>
        </p:spPr>
      </p:pic>
      <p:sp>
        <p:nvSpPr>
          <p:cNvPr id="22" name="Rectangle 21">
            <a:extLst>
              <a:ext uri="{FF2B5EF4-FFF2-40B4-BE49-F238E27FC236}">
                <a16:creationId xmlns:a16="http://schemas.microsoft.com/office/drawing/2014/main" id="{3ED4B45B-4A26-4376-98FF-474B5F977DA0}"/>
              </a:ext>
            </a:extLst>
          </p:cNvPr>
          <p:cNvSpPr/>
          <p:nvPr/>
        </p:nvSpPr>
        <p:spPr>
          <a:xfrm>
            <a:off x="9266756" y="3026393"/>
            <a:ext cx="1912744" cy="77653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92000" rtlCol="0" anchor="t"/>
          <a:lstStyle/>
          <a:p>
            <a:pPr defTabSz="450850"/>
            <a:r>
              <a:rPr lang="en-GB" sz="1050" b="1">
                <a:solidFill>
                  <a:schemeClr val="tx1"/>
                </a:solidFill>
                <a:latin typeface="Arial" panose="020B0604020202020204" pitchFamily="34" charset="0"/>
                <a:cs typeface="Arial" panose="020B0604020202020204" pitchFamily="34" charset="0"/>
              </a:rPr>
              <a:t>Rachel Helmn</a:t>
            </a:r>
          </a:p>
          <a:p>
            <a:pPr defTabSz="450850"/>
            <a:r>
              <a:rPr lang="en-GB" sz="1050">
                <a:solidFill>
                  <a:schemeClr val="tx1"/>
                </a:solidFill>
                <a:latin typeface="Arial" panose="020B0604020202020204" pitchFamily="34" charset="0"/>
                <a:cs typeface="Arial" panose="020B0604020202020204" pitchFamily="34" charset="0"/>
              </a:rPr>
              <a:t>National Integration Lead </a:t>
            </a:r>
          </a:p>
        </p:txBody>
      </p:sp>
      <p:pic>
        <p:nvPicPr>
          <p:cNvPr id="23" name="Picture 22">
            <a:extLst>
              <a:ext uri="{FF2B5EF4-FFF2-40B4-BE49-F238E27FC236}">
                <a16:creationId xmlns:a16="http://schemas.microsoft.com/office/drawing/2014/main" id="{F2CF0B32-0187-47B4-A18F-47AB0AD604B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bwMode="auto">
          <a:xfrm>
            <a:off x="10473776" y="3059815"/>
            <a:ext cx="667837" cy="73530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24" name="Rectangle 23">
            <a:extLst>
              <a:ext uri="{FF2B5EF4-FFF2-40B4-BE49-F238E27FC236}">
                <a16:creationId xmlns:a16="http://schemas.microsoft.com/office/drawing/2014/main" id="{1213D8EE-5806-44DF-8494-9080D4B0788E}"/>
              </a:ext>
            </a:extLst>
          </p:cNvPr>
          <p:cNvSpPr/>
          <p:nvPr/>
        </p:nvSpPr>
        <p:spPr>
          <a:xfrm>
            <a:off x="4786153" y="4003860"/>
            <a:ext cx="694415" cy="659120"/>
          </a:xfrm>
          <a:prstGeom prst="rect">
            <a:avLst/>
          </a:prstGeom>
          <a:blipFill dpi="0" rotWithShape="1">
            <a:blip r:embed="rId9"/>
            <a:srcRect/>
            <a:tile tx="0" ty="76200" sx="20000" sy="20000" flip="none" algn="ctr"/>
          </a:blipFill>
          <a:ln w="6350">
            <a:noFill/>
          </a:ln>
        </p:spPr>
        <p:style>
          <a:lnRef idx="1">
            <a:schemeClr val="accent1"/>
          </a:lnRef>
          <a:fillRef idx="3">
            <a:schemeClr val="accent1"/>
          </a:fillRef>
          <a:effectRef idx="2">
            <a:schemeClr val="accent1"/>
          </a:effectRef>
          <a:fontRef idx="minor">
            <a:schemeClr val="lt1"/>
          </a:fontRef>
        </p:style>
        <p:txBody>
          <a:bodyPr rtlCol="0" anchor="ctr"/>
          <a:lstStyle/>
          <a:p>
            <a:pPr marL="85725" indent="-85725" algn="ctr" defTabSz="450850">
              <a:buFont typeface="Arial" panose="020B0604020202020204" pitchFamily="34" charset="0"/>
              <a:buChar char="•"/>
            </a:pPr>
            <a:endParaRPr lang="en-GB" sz="1050" dirty="0">
              <a:solidFill>
                <a:schemeClr val="tx1"/>
              </a:solidFill>
              <a:latin typeface="Arial" panose="020B0604020202020204" pitchFamily="34" charset="0"/>
              <a:cs typeface="Arial" panose="020B0604020202020204" pitchFamily="34" charset="0"/>
            </a:endParaRPr>
          </a:p>
        </p:txBody>
      </p:sp>
      <p:pic>
        <p:nvPicPr>
          <p:cNvPr id="25" name="Picture 24" descr="A picture containing person, wall, indoor&#10;&#10;Description automatically generated">
            <a:extLst>
              <a:ext uri="{FF2B5EF4-FFF2-40B4-BE49-F238E27FC236}">
                <a16:creationId xmlns:a16="http://schemas.microsoft.com/office/drawing/2014/main" id="{20DEA616-0CF8-4438-A183-CBE2C942B535}"/>
              </a:ext>
            </a:extLst>
          </p:cNvPr>
          <p:cNvPicPr>
            <a:picLocks noChangeAspect="1"/>
          </p:cNvPicPr>
          <p:nvPr/>
        </p:nvPicPr>
        <p:blipFill>
          <a:blip r:embed="rId10"/>
          <a:stretch>
            <a:fillRect/>
          </a:stretch>
        </p:blipFill>
        <p:spPr>
          <a:xfrm>
            <a:off x="2177923" y="3958855"/>
            <a:ext cx="585358" cy="757611"/>
          </a:xfrm>
          <a:prstGeom prst="rect">
            <a:avLst/>
          </a:prstGeom>
        </p:spPr>
      </p:pic>
    </p:spTree>
    <p:extLst>
      <p:ext uri="{BB962C8B-B14F-4D97-AF65-F5344CB8AC3E}">
        <p14:creationId xmlns:p14="http://schemas.microsoft.com/office/powerpoint/2010/main" val="2267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4E0320-B3E0-4F52-AAE4-6884D270CED9}"/>
              </a:ext>
            </a:extLst>
          </p:cNvPr>
          <p:cNvSpPr>
            <a:spLocks noGrp="1"/>
          </p:cNvSpPr>
          <p:nvPr>
            <p:ph idx="1"/>
          </p:nvPr>
        </p:nvSpPr>
        <p:spPr>
          <a:xfrm>
            <a:off x="588264" y="1651935"/>
            <a:ext cx="11103864" cy="332062"/>
          </a:xfrm>
        </p:spPr>
        <p:txBody>
          <a:bodyPr/>
          <a:lstStyle/>
          <a:p>
            <a:r>
              <a:rPr lang="en-GB" dirty="0"/>
              <a:t>Your Programme</a:t>
            </a:r>
            <a:endParaRPr lang="en-GB" dirty="0">
              <a:solidFill>
                <a:srgbClr val="FF0000"/>
              </a:solidFill>
            </a:endParaRPr>
          </a:p>
        </p:txBody>
      </p:sp>
      <p:graphicFrame>
        <p:nvGraphicFramePr>
          <p:cNvPr id="4" name="Diagram 3">
            <a:extLst>
              <a:ext uri="{FF2B5EF4-FFF2-40B4-BE49-F238E27FC236}">
                <a16:creationId xmlns:a16="http://schemas.microsoft.com/office/drawing/2014/main" id="{5969606F-95D6-42C4-9FA0-F91958FACB27}"/>
              </a:ext>
            </a:extLst>
          </p:cNvPr>
          <p:cNvGraphicFramePr/>
          <p:nvPr>
            <p:extLst>
              <p:ext uri="{D42A27DB-BD31-4B8C-83A1-F6EECF244321}">
                <p14:modId xmlns:p14="http://schemas.microsoft.com/office/powerpoint/2010/main" val="1004602389"/>
              </p:ext>
            </p:extLst>
          </p:nvPr>
        </p:nvGraphicFramePr>
        <p:xfrm>
          <a:off x="588264" y="2220986"/>
          <a:ext cx="11103864" cy="1208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FF2B5EF4-FFF2-40B4-BE49-F238E27FC236}">
                <a16:creationId xmlns:a16="http://schemas.microsoft.com/office/drawing/2014/main" id="{4E0D25E5-17A0-43D2-941A-1B47C298D8CC}"/>
              </a:ext>
            </a:extLst>
          </p:cNvPr>
          <p:cNvGrpSpPr/>
          <p:nvPr/>
        </p:nvGrpSpPr>
        <p:grpSpPr>
          <a:xfrm>
            <a:off x="525808" y="3548538"/>
            <a:ext cx="10773017" cy="2172750"/>
            <a:chOff x="679508" y="3548541"/>
            <a:chExt cx="10773017" cy="2172750"/>
          </a:xfrm>
        </p:grpSpPr>
        <p:sp>
          <p:nvSpPr>
            <p:cNvPr id="5" name="Rectangle: Rounded Corners 4">
              <a:extLst>
                <a:ext uri="{FF2B5EF4-FFF2-40B4-BE49-F238E27FC236}">
                  <a16:creationId xmlns:a16="http://schemas.microsoft.com/office/drawing/2014/main" id="{06957DF8-D3FF-4F95-9EE0-02F7931C9E93}"/>
                </a:ext>
              </a:extLst>
            </p:cNvPr>
            <p:cNvSpPr/>
            <p:nvPr/>
          </p:nvSpPr>
          <p:spPr>
            <a:xfrm>
              <a:off x="679508" y="3548543"/>
              <a:ext cx="2390863" cy="217274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latin typeface="Arial" panose="020B0604020202020204" pitchFamily="34" charset="0"/>
                  <a:cs typeface="Arial" panose="020B0604020202020204" pitchFamily="34" charset="0"/>
                </a:rPr>
                <a:t>NECS worked to establish the relationship between the Integrated Care System (ICS) and the localities through multiple avenues of stakeholder mapping  </a:t>
              </a:r>
            </a:p>
          </p:txBody>
        </p:sp>
        <p:sp>
          <p:nvSpPr>
            <p:cNvPr id="6" name="Rectangle: Rounded Corners 5">
              <a:extLst>
                <a:ext uri="{FF2B5EF4-FFF2-40B4-BE49-F238E27FC236}">
                  <a16:creationId xmlns:a16="http://schemas.microsoft.com/office/drawing/2014/main" id="{7EE4C896-D101-450A-9AB9-96C77BBBD07D}"/>
                </a:ext>
              </a:extLst>
            </p:cNvPr>
            <p:cNvSpPr/>
            <p:nvPr/>
          </p:nvSpPr>
          <p:spPr>
            <a:xfrm>
              <a:off x="3474440" y="3548543"/>
              <a:ext cx="2390863" cy="217274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latin typeface="Arial" panose="020B0604020202020204" pitchFamily="34" charset="0"/>
                  <a:cs typeface="Arial" panose="020B0604020202020204" pitchFamily="34" charset="0"/>
                </a:rPr>
                <a:t>Interviews with key stakeholders were undertaken to inform the outputs from the programme of work being undertaken</a:t>
              </a:r>
              <a:endParaRPr lang="en-GB" sz="1400" dirty="0">
                <a:solidFill>
                  <a:srgbClr val="FF0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DA83C512-771F-460B-B96D-1E1A90FB79D2}"/>
                </a:ext>
              </a:extLst>
            </p:cNvPr>
            <p:cNvSpPr/>
            <p:nvPr/>
          </p:nvSpPr>
          <p:spPr>
            <a:xfrm>
              <a:off x="6269372" y="3548543"/>
              <a:ext cx="2390863" cy="217274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latin typeface="Arial" panose="020B0604020202020204" pitchFamily="34" charset="0"/>
                  <a:cs typeface="Arial" panose="020B0604020202020204" pitchFamily="34" charset="0"/>
                </a:rPr>
                <a:t>Three workshops with each locality were devised to walk through the Yale approach to strategic problem solving. The outcome has been the identification of clear strategic priority areas</a:t>
              </a:r>
            </a:p>
          </p:txBody>
        </p:sp>
        <p:sp>
          <p:nvSpPr>
            <p:cNvPr id="8" name="Rectangle: Rounded Corners 7">
              <a:extLst>
                <a:ext uri="{FF2B5EF4-FFF2-40B4-BE49-F238E27FC236}">
                  <a16:creationId xmlns:a16="http://schemas.microsoft.com/office/drawing/2014/main" id="{5A916AA0-5F0D-4500-8E27-93DEC94AABF3}"/>
                </a:ext>
              </a:extLst>
            </p:cNvPr>
            <p:cNvSpPr/>
            <p:nvPr/>
          </p:nvSpPr>
          <p:spPr>
            <a:xfrm>
              <a:off x="9064304" y="3548541"/>
              <a:ext cx="2388221" cy="217274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latin typeface="Arial" panose="020B0604020202020204" pitchFamily="34" charset="0"/>
                  <a:cs typeface="Arial" panose="020B0604020202020204" pitchFamily="34" charset="0"/>
                </a:rPr>
                <a:t>Working with the six  localities, NECS is supporting development of strategic plans within each locality, accompanied by an overarching summary with recommendations for the ICS executive group.</a:t>
              </a:r>
              <a:endParaRPr lang="en-GB" sz="1400" dirty="0">
                <a:solidFill>
                  <a:srgbClr val="FF0000"/>
                </a:solidFill>
                <a:latin typeface="Arial" panose="020B0604020202020204" pitchFamily="34" charset="0"/>
                <a:cs typeface="Arial" panose="020B0604020202020204" pitchFamily="34" charset="0"/>
              </a:endParaRPr>
            </a:p>
          </p:txBody>
        </p:sp>
      </p:grpSp>
      <p:sp>
        <p:nvSpPr>
          <p:cNvPr id="19" name="Arrow: Right 18">
            <a:extLst>
              <a:ext uri="{FF2B5EF4-FFF2-40B4-BE49-F238E27FC236}">
                <a16:creationId xmlns:a16="http://schemas.microsoft.com/office/drawing/2014/main" id="{7ED47077-5F23-4B73-B238-54CBC0339F21}"/>
              </a:ext>
            </a:extLst>
          </p:cNvPr>
          <p:cNvSpPr/>
          <p:nvPr/>
        </p:nvSpPr>
        <p:spPr>
          <a:xfrm>
            <a:off x="2514864" y="5490592"/>
            <a:ext cx="1168516" cy="461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Discovery</a:t>
            </a:r>
          </a:p>
        </p:txBody>
      </p:sp>
      <p:sp>
        <p:nvSpPr>
          <p:cNvPr id="20" name="Arrow: Right 19">
            <a:extLst>
              <a:ext uri="{FF2B5EF4-FFF2-40B4-BE49-F238E27FC236}">
                <a16:creationId xmlns:a16="http://schemas.microsoft.com/office/drawing/2014/main" id="{06E25457-0D43-4ED6-B98F-77283C48A0DB}"/>
              </a:ext>
            </a:extLst>
          </p:cNvPr>
          <p:cNvSpPr/>
          <p:nvPr/>
        </p:nvSpPr>
        <p:spPr>
          <a:xfrm>
            <a:off x="5282880" y="5496883"/>
            <a:ext cx="1161176" cy="461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Design</a:t>
            </a:r>
          </a:p>
        </p:txBody>
      </p:sp>
      <p:sp>
        <p:nvSpPr>
          <p:cNvPr id="21" name="Arrow: Right 20">
            <a:extLst>
              <a:ext uri="{FF2B5EF4-FFF2-40B4-BE49-F238E27FC236}">
                <a16:creationId xmlns:a16="http://schemas.microsoft.com/office/drawing/2014/main" id="{9F74B776-FA32-43A4-B43E-9448B91AB201}"/>
              </a:ext>
            </a:extLst>
          </p:cNvPr>
          <p:cNvSpPr/>
          <p:nvPr/>
        </p:nvSpPr>
        <p:spPr>
          <a:xfrm>
            <a:off x="8281682" y="5490592"/>
            <a:ext cx="1161176" cy="461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Delivery</a:t>
            </a:r>
          </a:p>
        </p:txBody>
      </p:sp>
    </p:spTree>
    <p:extLst>
      <p:ext uri="{BB962C8B-B14F-4D97-AF65-F5344CB8AC3E}">
        <p14:creationId xmlns:p14="http://schemas.microsoft.com/office/powerpoint/2010/main" val="50492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64AD20-3E85-3B10-F41F-DCA92FF273BD}"/>
              </a:ext>
            </a:extLst>
          </p:cNvPr>
          <p:cNvSpPr>
            <a:spLocks noGrp="1"/>
          </p:cNvSpPr>
          <p:nvPr>
            <p:ph idx="1"/>
          </p:nvPr>
        </p:nvSpPr>
        <p:spPr>
          <a:xfrm>
            <a:off x="544068" y="1975110"/>
            <a:ext cx="11103864" cy="332062"/>
          </a:xfrm>
        </p:spPr>
        <p:txBody>
          <a:bodyPr/>
          <a:lstStyle/>
          <a:p>
            <a:r>
              <a:rPr lang="en-US" dirty="0">
                <a:solidFill>
                  <a:srgbClr val="0070C0"/>
                </a:solidFill>
              </a:rPr>
              <a:t>Eight S</a:t>
            </a:r>
            <a:r>
              <a:rPr lang="en-US" dirty="0"/>
              <a:t>teps to Strategic Problem Solving – Yale University</a:t>
            </a:r>
          </a:p>
        </p:txBody>
      </p:sp>
      <p:sp>
        <p:nvSpPr>
          <p:cNvPr id="26" name="Rectangle: Rounded Corners 25">
            <a:extLst>
              <a:ext uri="{FF2B5EF4-FFF2-40B4-BE49-F238E27FC236}">
                <a16:creationId xmlns:a16="http://schemas.microsoft.com/office/drawing/2014/main" id="{F86125A2-C64E-41F8-86F3-3F5F3A4A7224}"/>
              </a:ext>
            </a:extLst>
          </p:cNvPr>
          <p:cNvSpPr/>
          <p:nvPr/>
        </p:nvSpPr>
        <p:spPr>
          <a:xfrm>
            <a:off x="544068" y="2460336"/>
            <a:ext cx="6296769" cy="983376"/>
          </a:xfrm>
          <a:prstGeom prst="round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Define the problem</a:t>
            </a: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Set a SMART objective</a:t>
            </a: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Conduct a root cause analysis</a:t>
            </a:r>
          </a:p>
        </p:txBody>
      </p:sp>
      <p:sp>
        <p:nvSpPr>
          <p:cNvPr id="27" name="Rectangle: Rounded Corners 26">
            <a:extLst>
              <a:ext uri="{FF2B5EF4-FFF2-40B4-BE49-F238E27FC236}">
                <a16:creationId xmlns:a16="http://schemas.microsoft.com/office/drawing/2014/main" id="{2EB5C893-2DCB-473D-9331-B418C9840C57}"/>
              </a:ext>
            </a:extLst>
          </p:cNvPr>
          <p:cNvSpPr/>
          <p:nvPr/>
        </p:nvSpPr>
        <p:spPr>
          <a:xfrm>
            <a:off x="544068" y="3668606"/>
            <a:ext cx="6296769" cy="98337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4. Develop alternative strategies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5. Compare possible strategies…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6. … and select one!</a:t>
            </a:r>
          </a:p>
        </p:txBody>
      </p:sp>
      <p:sp>
        <p:nvSpPr>
          <p:cNvPr id="28" name="Rectangle: Rounded Corners 27">
            <a:extLst>
              <a:ext uri="{FF2B5EF4-FFF2-40B4-BE49-F238E27FC236}">
                <a16:creationId xmlns:a16="http://schemas.microsoft.com/office/drawing/2014/main" id="{83A2D426-AE72-4808-9E26-3D5AEF020CC5}"/>
              </a:ext>
            </a:extLst>
          </p:cNvPr>
          <p:cNvSpPr/>
          <p:nvPr/>
        </p:nvSpPr>
        <p:spPr>
          <a:xfrm>
            <a:off x="544067" y="4833300"/>
            <a:ext cx="6296769" cy="98337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7. Create an implementation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8. Create an evaluation plan</a:t>
            </a:r>
          </a:p>
        </p:txBody>
      </p:sp>
      <p:sp>
        <p:nvSpPr>
          <p:cNvPr id="29" name="TextBox 28">
            <a:extLst>
              <a:ext uri="{FF2B5EF4-FFF2-40B4-BE49-F238E27FC236}">
                <a16:creationId xmlns:a16="http://schemas.microsoft.com/office/drawing/2014/main" id="{9AD032DE-1781-40BC-A52D-167F9CC253D0}"/>
              </a:ext>
            </a:extLst>
          </p:cNvPr>
          <p:cNvSpPr txBox="1"/>
          <p:nvPr/>
        </p:nvSpPr>
        <p:spPr>
          <a:xfrm>
            <a:off x="7097518" y="2490359"/>
            <a:ext cx="25988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rPr>
              <a:t>Develop a shared understanding of the problem</a:t>
            </a:r>
          </a:p>
        </p:txBody>
      </p:sp>
      <p:sp>
        <p:nvSpPr>
          <p:cNvPr id="30" name="TextBox 29">
            <a:extLst>
              <a:ext uri="{FF2B5EF4-FFF2-40B4-BE49-F238E27FC236}">
                <a16:creationId xmlns:a16="http://schemas.microsoft.com/office/drawing/2014/main" id="{D9576030-57BC-4A17-B24C-DD9421DE2A3D}"/>
              </a:ext>
            </a:extLst>
          </p:cNvPr>
          <p:cNvSpPr txBox="1"/>
          <p:nvPr/>
        </p:nvSpPr>
        <p:spPr>
          <a:xfrm>
            <a:off x="7097519" y="3837128"/>
            <a:ext cx="25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rPr>
              <a:t>Move systematically </a:t>
            </a:r>
            <a:r>
              <a:rPr kumimoji="0" lang="en-GB" sz="1800" b="0" i="0" u="none" strike="noStrike" kern="1200" cap="none" spc="0" normalizeH="0" baseline="0" noProof="0" dirty="0">
                <a:ln>
                  <a:noFill/>
                </a:ln>
                <a:solidFill>
                  <a:srgbClr val="0070C0"/>
                </a:solidFill>
                <a:effectLst/>
                <a:uLnTx/>
                <a:uFillTx/>
                <a:latin typeface="Arial" panose="020B0604020202020204"/>
                <a:ea typeface="+mn-ea"/>
                <a:cs typeface="+mn-cs"/>
              </a:rPr>
              <a:t>towards</a:t>
            </a: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rPr>
              <a:t> a solution</a:t>
            </a:r>
          </a:p>
        </p:txBody>
      </p:sp>
      <p:sp>
        <p:nvSpPr>
          <p:cNvPr id="31" name="TextBox 30">
            <a:extLst>
              <a:ext uri="{FF2B5EF4-FFF2-40B4-BE49-F238E27FC236}">
                <a16:creationId xmlns:a16="http://schemas.microsoft.com/office/drawing/2014/main" id="{138B3961-212C-4F2A-9F92-C32AD1836534}"/>
              </a:ext>
            </a:extLst>
          </p:cNvPr>
          <p:cNvSpPr txBox="1"/>
          <p:nvPr/>
        </p:nvSpPr>
        <p:spPr>
          <a:xfrm>
            <a:off x="7097519" y="5140322"/>
            <a:ext cx="25988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rPr>
              <a:t>Execute</a:t>
            </a:r>
          </a:p>
        </p:txBody>
      </p:sp>
    </p:spTree>
    <p:extLst>
      <p:ext uri="{BB962C8B-B14F-4D97-AF65-F5344CB8AC3E}">
        <p14:creationId xmlns:p14="http://schemas.microsoft.com/office/powerpoint/2010/main" val="1617501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2A63142-4CA7-47CA-8E78-5B134E0E8F36}"/>
              </a:ext>
            </a:extLst>
          </p:cNvPr>
          <p:cNvSpPr>
            <a:spLocks noGrp="1"/>
          </p:cNvSpPr>
          <p:nvPr>
            <p:ph type="subTitle" idx="1"/>
          </p:nvPr>
        </p:nvSpPr>
        <p:spPr/>
        <p:txBody>
          <a:bodyPr/>
          <a:lstStyle/>
          <a:p>
            <a:r>
              <a:rPr lang="en-GB" dirty="0"/>
              <a:t>One Weston, Worle and Villages</a:t>
            </a:r>
          </a:p>
        </p:txBody>
      </p:sp>
      <p:sp>
        <p:nvSpPr>
          <p:cNvPr id="3" name="Title 2">
            <a:extLst>
              <a:ext uri="{FF2B5EF4-FFF2-40B4-BE49-F238E27FC236}">
                <a16:creationId xmlns:a16="http://schemas.microsoft.com/office/drawing/2014/main" id="{A0760B1F-3F33-4F87-B2B6-F9DF1AB29D30}"/>
              </a:ext>
            </a:extLst>
          </p:cNvPr>
          <p:cNvSpPr>
            <a:spLocks noGrp="1"/>
          </p:cNvSpPr>
          <p:nvPr>
            <p:ph type="title"/>
          </p:nvPr>
        </p:nvSpPr>
        <p:spPr/>
        <p:txBody>
          <a:bodyPr/>
          <a:lstStyle/>
          <a:p>
            <a:r>
              <a:rPr lang="en-GB" dirty="0"/>
              <a:t>Applying the methodology</a:t>
            </a:r>
          </a:p>
        </p:txBody>
      </p:sp>
    </p:spTree>
    <p:extLst>
      <p:ext uri="{BB962C8B-B14F-4D97-AF65-F5344CB8AC3E}">
        <p14:creationId xmlns:p14="http://schemas.microsoft.com/office/powerpoint/2010/main" val="51393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587029-4FFF-4599-9859-F94E638C6480}"/>
              </a:ext>
            </a:extLst>
          </p:cNvPr>
          <p:cNvSpPr>
            <a:spLocks noGrp="1"/>
          </p:cNvSpPr>
          <p:nvPr>
            <p:ph idx="1"/>
          </p:nvPr>
        </p:nvSpPr>
        <p:spPr>
          <a:xfrm>
            <a:off x="588264" y="1647939"/>
            <a:ext cx="11103864" cy="332062"/>
          </a:xfrm>
        </p:spPr>
        <p:txBody>
          <a:bodyPr/>
          <a:lstStyle/>
          <a:p>
            <a:r>
              <a:rPr lang="en-GB" dirty="0"/>
              <a:t>Summary of Outputs</a:t>
            </a:r>
          </a:p>
        </p:txBody>
      </p:sp>
      <p:sp>
        <p:nvSpPr>
          <p:cNvPr id="3" name="Content Placeholder 2">
            <a:extLst>
              <a:ext uri="{FF2B5EF4-FFF2-40B4-BE49-F238E27FC236}">
                <a16:creationId xmlns:a16="http://schemas.microsoft.com/office/drawing/2014/main" id="{90663A3F-7EC8-4303-9883-BB7724655469}"/>
              </a:ext>
            </a:extLst>
          </p:cNvPr>
          <p:cNvSpPr>
            <a:spLocks noGrp="1"/>
          </p:cNvSpPr>
          <p:nvPr>
            <p:ph idx="13"/>
          </p:nvPr>
        </p:nvSpPr>
        <p:spPr>
          <a:xfrm>
            <a:off x="588264" y="2089058"/>
            <a:ext cx="11103864" cy="3345510"/>
          </a:xfrm>
        </p:spPr>
        <p:txBody>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Working collaboratively, NECS </a:t>
            </a:r>
            <a:r>
              <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has </a:t>
            </a:r>
            <a:r>
              <a:rPr kumimoji="0" lang="en-GB"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facilitated the WWV</a:t>
            </a:r>
            <a:r>
              <a:rPr lang="en-GB" sz="1200" dirty="0">
                <a:solidFill>
                  <a:schemeClr val="tx2"/>
                </a:solidFill>
              </a:rPr>
              <a:t> </a:t>
            </a:r>
            <a:r>
              <a:rPr kumimoji="0" lang="en-GB"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locality through the </a:t>
            </a:r>
            <a:r>
              <a:rPr kumimoji="0" lang="en-GB" sz="1200" b="0" i="1"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Yale Strategic Problem Solving Model</a:t>
            </a:r>
            <a:r>
              <a:rPr kumimoji="0" lang="en-GB"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to provide a framework and methodology for </a:t>
            </a:r>
            <a:r>
              <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identifying</a:t>
            </a:r>
            <a:r>
              <a:rPr lang="en-GB" sz="1200" dirty="0">
                <a:solidFill>
                  <a:srgbClr val="0070C0"/>
                </a:solidFill>
              </a:rPr>
              <a:t> and </a:t>
            </a:r>
            <a:r>
              <a:rPr kumimoji="0" lang="en-GB"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defining strategic priorities. Evidence shows that 93% of strategic plans fail within 12 months of their inception, and often this is as a result of devising solutions where the problem has not been thoroughly explored, or well articulated. Health and care staff often aim to provide solutions quickly to improve the lives of service users, but without thorough evidence, consideration or consultation, the solution proposed may not succeed.  </a:t>
            </a:r>
          </a:p>
          <a:p>
            <a:pPr marL="285750" marR="0" lvl="0" indent="-2857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Workshop One</a:t>
            </a:r>
          </a:p>
          <a:p>
            <a:pPr marL="539750" marR="0" lvl="1" indent="-26987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NECS highlighted key areas of focus within WWV based on PHM and JSNA data</a:t>
            </a:r>
          </a:p>
          <a:p>
            <a:pPr marL="539750" marR="0" lvl="1" indent="-26987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This information allowed the locality attendees to devise problem statements around the highlighted areas that are causing a significant issue within WWV</a:t>
            </a:r>
          </a:p>
          <a:p>
            <a:pPr marL="539750" marR="0" lvl="1" indent="-26987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These problem statements were then taken away and tested within the community, and taken back to a vote to determine which the key focus areas would be</a:t>
            </a:r>
          </a:p>
          <a:p>
            <a:pPr marL="539750" marR="0" lvl="1" indent="-26987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It is worth noting that the Yale Methodology should be used by the localities outside of this process to refine the other key areas focused on, to further tackle critical issues within the locality</a:t>
            </a:r>
          </a:p>
          <a:p>
            <a:pPr marL="285750" marR="0" lvl="0" indent="-2857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Workshop Two</a:t>
            </a:r>
          </a:p>
          <a:p>
            <a:pPr marL="539750" marR="0" lvl="1" indent="-26987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Root cause analysis was undertaken for each of the four prioritised problem statements, bringing together a wide-ranging group of stakeholders, ensuring that the community, healthcare, voluntary sector, people with lived experience and others were involved in the development of strategic priorities</a:t>
            </a:r>
          </a:p>
          <a:p>
            <a:pPr marL="539750" marR="0" lvl="1" indent="-26987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One key root cause </a:t>
            </a:r>
            <a:r>
              <a:rPr kumimoji="0" lang="en-GB" sz="1200" b="0" i="0" u="none" kern="1200" cap="none" spc="0" normalizeH="0" baseline="0" noProof="0" dirty="0">
                <a:ln>
                  <a:noFill/>
                </a:ln>
                <a:solidFill>
                  <a:srgbClr val="0070C0"/>
                </a:solidFill>
                <a:effectLst/>
                <a:uLnTx/>
                <a:uFillTx/>
                <a:latin typeface="Arial" panose="020B0604020202020204"/>
                <a:ea typeface="+mn-ea"/>
                <a:cs typeface="+mn-cs"/>
              </a:rPr>
              <a:t>was </a:t>
            </a: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decided on for each problem statement</a:t>
            </a:r>
            <a:r>
              <a:rPr lang="en-GB" sz="1200" dirty="0">
                <a:solidFill>
                  <a:schemeClr val="tx2"/>
                </a:solidFill>
                <a:latin typeface="Arial" panose="020B0604020202020204"/>
                <a:cs typeface="+mn-cs"/>
              </a:rPr>
              <a:t>, reflecting </a:t>
            </a: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the opinions of stakeholders working within each priority area</a:t>
            </a:r>
          </a:p>
          <a:p>
            <a:pPr marL="285750" marR="0" lvl="0" indent="-2857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Workshop Three</a:t>
            </a:r>
          </a:p>
          <a:p>
            <a:pPr marL="539750" marR="0" lvl="1" indent="-26987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Focussed on children and young people, with an aim to refine further the existing work that has been completed within the locality, inc</a:t>
            </a:r>
            <a:r>
              <a:rPr lang="en-GB" sz="1200" dirty="0" err="1">
                <a:solidFill>
                  <a:schemeClr val="tx2"/>
                </a:solidFill>
                <a:latin typeface="Arial" panose="020B0604020202020204"/>
                <a:cs typeface="+mn-cs"/>
              </a:rPr>
              <a:t>luding</a:t>
            </a:r>
            <a:r>
              <a:rPr lang="en-GB" sz="1200" dirty="0">
                <a:solidFill>
                  <a:schemeClr val="tx2"/>
                </a:solidFill>
                <a:latin typeface="Arial" panose="020B0604020202020204"/>
                <a:cs typeface="+mn-cs"/>
              </a:rPr>
              <a:t> joint work with Woodspring, seeking a North Somerset solution to supporting people to “Die Well”</a:t>
            </a:r>
            <a:endPar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endParaRPr>
          </a:p>
          <a:p>
            <a:endParaRPr lang="en-GB" dirty="0">
              <a:solidFill>
                <a:schemeClr val="tx2"/>
              </a:solidFill>
            </a:endParaRPr>
          </a:p>
        </p:txBody>
      </p:sp>
    </p:spTree>
    <p:extLst>
      <p:ext uri="{BB962C8B-B14F-4D97-AF65-F5344CB8AC3E}">
        <p14:creationId xmlns:p14="http://schemas.microsoft.com/office/powerpoint/2010/main" val="232820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9971CF-02DA-4C18-BCDB-41A36FD0AD0E}"/>
              </a:ext>
            </a:extLst>
          </p:cNvPr>
          <p:cNvSpPr>
            <a:spLocks noGrp="1"/>
          </p:cNvSpPr>
          <p:nvPr>
            <p:ph idx="1"/>
          </p:nvPr>
        </p:nvSpPr>
        <p:spPr/>
        <p:txBody>
          <a:bodyPr/>
          <a:lstStyle/>
          <a:p>
            <a:r>
              <a:rPr lang="en-GB" dirty="0"/>
              <a:t>Workshop One</a:t>
            </a:r>
          </a:p>
        </p:txBody>
      </p:sp>
      <p:sp>
        <p:nvSpPr>
          <p:cNvPr id="3" name="Content Placeholder 2">
            <a:extLst>
              <a:ext uri="{FF2B5EF4-FFF2-40B4-BE49-F238E27FC236}">
                <a16:creationId xmlns:a16="http://schemas.microsoft.com/office/drawing/2014/main" id="{E61ED79D-C3B4-46FC-A124-263C87461995}"/>
              </a:ext>
            </a:extLst>
          </p:cNvPr>
          <p:cNvSpPr>
            <a:spLocks noGrp="1"/>
          </p:cNvSpPr>
          <p:nvPr>
            <p:ph idx="13"/>
          </p:nvPr>
        </p:nvSpPr>
        <p:spPr/>
        <p:txBody>
          <a:bodyPr/>
          <a:lstStyle/>
          <a:p>
            <a:r>
              <a:rPr lang="en-GB" dirty="0">
                <a:solidFill>
                  <a:schemeClr val="tx2"/>
                </a:solidFill>
              </a:rPr>
              <a:t>Workshop One saw the NECS Consultancy Analytics team, in collaboration with the BNSSG PHM Academy, highlight data that pointed to clear areas of priority within the locality. This data was mapped to the strategic focus areas set out, namely Starting Well, Living Well, Ageing Well, and Dying Well. </a:t>
            </a:r>
          </a:p>
          <a:p>
            <a:r>
              <a:rPr lang="en-GB" dirty="0">
                <a:solidFill>
                  <a:schemeClr val="tx2"/>
                </a:solidFill>
              </a:rPr>
              <a:t>The team present from One Weston, Worle and Villages were tasked with using that data to define problem statements, based on where they felt the issues highlighted were most impactful (long list contained on Slide 8). </a:t>
            </a:r>
          </a:p>
          <a:p>
            <a:r>
              <a:rPr lang="en-GB" dirty="0">
                <a:solidFill>
                  <a:schemeClr val="tx2"/>
                </a:solidFill>
              </a:rPr>
              <a:t>These statements were then refined following Workshop One (slide 9), using the Locality Partnership team to truly test whether these statements were reflective of the population they aim to serve. Thus, commonalities within the first drafts were found, and a final list of four statements was devised.</a:t>
            </a:r>
          </a:p>
          <a:p>
            <a:r>
              <a:rPr lang="en-GB" dirty="0">
                <a:solidFill>
                  <a:schemeClr val="tx2"/>
                </a:solidFill>
              </a:rPr>
              <a:t>In common with each of the other 5 localities, the workshop process with One Weston, Worle and Villages followed a clear problem-solving approach, the Yale Methodology. The NECS Consultancy approach has provided a consistent offer to the Bristol, North Somerset, and South Gloucestershire population. This approach has been seen by those engaged in the workshops to be an effective means of determining priorities, and promotes being specific, focussed, and determining the true root cause of the issues that a team may be aiming to solve.</a:t>
            </a:r>
          </a:p>
        </p:txBody>
      </p:sp>
    </p:spTree>
    <p:extLst>
      <p:ext uri="{BB962C8B-B14F-4D97-AF65-F5344CB8AC3E}">
        <p14:creationId xmlns:p14="http://schemas.microsoft.com/office/powerpoint/2010/main" val="289306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8">
            <a:extLst>
              <a:ext uri="{FF2B5EF4-FFF2-40B4-BE49-F238E27FC236}">
                <a16:creationId xmlns:a16="http://schemas.microsoft.com/office/drawing/2014/main" id="{39D4446F-D184-4CDD-8851-B001C6A0991E}"/>
              </a:ext>
            </a:extLst>
          </p:cNvPr>
          <p:cNvGraphicFramePr>
            <a:graphicFrameLocks noGrp="1"/>
          </p:cNvGraphicFramePr>
          <p:nvPr>
            <p:extLst>
              <p:ext uri="{D42A27DB-BD31-4B8C-83A1-F6EECF244321}">
                <p14:modId xmlns:p14="http://schemas.microsoft.com/office/powerpoint/2010/main" val="2187394049"/>
              </p:ext>
            </p:extLst>
          </p:nvPr>
        </p:nvGraphicFramePr>
        <p:xfrm>
          <a:off x="579539" y="2318045"/>
          <a:ext cx="11032921" cy="3782212"/>
        </p:xfrm>
        <a:graphic>
          <a:graphicData uri="http://schemas.openxmlformats.org/drawingml/2006/table">
            <a:tbl>
              <a:tblPr firstRow="1" bandRow="1">
                <a:tableStyleId>{00A15C55-8517-42AA-B614-E9B94910E393}</a:tableStyleId>
              </a:tblPr>
              <a:tblGrid>
                <a:gridCol w="1116361">
                  <a:extLst>
                    <a:ext uri="{9D8B030D-6E8A-4147-A177-3AD203B41FA5}">
                      <a16:colId xmlns:a16="http://schemas.microsoft.com/office/drawing/2014/main" val="3227522155"/>
                    </a:ext>
                  </a:extLst>
                </a:gridCol>
                <a:gridCol w="9916560">
                  <a:extLst>
                    <a:ext uri="{9D8B030D-6E8A-4147-A177-3AD203B41FA5}">
                      <a16:colId xmlns:a16="http://schemas.microsoft.com/office/drawing/2014/main" val="2960879364"/>
                    </a:ext>
                  </a:extLst>
                </a:gridCol>
              </a:tblGrid>
              <a:tr h="441166">
                <a:tc>
                  <a:txBody>
                    <a:bodyPr/>
                    <a:lstStyle/>
                    <a:p>
                      <a:pPr algn="l"/>
                      <a:r>
                        <a:rPr lang="en-GB" dirty="0"/>
                        <a:t>Number</a:t>
                      </a:r>
                    </a:p>
                  </a:txBody>
                  <a:tcPr anchor="ctr"/>
                </a:tc>
                <a:tc>
                  <a:txBody>
                    <a:bodyPr/>
                    <a:lstStyle/>
                    <a:p>
                      <a:pPr algn="l"/>
                      <a:r>
                        <a:rPr lang="en-GB" dirty="0"/>
                        <a:t>Statement</a:t>
                      </a:r>
                    </a:p>
                  </a:txBody>
                  <a:tcPr anchor="ctr"/>
                </a:tc>
                <a:extLst>
                  <a:ext uri="{0D108BD9-81ED-4DB2-BD59-A6C34878D82A}">
                    <a16:rowId xmlns:a16="http://schemas.microsoft.com/office/drawing/2014/main" val="966784339"/>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1</a:t>
                      </a:r>
                    </a:p>
                  </a:txBody>
                  <a:tcPr anchor="ctr"/>
                </a:tc>
                <a:tc>
                  <a:txBody>
                    <a:bodyPr/>
                    <a:lstStyle/>
                    <a:p>
                      <a:pPr algn="l" fontAlgn="b"/>
                      <a:r>
                        <a:rPr lang="en-GB" sz="1100" b="0" i="0" u="none" strike="noStrike" dirty="0">
                          <a:solidFill>
                            <a:srgbClr val="0070C0"/>
                          </a:solidFill>
                          <a:effectLst/>
                          <a:latin typeface="Arial" panose="020B0604020202020204" pitchFamily="34" charset="0"/>
                          <a:cs typeface="Arial" panose="020B0604020202020204" pitchFamily="34" charset="0"/>
                        </a:rPr>
                        <a:t>A higher prevalence of poor healthy eating, unhealthy weight and below average physical activity rating amongst Children and Young People across North Somerset.</a:t>
                      </a:r>
                    </a:p>
                  </a:txBody>
                  <a:tcPr marL="6350" marR="6350" marT="6350" marB="0" anchor="ctr"/>
                </a:tc>
                <a:extLst>
                  <a:ext uri="{0D108BD9-81ED-4DB2-BD59-A6C34878D82A}">
                    <a16:rowId xmlns:a16="http://schemas.microsoft.com/office/drawing/2014/main" val="4169986028"/>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2</a:t>
                      </a:r>
                    </a:p>
                  </a:txBody>
                  <a:tcPr anchor="ctr"/>
                </a:tc>
                <a:tc>
                  <a:txBody>
                    <a:bodyPr/>
                    <a:lstStyle/>
                    <a:p>
                      <a:pPr algn="l" fontAlgn="b"/>
                      <a:endParaRPr lang="en-GB" sz="1100" b="0" i="0" u="none" strike="noStrike" dirty="0">
                        <a:solidFill>
                          <a:srgbClr val="0070C0"/>
                        </a:solidFill>
                        <a:effectLst/>
                        <a:latin typeface="Arial" panose="020B0604020202020204" pitchFamily="34" charset="0"/>
                        <a:cs typeface="Arial" panose="020B0604020202020204" pitchFamily="34" charset="0"/>
                      </a:endParaRPr>
                    </a:p>
                    <a:p>
                      <a:pPr algn="l" fontAlgn="b"/>
                      <a:r>
                        <a:rPr lang="en-GB" sz="1100" b="0" i="0" u="none" strike="noStrike" dirty="0">
                          <a:solidFill>
                            <a:srgbClr val="0070C0"/>
                          </a:solidFill>
                          <a:effectLst/>
                          <a:latin typeface="Arial" panose="020B0604020202020204" pitchFamily="34" charset="0"/>
                          <a:cs typeface="Arial" panose="020B0604020202020204" pitchFamily="34" charset="0"/>
                        </a:rPr>
                        <a:t>North Somerset has a higher than average presentation of children and young people with substance and alcohol use to our emergency departments</a:t>
                      </a:r>
                    </a:p>
                  </a:txBody>
                  <a:tcPr marL="6350" marR="6350" marT="6350" marB="0" anchor="ctr"/>
                </a:tc>
                <a:extLst>
                  <a:ext uri="{0D108BD9-81ED-4DB2-BD59-A6C34878D82A}">
                    <a16:rowId xmlns:a16="http://schemas.microsoft.com/office/drawing/2014/main" val="76373727"/>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3</a:t>
                      </a:r>
                    </a:p>
                  </a:txBody>
                  <a:tcPr anchor="ctr"/>
                </a:tc>
                <a:tc>
                  <a:txBody>
                    <a:bodyPr/>
                    <a:lstStyle/>
                    <a:p>
                      <a:pPr algn="l" fontAlgn="b"/>
                      <a:r>
                        <a:rPr lang="en-GB" sz="1100" b="0" i="0" u="none" strike="noStrike" dirty="0">
                          <a:solidFill>
                            <a:srgbClr val="0070C0"/>
                          </a:solidFill>
                          <a:effectLst/>
                          <a:latin typeface="Arial" panose="020B0604020202020204" pitchFamily="34" charset="0"/>
                          <a:cs typeface="Arial" panose="020B0604020202020204" pitchFamily="34" charset="0"/>
                        </a:rPr>
                        <a:t>An increase in children and Young people in North Somerset are missing key developmental transitional milestones in their young lives </a:t>
                      </a:r>
                    </a:p>
                  </a:txBody>
                  <a:tcPr marL="6350" marR="6350" marT="6350" marB="0" anchor="ctr"/>
                </a:tc>
                <a:extLst>
                  <a:ext uri="{0D108BD9-81ED-4DB2-BD59-A6C34878D82A}">
                    <a16:rowId xmlns:a16="http://schemas.microsoft.com/office/drawing/2014/main" val="754096587"/>
                  </a:ext>
                </a:extLst>
              </a:tr>
              <a:tr h="412061">
                <a:tc>
                  <a:txBody>
                    <a:bodyPr/>
                    <a:lstStyle/>
                    <a:p>
                      <a:pPr algn="ctr"/>
                      <a:r>
                        <a:rPr lang="en-GB" sz="1100" dirty="0">
                          <a:solidFill>
                            <a:srgbClr val="0070C0"/>
                          </a:solidFill>
                          <a:latin typeface="Arial" panose="020B0604020202020204" pitchFamily="34" charset="0"/>
                          <a:cs typeface="Arial" panose="020B0604020202020204" pitchFamily="34" charset="0"/>
                        </a:rPr>
                        <a:t>4</a:t>
                      </a:r>
                    </a:p>
                  </a:txBody>
                  <a:tcPr anchor="ctr"/>
                </a:tc>
                <a:tc>
                  <a:txBody>
                    <a:bodyPr/>
                    <a:lstStyle/>
                    <a:p>
                      <a:pPr algn="l" fontAlgn="b"/>
                      <a:r>
                        <a:rPr lang="en-GB" sz="1100" b="0" i="0" u="none" strike="noStrike" dirty="0">
                          <a:solidFill>
                            <a:srgbClr val="0070C0"/>
                          </a:solidFill>
                          <a:effectLst/>
                          <a:latin typeface="Arial" panose="020B0604020202020204" pitchFamily="34" charset="0"/>
                          <a:cs typeface="Arial" panose="020B0604020202020204" pitchFamily="34" charset="0"/>
                        </a:rPr>
                        <a:t>Children who live in poverty are twice as likely to be affected by trauma, they may be born early and small, suffer chronic diseases such as asthma, be abused, and face greater risk of mortality in early and later life because of this trauma</a:t>
                      </a:r>
                    </a:p>
                  </a:txBody>
                  <a:tcPr marL="6350" marR="6350" marT="6350" marB="0" anchor="ctr"/>
                </a:tc>
                <a:extLst>
                  <a:ext uri="{0D108BD9-81ED-4DB2-BD59-A6C34878D82A}">
                    <a16:rowId xmlns:a16="http://schemas.microsoft.com/office/drawing/2014/main" val="46196306"/>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5</a:t>
                      </a:r>
                    </a:p>
                  </a:txBody>
                  <a:tcPr anchor="ctr"/>
                </a:tc>
                <a:tc>
                  <a:txBody>
                    <a:bodyPr/>
                    <a:lstStyle/>
                    <a:p>
                      <a:pPr algn="l" fontAlgn="b"/>
                      <a:r>
                        <a:rPr lang="en-GB" sz="1100" b="0" i="0" u="none" strike="noStrike" dirty="0">
                          <a:solidFill>
                            <a:srgbClr val="0070C0"/>
                          </a:solidFill>
                          <a:effectLst/>
                          <a:latin typeface="Arial" panose="020B0604020202020204" pitchFamily="34" charset="0"/>
                          <a:cs typeface="Arial" panose="020B0604020202020204" pitchFamily="34" charset="0"/>
                        </a:rPr>
                        <a:t>Weston’s most deprived neighbourhoods have a lower life expectancy compared to other areas, this is also reflected in higher levels of mental health issues, unhealthy weight and lower physical activity</a:t>
                      </a:r>
                    </a:p>
                  </a:txBody>
                  <a:tcPr marL="6350" marR="6350" marT="6350" marB="0" anchor="ctr"/>
                </a:tc>
                <a:extLst>
                  <a:ext uri="{0D108BD9-81ED-4DB2-BD59-A6C34878D82A}">
                    <a16:rowId xmlns:a16="http://schemas.microsoft.com/office/drawing/2014/main" val="435035524"/>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6</a:t>
                      </a:r>
                    </a:p>
                  </a:txBody>
                  <a:tcPr anchor="ctr"/>
                </a:tc>
                <a:tc>
                  <a:txBody>
                    <a:bodyPr/>
                    <a:lstStyle/>
                    <a:p>
                      <a:pPr algn="l" fontAlgn="b"/>
                      <a:r>
                        <a:rPr lang="en-GB" sz="1100" b="0" i="0" u="none" strike="noStrike" dirty="0">
                          <a:solidFill>
                            <a:srgbClr val="0070C0"/>
                          </a:solidFill>
                          <a:effectLst/>
                          <a:latin typeface="Arial" panose="020B0604020202020204" pitchFamily="34" charset="0"/>
                          <a:cs typeface="Arial" panose="020B0604020202020204" pitchFamily="34" charset="0"/>
                        </a:rPr>
                        <a:t>Incidents of depression and dual diagnosis is higher than the South West Average with a significant amount of Mental health issues being located in the most deprived areas of Weston</a:t>
                      </a:r>
                    </a:p>
                  </a:txBody>
                  <a:tcPr marL="6350" marR="6350" marT="6350" marB="0" anchor="ctr"/>
                </a:tc>
                <a:extLst>
                  <a:ext uri="{0D108BD9-81ED-4DB2-BD59-A6C34878D82A}">
                    <a16:rowId xmlns:a16="http://schemas.microsoft.com/office/drawing/2014/main" val="3660036050"/>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7</a:t>
                      </a:r>
                    </a:p>
                  </a:txBody>
                  <a:tcPr anchor="ctr"/>
                </a:tc>
                <a:tc>
                  <a:txBody>
                    <a:bodyPr/>
                    <a:lstStyle/>
                    <a:p>
                      <a:pPr algn="l" fontAlgn="b"/>
                      <a:r>
                        <a:rPr lang="en-GB" sz="1100" b="0" i="0" u="none" strike="noStrike" dirty="0">
                          <a:solidFill>
                            <a:srgbClr val="0070C0"/>
                          </a:solidFill>
                          <a:effectLst/>
                          <a:latin typeface="Arial" panose="020B0604020202020204" pitchFamily="34" charset="0"/>
                          <a:cs typeface="Arial" panose="020B0604020202020204" pitchFamily="34" charset="0"/>
                        </a:rPr>
                        <a:t>Weston has a higher percentage of the over 65’s in care homes compared to the national average and above average excess winter deaths</a:t>
                      </a:r>
                    </a:p>
                  </a:txBody>
                  <a:tcPr marL="6350" marR="6350" marT="6350" marB="0" anchor="ctr"/>
                </a:tc>
                <a:extLst>
                  <a:ext uri="{0D108BD9-81ED-4DB2-BD59-A6C34878D82A}">
                    <a16:rowId xmlns:a16="http://schemas.microsoft.com/office/drawing/2014/main" val="1237951472"/>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8</a:t>
                      </a:r>
                    </a:p>
                  </a:txBody>
                  <a:tcPr anchor="ctr"/>
                </a:tc>
                <a:tc>
                  <a:txBody>
                    <a:bodyPr/>
                    <a:lstStyle/>
                    <a:p>
                      <a:pPr algn="l" fontAlgn="b"/>
                      <a:r>
                        <a:rPr lang="en-GB" sz="1100" b="0" i="0" u="none" strike="noStrike" dirty="0">
                          <a:solidFill>
                            <a:srgbClr val="0070C0"/>
                          </a:solidFill>
                          <a:effectLst/>
                          <a:latin typeface="Arial" panose="020B0604020202020204" pitchFamily="34" charset="0"/>
                          <a:cs typeface="Arial" panose="020B0604020202020204" pitchFamily="34" charset="0"/>
                        </a:rPr>
                        <a:t>Care home residents with dementia create a bigger demand on acute services than those residents who have continued to live in their own home with support</a:t>
                      </a:r>
                    </a:p>
                  </a:txBody>
                  <a:tcPr marL="6350" marR="6350" marT="6350" marB="0" anchor="ctr"/>
                </a:tc>
                <a:extLst>
                  <a:ext uri="{0D108BD9-81ED-4DB2-BD59-A6C34878D82A}">
                    <a16:rowId xmlns:a16="http://schemas.microsoft.com/office/drawing/2014/main" val="1077805838"/>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9</a:t>
                      </a:r>
                    </a:p>
                  </a:txBody>
                  <a:tcPr anchor="ctr"/>
                </a:tc>
                <a:tc>
                  <a:txBody>
                    <a:bodyPr/>
                    <a:lstStyle/>
                    <a:p>
                      <a:pPr algn="l" fontAlgn="b"/>
                      <a:r>
                        <a:rPr lang="en-GB" sz="1100" b="0" i="0" u="none" strike="noStrike" dirty="0">
                          <a:solidFill>
                            <a:srgbClr val="0070C0"/>
                          </a:solidFill>
                          <a:effectLst/>
                          <a:latin typeface="Arial" panose="020B0604020202020204" pitchFamily="34" charset="0"/>
                          <a:cs typeface="Arial" panose="020B0604020202020204" pitchFamily="34" charset="0"/>
                        </a:rPr>
                        <a:t>Falls and frailty incidents prevention and clearer pathways of support to reduce demand on primary care services alongside limited utilisation of new technology </a:t>
                      </a:r>
                    </a:p>
                  </a:txBody>
                  <a:tcPr marL="6350" marR="6350" marT="6350" marB="0" anchor="ctr"/>
                </a:tc>
                <a:extLst>
                  <a:ext uri="{0D108BD9-81ED-4DB2-BD59-A6C34878D82A}">
                    <a16:rowId xmlns:a16="http://schemas.microsoft.com/office/drawing/2014/main" val="2834138840"/>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10</a:t>
                      </a:r>
                    </a:p>
                  </a:txBody>
                  <a:tcPr anchor="ctr"/>
                </a:tc>
                <a:tc>
                  <a:txBody>
                    <a:bodyPr/>
                    <a:lstStyle/>
                    <a:p>
                      <a:pPr algn="l" fontAlgn="b"/>
                      <a:r>
                        <a:rPr lang="en-GB" sz="1100" b="0" i="0" u="none" strike="noStrike" dirty="0">
                          <a:solidFill>
                            <a:srgbClr val="0070C0"/>
                          </a:solidFill>
                          <a:effectLst/>
                          <a:latin typeface="Arial" panose="020B0604020202020204" pitchFamily="34" charset="0"/>
                          <a:cs typeface="Arial" panose="020B0604020202020204" pitchFamily="34" charset="0"/>
                        </a:rPr>
                        <a:t>Too many people die in hospital rather than their preferred setting of care</a:t>
                      </a:r>
                    </a:p>
                  </a:txBody>
                  <a:tcPr marL="6350" marR="6350" marT="6350" marB="0" anchor="ctr"/>
                </a:tc>
                <a:extLst>
                  <a:ext uri="{0D108BD9-81ED-4DB2-BD59-A6C34878D82A}">
                    <a16:rowId xmlns:a16="http://schemas.microsoft.com/office/drawing/2014/main" val="621615611"/>
                  </a:ext>
                </a:extLst>
              </a:tr>
            </a:tbl>
          </a:graphicData>
        </a:graphic>
      </p:graphicFrame>
      <p:sp>
        <p:nvSpPr>
          <p:cNvPr id="14" name="Content Placeholder 13">
            <a:extLst>
              <a:ext uri="{FF2B5EF4-FFF2-40B4-BE49-F238E27FC236}">
                <a16:creationId xmlns:a16="http://schemas.microsoft.com/office/drawing/2014/main" id="{4F6BD718-E762-4400-A448-55E73011FD0C}"/>
              </a:ext>
            </a:extLst>
          </p:cNvPr>
          <p:cNvSpPr>
            <a:spLocks noGrp="1"/>
          </p:cNvSpPr>
          <p:nvPr>
            <p:ph idx="1"/>
          </p:nvPr>
        </p:nvSpPr>
        <p:spPr>
          <a:xfrm>
            <a:off x="588263" y="1840886"/>
            <a:ext cx="10040587" cy="332062"/>
          </a:xfrm>
        </p:spPr>
        <p:txBody>
          <a:bodyPr/>
          <a:lstStyle/>
          <a:p>
            <a:r>
              <a:rPr lang="en-GB" dirty="0"/>
              <a:t>WWV Problem Statements – Long List</a:t>
            </a:r>
          </a:p>
        </p:txBody>
      </p:sp>
    </p:spTree>
    <p:extLst>
      <p:ext uri="{BB962C8B-B14F-4D97-AF65-F5344CB8AC3E}">
        <p14:creationId xmlns:p14="http://schemas.microsoft.com/office/powerpoint/2010/main" val="233406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8">
            <a:extLst>
              <a:ext uri="{FF2B5EF4-FFF2-40B4-BE49-F238E27FC236}">
                <a16:creationId xmlns:a16="http://schemas.microsoft.com/office/drawing/2014/main" id="{39D4446F-D184-4CDD-8851-B001C6A0991E}"/>
              </a:ext>
            </a:extLst>
          </p:cNvPr>
          <p:cNvGraphicFramePr>
            <a:graphicFrameLocks noGrp="1"/>
          </p:cNvGraphicFramePr>
          <p:nvPr>
            <p:extLst>
              <p:ext uri="{D42A27DB-BD31-4B8C-83A1-F6EECF244321}">
                <p14:modId xmlns:p14="http://schemas.microsoft.com/office/powerpoint/2010/main" val="3290493835"/>
              </p:ext>
            </p:extLst>
          </p:nvPr>
        </p:nvGraphicFramePr>
        <p:xfrm>
          <a:off x="588264" y="2281187"/>
          <a:ext cx="11032921" cy="3804808"/>
        </p:xfrm>
        <a:graphic>
          <a:graphicData uri="http://schemas.openxmlformats.org/drawingml/2006/table">
            <a:tbl>
              <a:tblPr firstRow="1" bandRow="1">
                <a:tableStyleId>{00A15C55-8517-42AA-B614-E9B94910E393}</a:tableStyleId>
              </a:tblPr>
              <a:tblGrid>
                <a:gridCol w="1116361">
                  <a:extLst>
                    <a:ext uri="{9D8B030D-6E8A-4147-A177-3AD203B41FA5}">
                      <a16:colId xmlns:a16="http://schemas.microsoft.com/office/drawing/2014/main" val="3227522155"/>
                    </a:ext>
                  </a:extLst>
                </a:gridCol>
                <a:gridCol w="9916560">
                  <a:extLst>
                    <a:ext uri="{9D8B030D-6E8A-4147-A177-3AD203B41FA5}">
                      <a16:colId xmlns:a16="http://schemas.microsoft.com/office/drawing/2014/main" val="2960879364"/>
                    </a:ext>
                  </a:extLst>
                </a:gridCol>
              </a:tblGrid>
              <a:tr h="261867">
                <a:tc>
                  <a:txBody>
                    <a:bodyPr/>
                    <a:lstStyle/>
                    <a:p>
                      <a:pPr algn="ctr"/>
                      <a:r>
                        <a:rPr lang="en-GB" sz="1200" dirty="0">
                          <a:solidFill>
                            <a:schemeClr val="tx2"/>
                          </a:solidFill>
                          <a:latin typeface="Arial" panose="020B0604020202020204" pitchFamily="34" charset="0"/>
                          <a:cs typeface="Arial" panose="020B0604020202020204" pitchFamily="34" charset="0"/>
                        </a:rPr>
                        <a:t>Number</a:t>
                      </a:r>
                    </a:p>
                  </a:txBody>
                  <a:tcPr anchor="ctr"/>
                </a:tc>
                <a:tc>
                  <a:txBody>
                    <a:bodyPr/>
                    <a:lstStyle/>
                    <a:p>
                      <a:pPr algn="l"/>
                      <a:r>
                        <a:rPr lang="en-GB" sz="1200" dirty="0">
                          <a:solidFill>
                            <a:schemeClr val="tx2"/>
                          </a:solidFill>
                          <a:latin typeface="Arial" panose="020B0604020202020204" pitchFamily="34" charset="0"/>
                          <a:cs typeface="Arial" panose="020B0604020202020204" pitchFamily="34" charset="0"/>
                        </a:rPr>
                        <a:t>Statement</a:t>
                      </a:r>
                    </a:p>
                  </a:txBody>
                  <a:tcPr anchor="ctr"/>
                </a:tc>
                <a:extLst>
                  <a:ext uri="{0D108BD9-81ED-4DB2-BD59-A6C34878D82A}">
                    <a16:rowId xmlns:a16="http://schemas.microsoft.com/office/drawing/2014/main" val="966784339"/>
                  </a:ext>
                </a:extLst>
              </a:tr>
              <a:tr h="670876">
                <a:tc>
                  <a:txBody>
                    <a:bodyPr/>
                    <a:lstStyle/>
                    <a:p>
                      <a:pPr algn="ctr"/>
                      <a:r>
                        <a:rPr lang="en-GB" sz="1200" dirty="0">
                          <a:solidFill>
                            <a:schemeClr val="tx2"/>
                          </a:solidFill>
                          <a:latin typeface="Arial" panose="020B0604020202020204" pitchFamily="34" charset="0"/>
                          <a:cs typeface="Arial" panose="020B0604020202020204" pitchFamily="34" charset="0"/>
                        </a:rPr>
                        <a:t>1</a:t>
                      </a:r>
                    </a:p>
                  </a:txBody>
                  <a:tcPr anchor="ctr"/>
                </a:tc>
                <a:tc>
                  <a:txBody>
                    <a:bodyPr/>
                    <a:lstStyle/>
                    <a:p>
                      <a:pPr algn="l" fontAlgn="b"/>
                      <a:r>
                        <a:rPr lang="en-GB" sz="1200" b="0" i="0" u="none" strike="noStrike" dirty="0">
                          <a:solidFill>
                            <a:srgbClr val="0070C0"/>
                          </a:solidFill>
                          <a:effectLst/>
                          <a:latin typeface="Arial" panose="020B0604020202020204" pitchFamily="34" charset="0"/>
                          <a:cs typeface="Arial" panose="020B0604020202020204" pitchFamily="34" charset="0"/>
                        </a:rPr>
                        <a:t>There is a higher prevalence of children and young people who are an unhealthy weight and have a below average physical activity across Weston, Worle and Villages</a:t>
                      </a:r>
                    </a:p>
                  </a:txBody>
                  <a:tcPr marL="6350" marR="6350" marT="6350" marB="0" anchor="ctr"/>
                </a:tc>
                <a:extLst>
                  <a:ext uri="{0D108BD9-81ED-4DB2-BD59-A6C34878D82A}">
                    <a16:rowId xmlns:a16="http://schemas.microsoft.com/office/drawing/2014/main" val="4169986028"/>
                  </a:ext>
                </a:extLst>
              </a:tr>
              <a:tr h="953204">
                <a:tc>
                  <a:txBody>
                    <a:bodyPr/>
                    <a:lstStyle/>
                    <a:p>
                      <a:pPr algn="ctr"/>
                      <a:r>
                        <a:rPr lang="en-GB" sz="1200" dirty="0">
                          <a:solidFill>
                            <a:schemeClr val="tx2"/>
                          </a:solidFill>
                          <a:latin typeface="Arial" panose="020B0604020202020204" pitchFamily="34" charset="0"/>
                          <a:cs typeface="Arial" panose="020B0604020202020204" pitchFamily="34" charset="0"/>
                        </a:rPr>
                        <a:t>2</a:t>
                      </a:r>
                    </a:p>
                  </a:txBody>
                  <a:tcPr anchor="ctr"/>
                </a:tc>
                <a:tc>
                  <a:txBody>
                    <a:bodyPr/>
                    <a:lstStyle/>
                    <a:p>
                      <a:pPr algn="l" fontAlgn="b"/>
                      <a:r>
                        <a:rPr lang="en-GB" sz="1200" b="0" i="0" u="none" strike="noStrike" dirty="0">
                          <a:solidFill>
                            <a:srgbClr val="0070C0"/>
                          </a:solidFill>
                          <a:effectLst/>
                          <a:latin typeface="Arial" panose="020B0604020202020204" pitchFamily="34" charset="0"/>
                          <a:cs typeface="Arial" panose="020B0604020202020204" pitchFamily="34" charset="0"/>
                        </a:rPr>
                        <a:t>Weston Worle and Villages most deprived areas have a lower life expectancy</a:t>
                      </a:r>
                    </a:p>
                  </a:txBody>
                  <a:tcPr marL="6350" marR="6350" marT="6350" marB="0" anchor="ctr"/>
                </a:tc>
                <a:extLst>
                  <a:ext uri="{0D108BD9-81ED-4DB2-BD59-A6C34878D82A}">
                    <a16:rowId xmlns:a16="http://schemas.microsoft.com/office/drawing/2014/main" val="76373727"/>
                  </a:ext>
                </a:extLst>
              </a:tr>
              <a:tr h="953204">
                <a:tc>
                  <a:txBody>
                    <a:bodyPr/>
                    <a:lstStyle/>
                    <a:p>
                      <a:pPr algn="ctr"/>
                      <a:r>
                        <a:rPr lang="en-GB" sz="1200" dirty="0">
                          <a:solidFill>
                            <a:schemeClr val="tx2"/>
                          </a:solidFill>
                          <a:latin typeface="Arial" panose="020B0604020202020204" pitchFamily="34" charset="0"/>
                          <a:cs typeface="Arial" panose="020B0604020202020204" pitchFamily="34" charset="0"/>
                        </a:rPr>
                        <a:t>3</a:t>
                      </a:r>
                    </a:p>
                  </a:txBody>
                  <a:tcPr anchor="ctr"/>
                </a:tc>
                <a:tc>
                  <a:txBody>
                    <a:bodyPr/>
                    <a:lstStyle/>
                    <a:p>
                      <a:pPr algn="l" fontAlgn="b"/>
                      <a:r>
                        <a:rPr lang="en-GB" sz="1200" b="0" i="0" u="none" strike="noStrike" dirty="0">
                          <a:solidFill>
                            <a:srgbClr val="0070C0"/>
                          </a:solidFill>
                          <a:effectLst/>
                          <a:latin typeface="Arial" panose="020B0604020202020204" pitchFamily="34" charset="0"/>
                          <a:cs typeface="Arial" panose="020B0604020202020204" pitchFamily="34" charset="0"/>
                        </a:rPr>
                        <a:t>Demand from fall and frailty incidents across primary care</a:t>
                      </a:r>
                    </a:p>
                  </a:txBody>
                  <a:tcPr marL="6350" marR="6350" marT="6350" marB="0" anchor="ctr"/>
                </a:tc>
                <a:extLst>
                  <a:ext uri="{0D108BD9-81ED-4DB2-BD59-A6C34878D82A}">
                    <a16:rowId xmlns:a16="http://schemas.microsoft.com/office/drawing/2014/main" val="754096587"/>
                  </a:ext>
                </a:extLst>
              </a:tr>
              <a:tr h="953204">
                <a:tc>
                  <a:txBody>
                    <a:bodyPr/>
                    <a:lstStyle/>
                    <a:p>
                      <a:pPr algn="ctr"/>
                      <a:r>
                        <a:rPr lang="en-GB" sz="1200" dirty="0">
                          <a:solidFill>
                            <a:schemeClr val="tx2"/>
                          </a:solidFill>
                          <a:latin typeface="Arial" panose="020B0604020202020204" pitchFamily="34" charset="0"/>
                          <a:cs typeface="Arial" panose="020B0604020202020204" pitchFamily="34" charset="0"/>
                        </a:rPr>
                        <a:t>4</a:t>
                      </a:r>
                    </a:p>
                  </a:txBody>
                  <a:tcPr anchor="ct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200" dirty="0">
                          <a:solidFill>
                            <a:srgbClr val="0070C0"/>
                          </a:solidFill>
                          <a:latin typeface="Arial" panose="020B0604020202020204" pitchFamily="34" charset="0"/>
                          <a:cs typeface="Arial" panose="020B0604020202020204" pitchFamily="34" charset="0"/>
                        </a:rPr>
                        <a:t>Too many people die in hospital rather than their preferred setting of care</a:t>
                      </a:r>
                    </a:p>
                  </a:txBody>
                  <a:tcPr marL="6350" marR="6350" marT="6350" marB="0" anchor="ctr"/>
                </a:tc>
                <a:extLst>
                  <a:ext uri="{0D108BD9-81ED-4DB2-BD59-A6C34878D82A}">
                    <a16:rowId xmlns:a16="http://schemas.microsoft.com/office/drawing/2014/main" val="1634307617"/>
                  </a:ext>
                </a:extLst>
              </a:tr>
            </a:tbl>
          </a:graphicData>
        </a:graphic>
      </p:graphicFrame>
      <p:sp>
        <p:nvSpPr>
          <p:cNvPr id="14" name="Content Placeholder 13">
            <a:extLst>
              <a:ext uri="{FF2B5EF4-FFF2-40B4-BE49-F238E27FC236}">
                <a16:creationId xmlns:a16="http://schemas.microsoft.com/office/drawing/2014/main" id="{4F6BD718-E762-4400-A448-55E73011FD0C}"/>
              </a:ext>
            </a:extLst>
          </p:cNvPr>
          <p:cNvSpPr>
            <a:spLocks noGrp="1"/>
          </p:cNvSpPr>
          <p:nvPr>
            <p:ph idx="1"/>
          </p:nvPr>
        </p:nvSpPr>
        <p:spPr>
          <a:xfrm>
            <a:off x="588264" y="1840886"/>
            <a:ext cx="6995384" cy="332062"/>
          </a:xfrm>
        </p:spPr>
        <p:txBody>
          <a:bodyPr/>
          <a:lstStyle/>
          <a:p>
            <a:r>
              <a:rPr lang="en-GB" dirty="0"/>
              <a:t>WWV Problem Statements – Short List</a:t>
            </a:r>
          </a:p>
        </p:txBody>
      </p:sp>
    </p:spTree>
    <p:extLst>
      <p:ext uri="{BB962C8B-B14F-4D97-AF65-F5344CB8AC3E}">
        <p14:creationId xmlns:p14="http://schemas.microsoft.com/office/powerpoint/2010/main" val="888043453"/>
      </p:ext>
    </p:extLst>
  </p:cSld>
  <p:clrMapOvr>
    <a:masterClrMapping/>
  </p:clrMapOvr>
</p:sld>
</file>

<file path=ppt/theme/theme1.xml><?xml version="1.0" encoding="utf-8"?>
<a:theme xmlns:a="http://schemas.openxmlformats.org/drawingml/2006/main" name="Office Theme">
  <a:themeElements>
    <a:clrScheme name="NECS 1">
      <a:dk1>
        <a:srgbClr val="000000"/>
      </a:dk1>
      <a:lt1>
        <a:srgbClr val="FFFFFF"/>
      </a:lt1>
      <a:dk2>
        <a:srgbClr val="0069B3"/>
      </a:dk2>
      <a:lt2>
        <a:srgbClr val="44247C"/>
      </a:lt2>
      <a:accent1>
        <a:srgbClr val="F29000"/>
      </a:accent1>
      <a:accent2>
        <a:srgbClr val="CD4592"/>
      </a:accent2>
      <a:accent3>
        <a:srgbClr val="64B32E"/>
      </a:accent3>
      <a:accent4>
        <a:srgbClr val="34BCED"/>
      </a:accent4>
      <a:accent5>
        <a:srgbClr val="039E97"/>
      </a:accent5>
      <a:accent6>
        <a:srgbClr val="750A49"/>
      </a:accent6>
      <a:hlink>
        <a:srgbClr val="026544"/>
      </a:hlink>
      <a:folHlink>
        <a:srgbClr val="0069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CS_PPT_Template_1" id="{7C54F92D-9EC1-4D39-9483-C16F9CE60700}" vid="{2E8B6166-C4BD-4E0A-9CFA-F3409D87457F}"/>
    </a:ext>
  </a:extLst>
</a:theme>
</file>

<file path=ppt/theme/theme2.xml><?xml version="1.0" encoding="utf-8"?>
<a:theme xmlns:a="http://schemas.openxmlformats.org/drawingml/2006/main" name="1_Office Theme">
  <a:themeElements>
    <a:clrScheme name="NECS">
      <a:dk1>
        <a:srgbClr val="000000"/>
      </a:dk1>
      <a:lt1>
        <a:srgbClr val="FFFFFF"/>
      </a:lt1>
      <a:dk2>
        <a:srgbClr val="0069B3"/>
      </a:dk2>
      <a:lt2>
        <a:srgbClr val="44247C"/>
      </a:lt2>
      <a:accent1>
        <a:srgbClr val="F29000"/>
      </a:accent1>
      <a:accent2>
        <a:srgbClr val="CD4592"/>
      </a:accent2>
      <a:accent3>
        <a:srgbClr val="64B32E"/>
      </a:accent3>
      <a:accent4>
        <a:srgbClr val="34BCED"/>
      </a:accent4>
      <a:accent5>
        <a:srgbClr val="039E97"/>
      </a:accent5>
      <a:accent6>
        <a:srgbClr val="750A49"/>
      </a:accent6>
      <a:hlink>
        <a:srgbClr val="026544"/>
      </a:hlink>
      <a:folHlink>
        <a:srgbClr val="0069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CS_PPT_Template_1" id="{7C54F92D-9EC1-4D39-9483-C16F9CE60700}" vid="{11DB18E4-2769-4569-ABC8-F8F810E93D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12e37d-cb6d-4ba9-9251-dba42504ca42" xsi:nil="true"/>
    <lcf76f155ced4ddcb4097134ff3c332f xmlns="68ccacda-522c-41ad-8c85-1c162f10e83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7978F473590143AF5A56C27CF6C95D" ma:contentTypeVersion="12" ma:contentTypeDescription="Create a new document." ma:contentTypeScope="" ma:versionID="ca1beee5508d0943ab04d34d247ea42b">
  <xsd:schema xmlns:xsd="http://www.w3.org/2001/XMLSchema" xmlns:xs="http://www.w3.org/2001/XMLSchema" xmlns:p="http://schemas.microsoft.com/office/2006/metadata/properties" xmlns:ns2="68ccacda-522c-41ad-8c85-1c162f10e832" xmlns:ns3="cb12e37d-cb6d-4ba9-9251-dba42504ca42" targetNamespace="http://schemas.microsoft.com/office/2006/metadata/properties" ma:root="true" ma:fieldsID="d1c9c65b54a2dfae46c42af31ac1c188" ns2:_="" ns3:_="">
    <xsd:import namespace="68ccacda-522c-41ad-8c85-1c162f10e832"/>
    <xsd:import namespace="cb12e37d-cb6d-4ba9-9251-dba42504ca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cacda-522c-41ad-8c85-1c162f10e8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12e37d-cb6d-4ba9-9251-dba42504ca4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29a2abe-08ae-4fe3-a0a5-a00983d2c479}" ma:internalName="TaxCatchAll" ma:showField="CatchAllData" ma:web="cb12e37d-cb6d-4ba9-9251-dba42504ca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AC9DA0-238A-4899-9511-2D2E95B05E71}">
  <ds:schemaRefs>
    <ds:schemaRef ds:uri="cb12e37d-cb6d-4ba9-9251-dba42504ca42"/>
    <ds:schemaRef ds:uri="68ccacda-522c-41ad-8c85-1c162f10e832"/>
    <ds:schemaRef ds:uri="http://schemas.microsoft.com/office/infopath/2007/PartnerControls"/>
    <ds:schemaRef ds:uri="http://schemas.microsoft.com/office/2006/metadata/properties"/>
    <ds:schemaRef ds:uri="http://purl.org/dc/dcmitype/"/>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11063201-2536-466B-A07C-C61A0BA4A3C4}">
  <ds:schemaRefs>
    <ds:schemaRef ds:uri="http://schemas.microsoft.com/sharepoint/v3/contenttype/forms"/>
  </ds:schemaRefs>
</ds:datastoreItem>
</file>

<file path=customXml/itemProps3.xml><?xml version="1.0" encoding="utf-8"?>
<ds:datastoreItem xmlns:ds="http://schemas.openxmlformats.org/officeDocument/2006/customXml" ds:itemID="{A710AA0F-B325-4F67-9F3D-B641425B2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cacda-522c-41ad-8c85-1c162f10e832"/>
    <ds:schemaRef ds:uri="cb12e37d-cb6d-4ba9-9251-dba42504ca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NECS Powerpoint Template</Template>
  <TotalTime>3545</TotalTime>
  <Words>1817</Words>
  <Application>Microsoft Office PowerPoint</Application>
  <PresentationFormat>Widescreen</PresentationFormat>
  <Paragraphs>123</Paragraphs>
  <Slides>16</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1_Office Theme</vt:lpstr>
      <vt:lpstr>NECS Consultancy Support to BNSSG</vt:lpstr>
      <vt:lpstr>PowerPoint Presentation</vt:lpstr>
      <vt:lpstr>PowerPoint Presentation</vt:lpstr>
      <vt:lpstr>PowerPoint Presentation</vt:lpstr>
      <vt:lpstr>Applying the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NECS 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NECS Consultancy Support to BNSSG</dc:title>
  <dc:creator>EDMUNDS, Jack (NHS NORTH OF ENGLAND COMMISSIONING SUPPORT UNIT)</dc:creator>
  <cp:lastModifiedBy>EDMUNDS, Jack (NHS NORTH OF ENGLAND COMMISSIONING SUPPORT UNIT)</cp:lastModifiedBy>
  <cp:revision>15</cp:revision>
  <dcterms:created xsi:type="dcterms:W3CDTF">2022-10-11T14:49:46Z</dcterms:created>
  <dcterms:modified xsi:type="dcterms:W3CDTF">2022-11-07T14:39:08Z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0x010100577978F473590143AF5A56C27CF6C95D</vt:lpwstr>
  </property>
  <property fmtid="{D5CDD505-2E9C-101B-9397-08002B2CF9AE}" pid="3" name="MediaServiceImageTags">
    <vt:lpwstr/>
  </property>
</Properties>
</file>