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0" r:id="rId2"/>
    <p:sldId id="289" r:id="rId3"/>
    <p:sldId id="301" r:id="rId4"/>
    <p:sldId id="281" r:id="rId5"/>
    <p:sldId id="325" r:id="rId6"/>
    <p:sldId id="330" r:id="rId7"/>
    <p:sldId id="292" r:id="rId8"/>
    <p:sldId id="259" r:id="rId9"/>
    <p:sldId id="256" r:id="rId10"/>
    <p:sldId id="298" r:id="rId11"/>
    <p:sldId id="288" r:id="rId12"/>
    <p:sldId id="278" r:id="rId13"/>
    <p:sldId id="283" r:id="rId14"/>
    <p:sldId id="284" r:id="rId15"/>
    <p:sldId id="285" r:id="rId16"/>
    <p:sldId id="286" r:id="rId17"/>
    <p:sldId id="296" r:id="rId18"/>
    <p:sldId id="287" r:id="rId19"/>
    <p:sldId id="300"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9" autoAdjust="0"/>
    <p:restoredTop sz="94660"/>
  </p:normalViewPr>
  <p:slideViewPr>
    <p:cSldViewPr snapToGrid="0">
      <p:cViewPr varScale="1">
        <p:scale>
          <a:sx n="114" d="100"/>
          <a:sy n="114" d="100"/>
        </p:scale>
        <p:origin x="2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6A09-8067-BAE7-548F-33E7CA7110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7D9EFF-7F15-8633-2014-B3877F5375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ED60B4-294D-24AA-6ED5-162C67A7B91E}"/>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5" name="Footer Placeholder 4">
            <a:extLst>
              <a:ext uri="{FF2B5EF4-FFF2-40B4-BE49-F238E27FC236}">
                <a16:creationId xmlns:a16="http://schemas.microsoft.com/office/drawing/2014/main" id="{3B4CDBF2-3B9C-524E-5368-8E676248B72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0CB7C51-9165-226F-327B-DE7D675361B9}"/>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330914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0F0F-0BFA-AC0B-A129-CCB3D357B5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B5550A-4AD7-550B-519F-9F9E8FDFBD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6FA2F-29EE-494A-3920-1F81CF287A68}"/>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5" name="Footer Placeholder 4">
            <a:extLst>
              <a:ext uri="{FF2B5EF4-FFF2-40B4-BE49-F238E27FC236}">
                <a16:creationId xmlns:a16="http://schemas.microsoft.com/office/drawing/2014/main" id="{E09B6782-6076-BB68-A1EE-29338D37BB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454757-081A-3DC7-430A-64471F3465A3}"/>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62165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1DBBB-F637-E5D5-6DBB-F6BCA0E8F5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AD0D17-7D5E-7FF7-F450-E98F5B68DB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8B8EC-3F29-6DAC-B65D-3B8D1597300A}"/>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5" name="Footer Placeholder 4">
            <a:extLst>
              <a:ext uri="{FF2B5EF4-FFF2-40B4-BE49-F238E27FC236}">
                <a16:creationId xmlns:a16="http://schemas.microsoft.com/office/drawing/2014/main" id="{9EB42BC4-AC01-4B3D-155F-31779A28CE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A0089A-6BD3-7347-9633-851AA17F8B5A}"/>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266541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D7DC-4BF9-122B-4F52-6FBE26AEED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932167-58A0-6260-DD91-C8C69969A7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A25D63-0A78-FFA3-077C-52E2F0EC7BA7}"/>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5" name="Footer Placeholder 4">
            <a:extLst>
              <a:ext uri="{FF2B5EF4-FFF2-40B4-BE49-F238E27FC236}">
                <a16:creationId xmlns:a16="http://schemas.microsoft.com/office/drawing/2014/main" id="{EF3E4663-6038-3ED3-93B8-451326779CB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3ADA0DD-951A-5159-54F9-6EAC40CE18C7}"/>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188494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A37B-3E30-868A-1EA7-4816F4FAB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F3FFEC-B1CD-ECF2-CF81-053C57E57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0C711-88A7-28EE-1C54-FDEAAFA5E6E9}"/>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5" name="Footer Placeholder 4">
            <a:extLst>
              <a:ext uri="{FF2B5EF4-FFF2-40B4-BE49-F238E27FC236}">
                <a16:creationId xmlns:a16="http://schemas.microsoft.com/office/drawing/2014/main" id="{504DB460-57D0-ECD0-F930-A371B69E32D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447BCB7-A577-569A-890A-DB8D9C7348DF}"/>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71736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1962-508F-02DF-D71F-DF5270DC27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E55A44-50EC-D5BE-F52D-3B8202FFF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F4D62C-70E3-C90E-B56A-5D26884092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50114F-4D77-E5F0-C3E3-B5F1E1E45DED}"/>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6" name="Footer Placeholder 5">
            <a:extLst>
              <a:ext uri="{FF2B5EF4-FFF2-40B4-BE49-F238E27FC236}">
                <a16:creationId xmlns:a16="http://schemas.microsoft.com/office/drawing/2014/main" id="{4B3211D2-CAEF-5192-2605-AB8D2799B41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A28A49B-9981-DC1B-04D2-A949CAB09716}"/>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141747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A333-7544-6445-0A98-DF3DE8834F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BF28FC-B05B-2FD1-345F-559ED26BF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71F746-125A-BE52-DE13-FF404133EB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651305-51D8-5266-B3C3-2104D37F9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1438A8-D142-C31E-97BE-EBCE16578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037EDF-9546-E92A-90FC-4198975E0884}"/>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8" name="Footer Placeholder 7">
            <a:extLst>
              <a:ext uri="{FF2B5EF4-FFF2-40B4-BE49-F238E27FC236}">
                <a16:creationId xmlns:a16="http://schemas.microsoft.com/office/drawing/2014/main" id="{E8907405-8040-8116-D371-74A08CC5F04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D88786D-D362-4BB0-F2BF-53D3A6F72DED}"/>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30548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D38D-88B7-77D4-F72C-AFA2E58FA7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0CC1D0-C55F-3769-257A-B8F1D17659C5}"/>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4" name="Footer Placeholder 3">
            <a:extLst>
              <a:ext uri="{FF2B5EF4-FFF2-40B4-BE49-F238E27FC236}">
                <a16:creationId xmlns:a16="http://schemas.microsoft.com/office/drawing/2014/main" id="{91152AED-7515-52A7-BDBC-C1F94878521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8DB7224-78D9-60F6-D7FC-F26B87EB3C53}"/>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304537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FD4BA-478D-8B78-F2D9-059F4DFFC83A}"/>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3" name="Footer Placeholder 2">
            <a:extLst>
              <a:ext uri="{FF2B5EF4-FFF2-40B4-BE49-F238E27FC236}">
                <a16:creationId xmlns:a16="http://schemas.microsoft.com/office/drawing/2014/main" id="{D6FFB491-C605-8151-C6BA-9E861E3CDD2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06BC109-C04D-184C-74CA-414588077434}"/>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420672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0567-EC67-02F2-F718-3DB427668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DE449-0D98-3A2E-E397-9D75C0D39B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CBB92E-EC3F-D02C-0A83-96E426E2E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3856F-DE07-CEDD-53ED-5D1527ABD23B}"/>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6" name="Footer Placeholder 5">
            <a:extLst>
              <a:ext uri="{FF2B5EF4-FFF2-40B4-BE49-F238E27FC236}">
                <a16:creationId xmlns:a16="http://schemas.microsoft.com/office/drawing/2014/main" id="{2E63B161-42B7-FC8F-CE4C-168D68A09E4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F3CA973-5973-715F-7AE6-8FD5C7609607}"/>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141667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5E2C-D507-7820-99B1-DF16BE941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B5646A-2EF7-3738-A4D3-2CB960A39F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C4BDFEF-F90B-4936-5F75-E0E20D875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4954B-CF0C-1612-F553-B26352B8D894}"/>
              </a:ext>
            </a:extLst>
          </p:cNvPr>
          <p:cNvSpPr>
            <a:spLocks noGrp="1"/>
          </p:cNvSpPr>
          <p:nvPr>
            <p:ph type="dt" sz="half" idx="10"/>
          </p:nvPr>
        </p:nvSpPr>
        <p:spPr/>
        <p:txBody>
          <a:bodyPr/>
          <a:lstStyle/>
          <a:p>
            <a:fld id="{FC7FA97F-812E-4FEB-A5E4-5753FB16F181}" type="datetimeFigureOut">
              <a:rPr lang="en-GB" smtClean="0"/>
              <a:t>06/12/2022</a:t>
            </a:fld>
            <a:endParaRPr lang="en-GB" dirty="0"/>
          </a:p>
        </p:txBody>
      </p:sp>
      <p:sp>
        <p:nvSpPr>
          <p:cNvPr id="6" name="Footer Placeholder 5">
            <a:extLst>
              <a:ext uri="{FF2B5EF4-FFF2-40B4-BE49-F238E27FC236}">
                <a16:creationId xmlns:a16="http://schemas.microsoft.com/office/drawing/2014/main" id="{CFC8A4CF-6F67-9D22-0D0B-CD85C0848D8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F14F3E4-7B30-A20C-4E91-F10896150787}"/>
              </a:ext>
            </a:extLst>
          </p:cNvPr>
          <p:cNvSpPr>
            <a:spLocks noGrp="1"/>
          </p:cNvSpPr>
          <p:nvPr>
            <p:ph type="sldNum" sz="quarter" idx="12"/>
          </p:nvPr>
        </p:nvSpPr>
        <p:spPr/>
        <p:txBody>
          <a:bodyPr/>
          <a:lstStyle/>
          <a:p>
            <a:fld id="{4E06B049-E8B5-4E77-BC6B-0B5629BA51F2}" type="slidenum">
              <a:rPr lang="en-GB" smtClean="0"/>
              <a:t>‹#›</a:t>
            </a:fld>
            <a:endParaRPr lang="en-GB" dirty="0"/>
          </a:p>
        </p:txBody>
      </p:sp>
    </p:spTree>
    <p:extLst>
      <p:ext uri="{BB962C8B-B14F-4D97-AF65-F5344CB8AC3E}">
        <p14:creationId xmlns:p14="http://schemas.microsoft.com/office/powerpoint/2010/main" val="24568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67D73-E9B4-616D-1388-2999314BA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C1FC38-DD5C-7170-D62B-7D2ABE65CB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51DDDB-46C9-711C-4F30-994048003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FA97F-812E-4FEB-A5E4-5753FB16F181}" type="datetimeFigureOut">
              <a:rPr lang="en-GB" smtClean="0"/>
              <a:t>06/12/2022</a:t>
            </a:fld>
            <a:endParaRPr lang="en-GB" dirty="0"/>
          </a:p>
        </p:txBody>
      </p:sp>
      <p:sp>
        <p:nvSpPr>
          <p:cNvPr id="5" name="Footer Placeholder 4">
            <a:extLst>
              <a:ext uri="{FF2B5EF4-FFF2-40B4-BE49-F238E27FC236}">
                <a16:creationId xmlns:a16="http://schemas.microsoft.com/office/drawing/2014/main" id="{51F931CE-0FA6-155D-B0DB-96007DCAD6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6066775-A4C9-B006-1D28-FB41A55C5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6B049-E8B5-4E77-BC6B-0B5629BA51F2}" type="slidenum">
              <a:rPr lang="en-GB" smtClean="0"/>
              <a:t>‹#›</a:t>
            </a:fld>
            <a:endParaRPr lang="en-GB" dirty="0"/>
          </a:p>
        </p:txBody>
      </p:sp>
    </p:spTree>
    <p:extLst>
      <p:ext uri="{BB962C8B-B14F-4D97-AF65-F5344CB8AC3E}">
        <p14:creationId xmlns:p14="http://schemas.microsoft.com/office/powerpoint/2010/main" val="1434273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gbr01.safelinks.protection.outlook.com/?url=https%3A%2F%2Fwww.routledge.com%2FCompassionate-Cities%2FKellehear%2Fp%2Fbook%2F9780415367738&amp;data=05%7C01%7Cdavid.moss4%40nhs.net%7C2828828c303943055fbe08dacc841e8e%7C37c354b285b047f5b22207b48d774ee3%7C0%7C0%7C638047165055202468%7CUnknown%7CTWFpbGZsb3d8eyJWIjoiMC4wLjAwMDAiLCJQIjoiV2luMzIiLCJBTiI6Ik1haWwiLCJXVCI6Mn0%3D%7C3000%7C%7C%7C&amp;sdata=2m4hvBhIUBXK01z79dOU%2FrBMDVm6pLqTiSValNP5Fsg%3D&amp;reserved=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buzzsprout.com/201026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umanlearning.system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EF26CBE-0B04-18BA-5747-59DEBEDCAD56}"/>
              </a:ext>
            </a:extLst>
          </p:cNvPr>
          <p:cNvSpPr txBox="1"/>
          <p:nvPr/>
        </p:nvSpPr>
        <p:spPr>
          <a:xfrm>
            <a:off x="947447" y="2799889"/>
            <a:ext cx="4933490" cy="2987543"/>
          </a:xfrm>
          <a:prstGeom prst="rect">
            <a:avLst/>
          </a:prstGeom>
        </p:spPr>
        <p:txBody>
          <a:bodyPr vert="horz" lIns="91440" tIns="45720" rIns="91440" bIns="45720" rtlCol="0" anchor="t">
            <a:normAutofit/>
          </a:bodyPr>
          <a:lstStyle/>
          <a:p>
            <a:pPr>
              <a:lnSpc>
                <a:spcPct val="90000"/>
              </a:lnSpc>
              <a:spcAft>
                <a:spcPts val="800"/>
              </a:spcAft>
            </a:pPr>
            <a:r>
              <a:rPr lang="en-US" sz="2200" b="1" dirty="0" err="1">
                <a:solidFill>
                  <a:srgbClr val="FFFFFF"/>
                </a:solidFill>
                <a:effectLst/>
              </a:rPr>
              <a:t>Woodspring</a:t>
            </a:r>
            <a:r>
              <a:rPr lang="en-US" sz="2200" b="1" dirty="0">
                <a:solidFill>
                  <a:srgbClr val="FFFFFF"/>
                </a:solidFill>
                <a:effectLst/>
              </a:rPr>
              <a:t> </a:t>
            </a:r>
          </a:p>
          <a:p>
            <a:pPr>
              <a:lnSpc>
                <a:spcPct val="90000"/>
              </a:lnSpc>
              <a:spcAft>
                <a:spcPts val="800"/>
              </a:spcAft>
            </a:pPr>
            <a:r>
              <a:rPr lang="en-US" sz="2200" b="1" dirty="0">
                <a:solidFill>
                  <a:srgbClr val="FFFFFF"/>
                </a:solidFill>
                <a:effectLst/>
              </a:rPr>
              <a:t>2023-2028</a:t>
            </a:r>
            <a:endParaRPr lang="en-US" sz="2200" dirty="0">
              <a:solidFill>
                <a:srgbClr val="FFFFFF"/>
              </a:solidFill>
              <a:effectLst/>
            </a:endParaRPr>
          </a:p>
          <a:p>
            <a:pPr indent="-228600">
              <a:lnSpc>
                <a:spcPct val="90000"/>
              </a:lnSpc>
              <a:spcAft>
                <a:spcPts val="600"/>
              </a:spcAft>
              <a:buFont typeface="Arial" panose="020B0604020202020204" pitchFamily="34" charset="0"/>
              <a:buChar char="•"/>
            </a:pPr>
            <a:endParaRPr lang="en-US" sz="2200" dirty="0">
              <a:solidFill>
                <a:srgbClr val="FFFFFF"/>
              </a:solidFill>
            </a:endParaRPr>
          </a:p>
          <a:p>
            <a:pPr>
              <a:lnSpc>
                <a:spcPct val="90000"/>
              </a:lnSpc>
              <a:spcAft>
                <a:spcPts val="600"/>
              </a:spcAft>
            </a:pPr>
            <a:r>
              <a:rPr lang="en-US" sz="2200" dirty="0">
                <a:solidFill>
                  <a:srgbClr val="FFFFFF"/>
                </a:solidFill>
              </a:rPr>
              <a:t>What we can achieve together</a:t>
            </a:r>
          </a:p>
        </p:txBody>
      </p:sp>
      <p:pic>
        <p:nvPicPr>
          <p:cNvPr id="7" name="Graphic 1">
            <a:extLst>
              <a:ext uri="{FF2B5EF4-FFF2-40B4-BE49-F238E27FC236}">
                <a16:creationId xmlns:a16="http://schemas.microsoft.com/office/drawing/2014/main" id="{4B8FD3FD-8F48-97EB-869E-F02267DF643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29515"/>
          <a:stretch/>
        </p:blipFill>
        <p:spPr bwMode="auto">
          <a:xfrm>
            <a:off x="6524837" y="549982"/>
            <a:ext cx="5166301" cy="2731100"/>
          </a:xfrm>
          <a:prstGeom prst="rect">
            <a:avLst/>
          </a:prstGeom>
          <a:extLst>
            <a:ext uri="{53640926-AAD7-44D8-BBD7-CCE9431645EC}">
              <a14:shadowObscured xmlns:a14="http://schemas.microsoft.com/office/drawing/2010/main"/>
            </a:ext>
          </a:extLst>
        </p:spPr>
      </p:pic>
      <p:pic>
        <p:nvPicPr>
          <p:cNvPr id="5" name="Group 3">
            <a:extLst>
              <a:ext uri="{FF2B5EF4-FFF2-40B4-BE49-F238E27FC236}">
                <a16:creationId xmlns:a16="http://schemas.microsoft.com/office/drawing/2014/main" id="{6CC55A49-25CC-97D0-7621-0AD27A8AB13A}"/>
              </a:ext>
            </a:extLst>
          </p:cNvPr>
          <p:cNvPicPr>
            <a:picLocks/>
          </p:cNvPicPr>
          <p:nvPr/>
        </p:nvPicPr>
        <p:blipFill rotWithShape="1">
          <a:blip r:embed="rId4">
            <a:extLst>
              <a:ext uri="{28A0092B-C50C-407E-A947-70E740481C1C}">
                <a14:useLocalDpi xmlns:a14="http://schemas.microsoft.com/office/drawing/2010/main" val="0"/>
              </a:ext>
            </a:extLst>
          </a:blip>
          <a:srcRect l="3202" r="3202"/>
          <a:stretch/>
        </p:blipFill>
        <p:spPr bwMode="auto">
          <a:xfrm>
            <a:off x="6524836" y="3576919"/>
            <a:ext cx="5166301" cy="2611086"/>
          </a:xfrm>
          <a:prstGeom prst="rect">
            <a:avLst/>
          </a:prstGeom>
          <a:noFill/>
        </p:spPr>
      </p:pic>
    </p:spTree>
    <p:extLst>
      <p:ext uri="{BB962C8B-B14F-4D97-AF65-F5344CB8AC3E}">
        <p14:creationId xmlns:p14="http://schemas.microsoft.com/office/powerpoint/2010/main" val="3522669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7E3E59-B38B-215B-0D74-CB53C1E8B203}"/>
              </a:ext>
            </a:extLst>
          </p:cNvPr>
          <p:cNvSpPr>
            <a:spLocks noGrp="1"/>
          </p:cNvSpPr>
          <p:nvPr>
            <p:ph type="title"/>
          </p:nvPr>
        </p:nvSpPr>
        <p:spPr>
          <a:xfrm>
            <a:off x="1028700" y="2914650"/>
            <a:ext cx="2628900" cy="1171575"/>
          </a:xfrm>
          <a:noFill/>
        </p:spPr>
        <p:txBody>
          <a:bodyPr vert="horz" lIns="91440" tIns="45720" rIns="91440" bIns="45720" rtlCol="0" anchor="ctr">
            <a:normAutofit fontScale="90000"/>
          </a:bodyPr>
          <a:lstStyle/>
          <a:p>
            <a:pPr algn="ctr"/>
            <a:r>
              <a:rPr lang="en-GB"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Outcomes for Communities</a:t>
            </a:r>
            <a:br>
              <a:rPr lang="en-GB" sz="2800" b="1"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US" sz="2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BBEF3D80-1120-C66C-F106-B7CE73FA42B7}"/>
              </a:ext>
            </a:extLst>
          </p:cNvPr>
          <p:cNvSpPr txBox="1"/>
          <p:nvPr/>
        </p:nvSpPr>
        <p:spPr>
          <a:xfrm>
            <a:off x="60960" y="6478375"/>
            <a:ext cx="6096000" cy="348557"/>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What we can achieve together</a:t>
            </a:r>
          </a:p>
        </p:txBody>
      </p:sp>
      <p:sp>
        <p:nvSpPr>
          <p:cNvPr id="6" name="TextBox 5">
            <a:extLst>
              <a:ext uri="{FF2B5EF4-FFF2-40B4-BE49-F238E27FC236}">
                <a16:creationId xmlns:a16="http://schemas.microsoft.com/office/drawing/2014/main" id="{11BC6167-2BDA-91A3-93FF-BB3CE84C005B}"/>
              </a:ext>
            </a:extLst>
          </p:cNvPr>
          <p:cNvSpPr txBox="1"/>
          <p:nvPr/>
        </p:nvSpPr>
        <p:spPr>
          <a:xfrm>
            <a:off x="60960" y="5357114"/>
            <a:ext cx="6096000" cy="671915"/>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Based on a framework designed and developed by Alison Gilchrist and Our Neighbourhood April 2020</a:t>
            </a:r>
          </a:p>
        </p:txBody>
      </p:sp>
      <p:graphicFrame>
        <p:nvGraphicFramePr>
          <p:cNvPr id="7" name="Object 6">
            <a:extLst>
              <a:ext uri="{FF2B5EF4-FFF2-40B4-BE49-F238E27FC236}">
                <a16:creationId xmlns:a16="http://schemas.microsoft.com/office/drawing/2014/main" id="{64CD1536-E1EA-B383-3768-B73960E86AFA}"/>
              </a:ext>
            </a:extLst>
          </p:cNvPr>
          <p:cNvGraphicFramePr>
            <a:graphicFrameLocks noChangeAspect="1"/>
          </p:cNvGraphicFramePr>
          <p:nvPr>
            <p:extLst>
              <p:ext uri="{D42A27DB-BD31-4B8C-83A1-F6EECF244321}">
                <p14:modId xmlns:p14="http://schemas.microsoft.com/office/powerpoint/2010/main" val="1437926450"/>
              </p:ext>
            </p:extLst>
          </p:nvPr>
        </p:nvGraphicFramePr>
        <p:xfrm>
          <a:off x="6468238" y="88675"/>
          <a:ext cx="5562600" cy="6983510"/>
        </p:xfrm>
        <a:graphic>
          <a:graphicData uri="http://schemas.openxmlformats.org/presentationml/2006/ole">
            <mc:AlternateContent xmlns:mc="http://schemas.openxmlformats.org/markup-compatibility/2006">
              <mc:Choice xmlns:v="urn:schemas-microsoft-com:vml" Requires="v">
                <p:oleObj name="Document" r:id="rId2" imgW="6131432" imgH="7673111" progId="Word.Document.12">
                  <p:embed/>
                </p:oleObj>
              </mc:Choice>
              <mc:Fallback>
                <p:oleObj name="Document" r:id="rId2" imgW="6131432" imgH="7673111" progId="Word.Document.12">
                  <p:embed/>
                  <p:pic>
                    <p:nvPicPr>
                      <p:cNvPr id="7" name="Object 6">
                        <a:extLst>
                          <a:ext uri="{FF2B5EF4-FFF2-40B4-BE49-F238E27FC236}">
                            <a16:creationId xmlns:a16="http://schemas.microsoft.com/office/drawing/2014/main" id="{64CD1536-E1EA-B383-3768-B73960E86AFA}"/>
                          </a:ext>
                        </a:extLst>
                      </p:cNvPr>
                      <p:cNvPicPr/>
                      <p:nvPr/>
                    </p:nvPicPr>
                    <p:blipFill>
                      <a:blip r:embed="rId3"/>
                      <a:stretch>
                        <a:fillRect/>
                      </a:stretch>
                    </p:blipFill>
                    <p:spPr>
                      <a:xfrm>
                        <a:off x="6468238" y="88675"/>
                        <a:ext cx="5562600" cy="6983510"/>
                      </a:xfrm>
                      <a:prstGeom prst="rect">
                        <a:avLst/>
                      </a:prstGeom>
                    </p:spPr>
                  </p:pic>
                </p:oleObj>
              </mc:Fallback>
            </mc:AlternateContent>
          </a:graphicData>
        </a:graphic>
      </p:graphicFrame>
    </p:spTree>
    <p:extLst>
      <p:ext uri="{BB962C8B-B14F-4D97-AF65-F5344CB8AC3E}">
        <p14:creationId xmlns:p14="http://schemas.microsoft.com/office/powerpoint/2010/main" val="347743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7E3E59-B38B-215B-0D74-CB53C1E8B20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GB"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Health</a:t>
            </a:r>
            <a:br>
              <a:rPr lang="en-GB"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br>
              <a:rPr lang="en-GB" sz="2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Reducing inequalities</a:t>
            </a:r>
            <a:endParaRPr lang="en-US" sz="20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12462512-2A48-EFD3-5CE8-94959F8B7F00}"/>
              </a:ext>
            </a:extLst>
          </p:cNvPr>
          <p:cNvSpPr txBox="1"/>
          <p:nvPr/>
        </p:nvSpPr>
        <p:spPr>
          <a:xfrm>
            <a:off x="4414101" y="729656"/>
            <a:ext cx="6976710"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We are using our population health intelligence to identify our pockets of deprivation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We are developing an Anticipatory Care model to help people to live well and independently for longer through proactive care for those at high risk of unwarranted health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That will involve structured proactive care and support from a multidisciplinary team (MDT).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We are determined to work with patients differently and to offer proactive well being and care interventions to improve or sustain their health, and to avoid reliance on unplanned care and the distress caused by emergency admissions to hospital.</a:t>
            </a:r>
            <a:b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mn-cs"/>
              </a:rPr>
            </a:br>
            <a:endPar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BEF3D80-1120-C66C-F106-B7CE73FA42B7}"/>
              </a:ext>
            </a:extLst>
          </p:cNvPr>
          <p:cNvSpPr txBox="1"/>
          <p:nvPr/>
        </p:nvSpPr>
        <p:spPr>
          <a:xfrm>
            <a:off x="60960" y="6478375"/>
            <a:ext cx="6096000" cy="348557"/>
          </a:xfrm>
          <a:prstGeom prst="rect">
            <a:avLst/>
          </a:prstGeom>
          <a:noFill/>
        </p:spPr>
        <p:txBody>
          <a:bodyPr wrap="square">
            <a:spAutoFit/>
          </a:bodyPr>
          <a:lstStyle/>
          <a:p>
            <a:pPr>
              <a:lnSpc>
                <a:spcPct val="90000"/>
              </a:lnSpc>
              <a:spcAft>
                <a:spcPts val="600"/>
              </a:spcAft>
            </a:pPr>
            <a:r>
              <a:rPr lang="en-US" sz="1800" dirty="0">
                <a:latin typeface="Aharoni" panose="02010803020104030203" pitchFamily="2" charset="-79"/>
                <a:cs typeface="Aharoni" panose="02010803020104030203" pitchFamily="2" charset="-79"/>
              </a:rPr>
              <a:t>What we can achieve together</a:t>
            </a:r>
          </a:p>
        </p:txBody>
      </p:sp>
    </p:spTree>
    <p:extLst>
      <p:ext uri="{BB962C8B-B14F-4D97-AF65-F5344CB8AC3E}">
        <p14:creationId xmlns:p14="http://schemas.microsoft.com/office/powerpoint/2010/main" val="273115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58DA-86CF-FF44-6233-9B3DFD04BB10}"/>
              </a:ext>
            </a:extLst>
          </p:cNvPr>
          <p:cNvSpPr>
            <a:spLocks noGrp="1"/>
          </p:cNvSpPr>
          <p:nvPr/>
        </p:nvSpPr>
        <p:spPr>
          <a:xfrm>
            <a:off x="979032" y="790549"/>
            <a:ext cx="7041017" cy="4905401"/>
          </a:xfrm>
          <a:prstGeom prst="rect">
            <a:avLst/>
          </a:prstGeom>
          <a:solidFill>
            <a:srgbClr val="44546A">
              <a:lumMod val="20000"/>
              <a:lumOff val="80000"/>
            </a:srgbClr>
          </a:solidFill>
          <a:ln>
            <a:solidFill>
              <a:srgbClr val="1D6FA9">
                <a:lumMod val="75000"/>
              </a:srgbClr>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rtlCol="0">
            <a:noAutofit/>
          </a:bodyPr>
          <a:lstStyle/>
          <a:p>
            <a:pPr lvl="0">
              <a:lnSpc>
                <a:spcPct val="115000"/>
              </a:lnSpc>
              <a:buClr>
                <a:srgbClr val="323130"/>
              </a:buClr>
              <a:buSzPts val="1150"/>
            </a:pPr>
            <a:r>
              <a:rPr lang="en-GB" sz="1600" b="1" u="none" strike="noStrike" dirty="0">
                <a:solidFill>
                  <a:srgbClr val="000000"/>
                </a:solidFill>
                <a:effectLst/>
                <a:latin typeface="Calibri" panose="020F0502020204030204" pitchFamily="34" charset="0"/>
                <a:ea typeface="Calibri" panose="020F0502020204030204" pitchFamily="34" charset="0"/>
                <a:cs typeface="Roboto" panose="02000000000000000000" pitchFamily="2" charset="0"/>
              </a:rPr>
              <a:t>How have lived experience representatives been involved in the Community Mental Health Programme? </a:t>
            </a:r>
            <a:endParaRPr lang="en-GB" sz="16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nSpc>
                <a:spcPct val="115000"/>
              </a:lnSpc>
            </a:pPr>
            <a:r>
              <a:rPr lang="en-GB" sz="1600" dirty="0">
                <a:effectLst/>
                <a:latin typeface="Calibri" panose="020F0502020204030204" pitchFamily="34" charset="0"/>
                <a:ea typeface="Calibri" panose="020F0502020204030204" pitchFamily="34" charset="0"/>
              </a:rPr>
              <a:t> </a:t>
            </a:r>
            <a:endParaRPr lang="en-GB" sz="1600" dirty="0">
              <a:effectLst/>
              <a:latin typeface="Arial" panose="020B0604020202020204" pitchFamily="34" charset="0"/>
              <a:ea typeface="Arial" panose="020B0604020202020204" pitchFamily="34" charset="0"/>
            </a:endParaRPr>
          </a:p>
          <a:p>
            <a:pPr>
              <a:lnSpc>
                <a:spcPct val="115000"/>
              </a:lnSpc>
            </a:pPr>
            <a:r>
              <a:rPr lang="en-GB" sz="1600" dirty="0">
                <a:solidFill>
                  <a:srgbClr val="000000"/>
                </a:solidFill>
                <a:effectLst/>
                <a:latin typeface="Calibri" panose="020F0502020204030204" pitchFamily="34" charset="0"/>
                <a:ea typeface="Calibri" panose="020F0502020204030204" pitchFamily="34" charset="0"/>
              </a:rPr>
              <a:t>Attending meetings and events, from their inception, as equal partners alongside others present, as part of co-production, we represent the views and experiences of both ourselves and others in contributing to the development of mental health support in the best interests of those who may need it. As part of the collaborative process, we listen to other points of view, and when appropriate share our personal lived experience to provide insight. We use our lived experience to influence the outcome and help the ongoing life and direction of the projects. </a:t>
            </a:r>
          </a:p>
          <a:p>
            <a:pPr>
              <a:lnSpc>
                <a:spcPct val="115000"/>
              </a:lnSpc>
            </a:pPr>
            <a:endParaRPr lang="en-GB" sz="1600" dirty="0">
              <a:solidFill>
                <a:srgbClr val="000000"/>
              </a:solidFill>
              <a:latin typeface="Calibri" panose="020F0502020204030204" pitchFamily="34" charset="0"/>
              <a:ea typeface="Arial" panose="020B0604020202020204" pitchFamily="34" charset="0"/>
            </a:endParaRPr>
          </a:p>
          <a:p>
            <a:pPr lvl="0">
              <a:lnSpc>
                <a:spcPct val="115000"/>
              </a:lnSpc>
              <a:buClr>
                <a:srgbClr val="323130"/>
              </a:buClr>
              <a:buSzPts val="1150"/>
            </a:pPr>
            <a:r>
              <a:rPr lang="en-GB" sz="1600" b="1" u="none" strike="noStrike" dirty="0">
                <a:solidFill>
                  <a:srgbClr val="000000"/>
                </a:solidFill>
                <a:effectLst/>
                <a:latin typeface="Calibri" panose="020F0502020204030204" pitchFamily="34" charset="0"/>
                <a:ea typeface="Calibri" panose="020F0502020204030204" pitchFamily="34" charset="0"/>
                <a:cs typeface="Roboto" panose="02000000000000000000" pitchFamily="2" charset="0"/>
              </a:rPr>
              <a:t>What has the experience been like?  </a:t>
            </a:r>
            <a:endParaRPr lang="en-GB" sz="1600" b="1"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nSpc>
                <a:spcPct val="115000"/>
              </a:lnSpc>
            </a:pPr>
            <a:r>
              <a:rPr lang="en-GB" sz="1600" i="1" dirty="0">
                <a:effectLst/>
                <a:latin typeface="Calibri" panose="020F0502020204030204" pitchFamily="34" charset="0"/>
                <a:ea typeface="Calibri" panose="020F0502020204030204" pitchFamily="34" charset="0"/>
              </a:rPr>
              <a:t> </a:t>
            </a:r>
            <a:endParaRPr lang="en-GB" sz="1600" dirty="0">
              <a:effectLst/>
              <a:latin typeface="Arial" panose="020B0604020202020204" pitchFamily="34" charset="0"/>
              <a:ea typeface="Arial" panose="020B0604020202020204" pitchFamily="34" charset="0"/>
            </a:endParaRPr>
          </a:p>
          <a:p>
            <a:pPr>
              <a:lnSpc>
                <a:spcPct val="115000"/>
              </a:lnSpc>
            </a:pPr>
            <a:r>
              <a:rPr lang="en-GB" sz="1600" b="1" i="1" dirty="0">
                <a:solidFill>
                  <a:srgbClr val="000000"/>
                </a:solidFill>
                <a:effectLst/>
                <a:latin typeface="Calibri" panose="020F0502020204030204" pitchFamily="34" charset="0"/>
                <a:ea typeface="Calibri" panose="020F0502020204030204" pitchFamily="34" charset="0"/>
              </a:rPr>
              <a:t>‘’Being involved in the Woodspring ICP I have felt an equal part of the team. When I have something to say, I am heard, and my points are valued.’’</a:t>
            </a:r>
            <a:endParaRPr lang="en-GB" sz="1600" b="1" dirty="0">
              <a:effectLst/>
              <a:latin typeface="Arial" panose="020B0604020202020204" pitchFamily="34" charset="0"/>
              <a:ea typeface="Arial" panose="020B0604020202020204" pitchFamily="34" charset="0"/>
            </a:endParaRPr>
          </a:p>
        </p:txBody>
      </p:sp>
      <p:sp>
        <p:nvSpPr>
          <p:cNvPr id="18" name="TextBox 17">
            <a:extLst>
              <a:ext uri="{FF2B5EF4-FFF2-40B4-BE49-F238E27FC236}">
                <a16:creationId xmlns:a16="http://schemas.microsoft.com/office/drawing/2014/main" id="{4908FDB8-8FD7-5613-47A8-F15B6B23E125}"/>
              </a:ext>
            </a:extLst>
          </p:cNvPr>
          <p:cNvSpPr txBox="1"/>
          <p:nvPr/>
        </p:nvSpPr>
        <p:spPr>
          <a:xfrm>
            <a:off x="60960" y="6478375"/>
            <a:ext cx="6096000" cy="348557"/>
          </a:xfrm>
          <a:prstGeom prst="rect">
            <a:avLst/>
          </a:prstGeom>
          <a:noFill/>
        </p:spPr>
        <p:txBody>
          <a:bodyPr wrap="square">
            <a:spAutoFit/>
          </a:bodyPr>
          <a:lstStyle/>
          <a:p>
            <a:pPr>
              <a:lnSpc>
                <a:spcPct val="90000"/>
              </a:lnSpc>
              <a:spcAft>
                <a:spcPts val="600"/>
              </a:spcAft>
            </a:pPr>
            <a:r>
              <a:rPr lang="en-US" sz="1800" dirty="0">
                <a:latin typeface="Aharoni" panose="02010803020104030203" pitchFamily="2" charset="-79"/>
                <a:cs typeface="Aharoni" panose="02010803020104030203" pitchFamily="2" charset="-79"/>
              </a:rPr>
              <a:t>What we can achieve together</a:t>
            </a:r>
          </a:p>
        </p:txBody>
      </p:sp>
      <p:pic>
        <p:nvPicPr>
          <p:cNvPr id="3" name="Picture 2" descr="A shadow of a person&#10;&#10;Description automatically generated with medium confidence">
            <a:extLst>
              <a:ext uri="{FF2B5EF4-FFF2-40B4-BE49-F238E27FC236}">
                <a16:creationId xmlns:a16="http://schemas.microsoft.com/office/drawing/2014/main" id="{158F00F9-B045-BB95-1599-80E5616A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806" y="790549"/>
            <a:ext cx="2493452" cy="4881014"/>
          </a:xfrm>
          <a:prstGeom prst="rect">
            <a:avLst/>
          </a:prstGeom>
        </p:spPr>
      </p:pic>
    </p:spTree>
    <p:extLst>
      <p:ext uri="{BB962C8B-B14F-4D97-AF65-F5344CB8AC3E}">
        <p14:creationId xmlns:p14="http://schemas.microsoft.com/office/powerpoint/2010/main" val="372704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4E4184E-E5FF-92D6-516A-CB647E6E0740}"/>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Evidence into Practice – Advisory Group </a:t>
            </a:r>
            <a:br>
              <a:rPr lang="en-GB" sz="4000" dirty="0">
                <a:solidFill>
                  <a:srgbClr val="FFFFFF"/>
                </a:solidFill>
              </a:rPr>
            </a:br>
            <a:endParaRPr lang="en-GB" sz="4000"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23CD12D9-AF02-3A4B-CB85-BFD824112704}"/>
              </a:ext>
            </a:extLst>
          </p:cNvPr>
          <p:cNvSpPr>
            <a:spLocks noGrp="1"/>
          </p:cNvSpPr>
          <p:nvPr>
            <p:ph idx="1"/>
          </p:nvPr>
        </p:nvSpPr>
        <p:spPr>
          <a:xfrm>
            <a:off x="5221862" y="1719618"/>
            <a:ext cx="5948831" cy="4633557"/>
          </a:xfrm>
        </p:spPr>
        <p:txBody>
          <a:bodyPr anchor="ctr">
            <a:normAutofit fontScale="85000" lnSpcReduction="20000"/>
          </a:bodyPr>
          <a:lstStyle/>
          <a:p>
            <a:pPr marL="0" indent="0">
              <a:spcAft>
                <a:spcPts val="800"/>
              </a:spcAft>
              <a:buNone/>
            </a:pPr>
            <a:r>
              <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have brought together our intelligence across the Joint Strategic Needs Assessment, produced by North Somerset Council’s public health team, to inform our </a:t>
            </a:r>
            <a:r>
              <a:rPr lang="en-GB"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priorities</a:t>
            </a:r>
            <a:r>
              <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for 2023-28. </a:t>
            </a:r>
          </a:p>
          <a:p>
            <a:pPr marL="0" indent="0">
              <a:spcAft>
                <a:spcPts val="800"/>
              </a:spcAft>
              <a:buNone/>
            </a:pPr>
            <a:r>
              <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That assessment and the work of the Population Health Management team at the Integrated Care Board ensures our work is responsive to the needs of our population. </a:t>
            </a:r>
          </a:p>
          <a:p>
            <a:pPr marL="0" indent="0">
              <a:spcAft>
                <a:spcPts val="800"/>
              </a:spcAft>
              <a:buNone/>
            </a:pPr>
            <a:r>
              <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 have also worked with organisations across Woodspring to ensure that the data reflects the reality of what they experience every day working in the area.</a:t>
            </a:r>
          </a:p>
          <a:p>
            <a:pPr marL="0" indent="0">
              <a:spcAft>
                <a:spcPts val="800"/>
              </a:spcAft>
              <a:buNone/>
            </a:pPr>
            <a:r>
              <a:rPr lang="en-GB" sz="2400" dirty="0">
                <a:solidFill>
                  <a:schemeClr val="bg1"/>
                </a:solidFill>
                <a:latin typeface="Arial" panose="020B0604020202020204" pitchFamily="34" charset="0"/>
                <a:cs typeface="Times New Roman" panose="02020603050405020304" pitchFamily="18" charset="0"/>
              </a:rPr>
              <a:t>As we begin to work to our priorities our Advisory Group will support our continuous learning approach to improve outcomes within our complex system</a:t>
            </a:r>
            <a:endParaRPr lang="en-GB" sz="2400" dirty="0">
              <a:solidFill>
                <a:schemeClr val="bg1"/>
              </a:solidFill>
            </a:endParaRPr>
          </a:p>
        </p:txBody>
      </p:sp>
      <p:sp>
        <p:nvSpPr>
          <p:cNvPr id="4" name="TextBox 3">
            <a:extLst>
              <a:ext uri="{FF2B5EF4-FFF2-40B4-BE49-F238E27FC236}">
                <a16:creationId xmlns:a16="http://schemas.microsoft.com/office/drawing/2014/main" id="{3F70F0EB-DFED-853B-BF09-59A80079832F}"/>
              </a:ext>
            </a:extLst>
          </p:cNvPr>
          <p:cNvSpPr txBox="1"/>
          <p:nvPr/>
        </p:nvSpPr>
        <p:spPr>
          <a:xfrm>
            <a:off x="60960" y="6478375"/>
            <a:ext cx="6096000" cy="348557"/>
          </a:xfrm>
          <a:prstGeom prst="rect">
            <a:avLst/>
          </a:prstGeom>
          <a:noFill/>
        </p:spPr>
        <p:txBody>
          <a:bodyPr wrap="square">
            <a:spAutoFit/>
          </a:bodyPr>
          <a:lstStyle/>
          <a:p>
            <a:pPr>
              <a:lnSpc>
                <a:spcPct val="90000"/>
              </a:lnSpc>
              <a:spcAft>
                <a:spcPts val="600"/>
              </a:spcAft>
            </a:pPr>
            <a:r>
              <a:rPr lang="en-US" sz="1800" dirty="0">
                <a:latin typeface="Aharoni" panose="02010803020104030203" pitchFamily="2" charset="-79"/>
                <a:cs typeface="Aharoni" panose="02010803020104030203" pitchFamily="2" charset="-79"/>
              </a:rPr>
              <a:t>What we can achieve together</a:t>
            </a:r>
          </a:p>
        </p:txBody>
      </p:sp>
    </p:spTree>
    <p:extLst>
      <p:ext uri="{BB962C8B-B14F-4D97-AF65-F5344CB8AC3E}">
        <p14:creationId xmlns:p14="http://schemas.microsoft.com/office/powerpoint/2010/main" val="345079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A7989-C88B-B81C-9002-741F4D475DA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The problems we will focus on tackling</a:t>
            </a:r>
          </a:p>
        </p:txBody>
      </p:sp>
      <p:sp>
        <p:nvSpPr>
          <p:cNvPr id="3" name="TextBox 2">
            <a:extLst>
              <a:ext uri="{FF2B5EF4-FFF2-40B4-BE49-F238E27FC236}">
                <a16:creationId xmlns:a16="http://schemas.microsoft.com/office/drawing/2014/main" id="{61564DA1-D75F-A7B0-84C6-75895D063E13}"/>
              </a:ext>
            </a:extLst>
          </p:cNvPr>
          <p:cNvSpPr txBox="1"/>
          <p:nvPr/>
        </p:nvSpPr>
        <p:spPr>
          <a:xfrm>
            <a:off x="60960" y="6478375"/>
            <a:ext cx="6096000" cy="348557"/>
          </a:xfrm>
          <a:prstGeom prst="rect">
            <a:avLst/>
          </a:prstGeom>
          <a:noFill/>
        </p:spPr>
        <p:txBody>
          <a:bodyPr wrap="square">
            <a:spAutoFit/>
          </a:bodyPr>
          <a:lstStyle/>
          <a:p>
            <a:pPr>
              <a:lnSpc>
                <a:spcPct val="90000"/>
              </a:lnSpc>
              <a:spcAft>
                <a:spcPts val="600"/>
              </a:spcAft>
            </a:pPr>
            <a:r>
              <a:rPr lang="en-US" sz="1800" dirty="0">
                <a:latin typeface="Aharoni" panose="02010803020104030203" pitchFamily="2" charset="-79"/>
                <a:cs typeface="Aharoni" panose="02010803020104030203" pitchFamily="2" charset="-79"/>
              </a:rPr>
              <a:t>What we can achieve together</a:t>
            </a:r>
          </a:p>
        </p:txBody>
      </p:sp>
      <p:graphicFrame>
        <p:nvGraphicFramePr>
          <p:cNvPr id="5" name="Table 8">
            <a:extLst>
              <a:ext uri="{FF2B5EF4-FFF2-40B4-BE49-F238E27FC236}">
                <a16:creationId xmlns:a16="http://schemas.microsoft.com/office/drawing/2014/main" id="{12D23BA3-3C05-F777-9228-9D57E84418C2}"/>
              </a:ext>
            </a:extLst>
          </p:cNvPr>
          <p:cNvGraphicFramePr>
            <a:graphicFrameLocks noGrp="1"/>
          </p:cNvGraphicFramePr>
          <p:nvPr>
            <p:extLst>
              <p:ext uri="{D42A27DB-BD31-4B8C-83A1-F6EECF244321}">
                <p14:modId xmlns:p14="http://schemas.microsoft.com/office/powerpoint/2010/main" val="987126555"/>
              </p:ext>
            </p:extLst>
          </p:nvPr>
        </p:nvGraphicFramePr>
        <p:xfrm>
          <a:off x="419101" y="1690407"/>
          <a:ext cx="10925174" cy="4524125"/>
        </p:xfrm>
        <a:graphic>
          <a:graphicData uri="http://schemas.openxmlformats.org/drawingml/2006/table">
            <a:tbl>
              <a:tblPr firstRow="1" bandRow="1">
                <a:tableStyleId>{00A15C55-8517-42AA-B614-E9B94910E393}</a:tableStyleId>
              </a:tblPr>
              <a:tblGrid>
                <a:gridCol w="1156785">
                  <a:extLst>
                    <a:ext uri="{9D8B030D-6E8A-4147-A177-3AD203B41FA5}">
                      <a16:colId xmlns:a16="http://schemas.microsoft.com/office/drawing/2014/main" val="3227522155"/>
                    </a:ext>
                  </a:extLst>
                </a:gridCol>
                <a:gridCol w="5005889">
                  <a:extLst>
                    <a:ext uri="{9D8B030D-6E8A-4147-A177-3AD203B41FA5}">
                      <a16:colId xmlns:a16="http://schemas.microsoft.com/office/drawing/2014/main" val="2960879364"/>
                    </a:ext>
                  </a:extLst>
                </a:gridCol>
                <a:gridCol w="4762500">
                  <a:extLst>
                    <a:ext uri="{9D8B030D-6E8A-4147-A177-3AD203B41FA5}">
                      <a16:colId xmlns:a16="http://schemas.microsoft.com/office/drawing/2014/main" val="1850837432"/>
                    </a:ext>
                  </a:extLst>
                </a:gridCol>
              </a:tblGrid>
              <a:tr h="518704">
                <a:tc>
                  <a:txBody>
                    <a:bodyPr/>
                    <a:lstStyle/>
                    <a:p>
                      <a:pPr algn="ctr"/>
                      <a:r>
                        <a:rPr lang="en-GB" sz="1200" dirty="0">
                          <a:solidFill>
                            <a:schemeClr val="bg1"/>
                          </a:solidFill>
                          <a:latin typeface="Arial" panose="020B0604020202020204" pitchFamily="34" charset="0"/>
                          <a:cs typeface="Arial" panose="020B0604020202020204" pitchFamily="34" charset="0"/>
                        </a:rPr>
                        <a:t>Domain </a:t>
                      </a:r>
                    </a:p>
                  </a:txBody>
                  <a:tcPr anchor="ctr">
                    <a:solidFill>
                      <a:schemeClr val="accent1"/>
                    </a:solidFill>
                  </a:tcPr>
                </a:tc>
                <a:tc>
                  <a:txBody>
                    <a:bodyPr/>
                    <a:lstStyle/>
                    <a:p>
                      <a:pPr algn="l"/>
                      <a:r>
                        <a:rPr lang="en-GB" sz="1200" dirty="0">
                          <a:solidFill>
                            <a:schemeClr val="bg1"/>
                          </a:solidFill>
                          <a:latin typeface="Arial" panose="020B0604020202020204" pitchFamily="34" charset="0"/>
                          <a:cs typeface="Arial" panose="020B0604020202020204" pitchFamily="34" charset="0"/>
                        </a:rPr>
                        <a:t>Problem Statements</a:t>
                      </a:r>
                    </a:p>
                  </a:txBody>
                  <a:tcPr anchor="ctr">
                    <a:solidFill>
                      <a:schemeClr val="accent1"/>
                    </a:solidFill>
                  </a:tcPr>
                </a:tc>
                <a:tc>
                  <a:txBody>
                    <a:bodyPr/>
                    <a:lstStyle/>
                    <a:p>
                      <a:pPr algn="l"/>
                      <a:r>
                        <a:rPr lang="en-GB" sz="1200" dirty="0">
                          <a:solidFill>
                            <a:schemeClr val="bg1"/>
                          </a:solidFill>
                          <a:latin typeface="Arial" panose="020B0604020202020204" pitchFamily="34" charset="0"/>
                          <a:cs typeface="Arial" panose="020B0604020202020204" pitchFamily="34" charset="0"/>
                        </a:rPr>
                        <a:t>Root Cause </a:t>
                      </a:r>
                    </a:p>
                  </a:txBody>
                  <a:tcPr anchor="ctr">
                    <a:solidFill>
                      <a:schemeClr val="accent1"/>
                    </a:solidFill>
                  </a:tcPr>
                </a:tc>
                <a:extLst>
                  <a:ext uri="{0D108BD9-81ED-4DB2-BD59-A6C34878D82A}">
                    <a16:rowId xmlns:a16="http://schemas.microsoft.com/office/drawing/2014/main" val="966784339"/>
                  </a:ext>
                </a:extLst>
              </a:tr>
              <a:tr h="761125">
                <a:tc>
                  <a:txBody>
                    <a:bodyPr/>
                    <a:lstStyle/>
                    <a:p>
                      <a:pPr algn="ctr"/>
                      <a:r>
                        <a:rPr lang="en-GB" sz="1200" dirty="0">
                          <a:solidFill>
                            <a:schemeClr val="bg1"/>
                          </a:solidFill>
                          <a:latin typeface="Arial" panose="020B0604020202020204" pitchFamily="34" charset="0"/>
                          <a:cs typeface="Arial" panose="020B0604020202020204" pitchFamily="34" charset="0"/>
                        </a:rPr>
                        <a:t>Starting Well </a:t>
                      </a:r>
                    </a:p>
                  </a:txBody>
                  <a:tcPr anchor="ctr">
                    <a:solidFill>
                      <a:schemeClr val="accent1"/>
                    </a:solidFill>
                  </a:tcPr>
                </a:tc>
                <a:tc>
                  <a:txBody>
                    <a:bodyPr/>
                    <a:lstStyle/>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Increased levels of anxiety in CYP in our communities are causing   </a:t>
                      </a:r>
                    </a:p>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problems for schools, families and services</a:t>
                      </a:r>
                    </a:p>
                  </a:txBody>
                  <a:tcPr marL="6350" marR="6350" marT="6350" marB="0" anchor="ctr">
                    <a:solidFill>
                      <a:schemeClr val="accent1"/>
                    </a:solidFill>
                  </a:tcPr>
                </a:tc>
                <a:tc>
                  <a:txBody>
                    <a:bodyPr/>
                    <a:lstStyle/>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Communities are not able to support low level worries </a:t>
                      </a:r>
                    </a:p>
                  </a:txBody>
                  <a:tcPr marL="6350" marR="6350" marT="6350" marB="0" anchor="ctr">
                    <a:solidFill>
                      <a:schemeClr val="accent1"/>
                    </a:solidFill>
                  </a:tcPr>
                </a:tc>
                <a:extLst>
                  <a:ext uri="{0D108BD9-81ED-4DB2-BD59-A6C34878D82A}">
                    <a16:rowId xmlns:a16="http://schemas.microsoft.com/office/drawing/2014/main" val="4169986028"/>
                  </a:ext>
                </a:extLst>
              </a:tr>
              <a:tr h="1081432">
                <a:tc>
                  <a:txBody>
                    <a:bodyPr/>
                    <a:lstStyle/>
                    <a:p>
                      <a:pPr algn="ctr"/>
                      <a:r>
                        <a:rPr lang="en-GB" sz="1200" dirty="0">
                          <a:solidFill>
                            <a:schemeClr val="bg1"/>
                          </a:solidFill>
                          <a:latin typeface="Arial" panose="020B0604020202020204" pitchFamily="34" charset="0"/>
                          <a:cs typeface="Arial" panose="020B0604020202020204" pitchFamily="34" charset="0"/>
                        </a:rPr>
                        <a:t>Living Well </a:t>
                      </a:r>
                    </a:p>
                  </a:txBody>
                  <a:tcPr anchor="ctr">
                    <a:solidFill>
                      <a:schemeClr val="accent1"/>
                    </a:solidFill>
                  </a:tcPr>
                </a:tc>
                <a:tc>
                  <a:txBody>
                    <a:bodyPr/>
                    <a:lstStyle/>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3,000 people (2.3% of the population) aged between 50-74 living in   </a:t>
                      </a:r>
                    </a:p>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Woodspring suffer from painful conditions. This has both social and </a:t>
                      </a:r>
                    </a:p>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health implications for individuals with a limited community service </a:t>
                      </a:r>
                    </a:p>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offer causing people to bounce between services. </a:t>
                      </a:r>
                    </a:p>
                  </a:txBody>
                  <a:tcPr marL="6350" marR="6350" marT="6350" marB="0" anchor="ctr">
                    <a:solidFill>
                      <a:schemeClr val="accent1"/>
                    </a:solidFill>
                  </a:tcPr>
                </a:tc>
                <a:tc>
                  <a:txBody>
                    <a:bodyPr/>
                    <a:lstStyle/>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On Forward Plan to refine Problem statement and undertake, </a:t>
                      </a:r>
                    </a:p>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RCA undertaking and SMART objective </a:t>
                      </a:r>
                    </a:p>
                  </a:txBody>
                  <a:tcPr marL="6350" marR="6350" marT="6350" marB="0" anchor="ctr">
                    <a:solidFill>
                      <a:schemeClr val="accent1"/>
                    </a:solidFill>
                  </a:tcPr>
                </a:tc>
                <a:extLst>
                  <a:ext uri="{0D108BD9-81ED-4DB2-BD59-A6C34878D82A}">
                    <a16:rowId xmlns:a16="http://schemas.microsoft.com/office/drawing/2014/main" val="76373727"/>
                  </a:ext>
                </a:extLst>
              </a:tr>
              <a:tr h="1081432">
                <a:tc>
                  <a:txBody>
                    <a:bodyPr/>
                    <a:lstStyle/>
                    <a:p>
                      <a:pPr algn="ctr"/>
                      <a:r>
                        <a:rPr lang="en-GB" sz="1200" dirty="0">
                          <a:solidFill>
                            <a:schemeClr val="bg1"/>
                          </a:solidFill>
                          <a:latin typeface="Arial" panose="020B0604020202020204" pitchFamily="34" charset="0"/>
                          <a:cs typeface="Arial" panose="020B0604020202020204" pitchFamily="34" charset="0"/>
                        </a:rPr>
                        <a:t>Ageing Well </a:t>
                      </a:r>
                    </a:p>
                  </a:txBody>
                  <a:tcPr anchor="ctr">
                    <a:solidFill>
                      <a:schemeClr val="accent1"/>
                    </a:solidFill>
                  </a:tcPr>
                </a:tc>
                <a:tc>
                  <a:txBody>
                    <a:bodyPr/>
                    <a:lstStyle/>
                    <a:p>
                      <a:pPr algn="l" fontAlgn="b"/>
                      <a:endParaRPr lang="en-GB" sz="1200" b="0" i="0" u="none" strike="noStrike" dirty="0">
                        <a:solidFill>
                          <a:schemeClr val="bg1"/>
                        </a:solidFill>
                        <a:effectLst/>
                        <a:latin typeface="Arial" panose="020B0604020202020204" pitchFamily="34" charset="0"/>
                        <a:cs typeface="Arial" panose="020B0604020202020204" pitchFamily="34" charset="0"/>
                      </a:endParaRPr>
                    </a:p>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Older people’s confidence to go out post pandemic has reduced  </a:t>
                      </a:r>
                    </a:p>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leaving them at a higher risk of falls and social isolation </a:t>
                      </a:r>
                    </a:p>
                  </a:txBody>
                  <a:tcPr marL="6350" marR="6350" marT="6350" marB="0" anchor="ctr">
                    <a:solidFill>
                      <a:schemeClr val="accent1"/>
                    </a:solidFill>
                  </a:tcPr>
                </a:tc>
                <a:tc>
                  <a:txBody>
                    <a:bodyPr/>
                    <a:lstStyle/>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a:t>
                      </a:r>
                    </a:p>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On Forward Plan to refine Problem statement and undertake, </a:t>
                      </a:r>
                    </a:p>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RCA undertaking and SMART objective </a:t>
                      </a:r>
                    </a:p>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bg1"/>
                          </a:solidFill>
                          <a:effectLst/>
                          <a:latin typeface="Arial" panose="020B0604020202020204" pitchFamily="34" charset="0"/>
                          <a:cs typeface="Arial" panose="020B0604020202020204" pitchFamily="34" charset="0"/>
                        </a:rPr>
                        <a:t> </a:t>
                      </a:r>
                    </a:p>
                    <a:p>
                      <a:pPr algn="l" fontAlgn="b"/>
                      <a:endParaRPr lang="en-GB" sz="12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chemeClr val="accent1"/>
                    </a:solidFill>
                  </a:tcPr>
                </a:tc>
                <a:extLst>
                  <a:ext uri="{0D108BD9-81ED-4DB2-BD59-A6C34878D82A}">
                    <a16:rowId xmlns:a16="http://schemas.microsoft.com/office/drawing/2014/main" val="754096587"/>
                  </a:ext>
                </a:extLst>
              </a:tr>
              <a:tr h="1081432">
                <a:tc>
                  <a:txBody>
                    <a:bodyPr/>
                    <a:lstStyle/>
                    <a:p>
                      <a:pPr algn="ctr"/>
                      <a:r>
                        <a:rPr lang="en-GB" sz="1200" dirty="0">
                          <a:solidFill>
                            <a:schemeClr val="bg1"/>
                          </a:solidFill>
                          <a:latin typeface="Arial" panose="020B0604020202020204" pitchFamily="34" charset="0"/>
                          <a:cs typeface="Arial" panose="020B0604020202020204" pitchFamily="34" charset="0"/>
                        </a:rPr>
                        <a:t>Dying Well </a:t>
                      </a:r>
                    </a:p>
                  </a:txBody>
                  <a:tcPr anchor="ctr">
                    <a:solidFill>
                      <a:schemeClr val="accent1"/>
                    </a:solidFill>
                  </a:tcPr>
                </a:tc>
                <a:tc>
                  <a:txBody>
                    <a:bodyPr/>
                    <a:lstStyle/>
                    <a:p>
                      <a:pPr algn="l" fontAlgn="b"/>
                      <a:r>
                        <a:rPr lang="en-GB" sz="1200" b="0" i="0" u="none" strike="noStrike" dirty="0">
                          <a:solidFill>
                            <a:schemeClr val="bg1"/>
                          </a:solidFill>
                          <a:effectLst/>
                          <a:latin typeface="Arial" panose="020B0604020202020204" pitchFamily="34" charset="0"/>
                          <a:cs typeface="Arial" panose="020B0604020202020204" pitchFamily="34" charset="0"/>
                        </a:rPr>
                        <a:t>   Too many people die in hospital and not at home. </a:t>
                      </a:r>
                    </a:p>
                  </a:txBody>
                  <a:tcPr marL="6350" marR="6350" marT="6350" marB="0" anchor="c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bg1"/>
                          </a:solidFill>
                          <a:effectLst/>
                          <a:latin typeface="Arial" panose="020B0604020202020204" pitchFamily="34" charset="0"/>
                          <a:cs typeface="Arial" panose="020B0604020202020204" pitchFamily="34" charset="0"/>
                        </a:rPr>
                        <a:t>   Not enough of our population are having the last 1000 days  </a:t>
                      </a:r>
                    </a:p>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bg1"/>
                          </a:solidFill>
                          <a:effectLst/>
                          <a:latin typeface="Arial" panose="020B0604020202020204" pitchFamily="34" charset="0"/>
                          <a:cs typeface="Arial" panose="020B0604020202020204" pitchFamily="34" charset="0"/>
                        </a:rPr>
                        <a:t>   conversation </a:t>
                      </a:r>
                    </a:p>
                    <a:p>
                      <a:pPr algn="l" fontAlgn="b"/>
                      <a:endParaRPr lang="en-GB" sz="1200" b="0"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chemeClr val="accent1"/>
                    </a:solidFill>
                  </a:tcPr>
                </a:tc>
                <a:extLst>
                  <a:ext uri="{0D108BD9-81ED-4DB2-BD59-A6C34878D82A}">
                    <a16:rowId xmlns:a16="http://schemas.microsoft.com/office/drawing/2014/main" val="1634307617"/>
                  </a:ext>
                </a:extLst>
              </a:tr>
            </a:tbl>
          </a:graphicData>
        </a:graphic>
      </p:graphicFrame>
    </p:spTree>
    <p:extLst>
      <p:ext uri="{BB962C8B-B14F-4D97-AF65-F5344CB8AC3E}">
        <p14:creationId xmlns:p14="http://schemas.microsoft.com/office/powerpoint/2010/main" val="359752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2F3D2D-A754-5851-9CFF-D0CB976DACEA}"/>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latin typeface="Arial" panose="020B0604020202020204" pitchFamily="34" charset="0"/>
                <a:cs typeface="Arial" panose="020B0604020202020204" pitchFamily="34" charset="0"/>
              </a:rPr>
              <a:t>Starting well</a:t>
            </a:r>
            <a:br>
              <a:rPr lang="en-GB" sz="40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 </a:t>
            </a:r>
            <a:br>
              <a:rPr lang="en-GB" sz="1200" dirty="0">
                <a:solidFill>
                  <a:srgbClr val="FFFFFF"/>
                </a:solidFill>
                <a:latin typeface="Arial" panose="020B0604020202020204" pitchFamily="34" charset="0"/>
                <a:cs typeface="Arial" panose="020B0604020202020204" pitchFamily="34" charset="0"/>
              </a:rPr>
            </a:b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Increased levels of anxiety in </a:t>
            </a:r>
            <a:r>
              <a:rPr lang="en-GB" sz="1800" b="1" dirty="0">
                <a:solidFill>
                  <a:schemeClr val="bg1"/>
                </a:solidFill>
                <a:latin typeface="Arial" panose="020B0604020202020204" pitchFamily="34" charset="0"/>
                <a:ea typeface="Calibri" panose="020F0502020204030204" pitchFamily="34" charset="0"/>
                <a:cs typeface="Arial" panose="020B0604020202020204" pitchFamily="34" charset="0"/>
              </a:rPr>
              <a:t>our </a:t>
            </a: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communities are causing problems for schools, families and services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solidFill>
                  <a:srgbClr val="FFFFFF"/>
                </a:solidFill>
              </a:rPr>
              <a:t> </a:t>
            </a:r>
          </a:p>
        </p:txBody>
      </p:sp>
      <p:sp>
        <p:nvSpPr>
          <p:cNvPr id="3" name="Content Placeholder 2">
            <a:extLst>
              <a:ext uri="{FF2B5EF4-FFF2-40B4-BE49-F238E27FC236}">
                <a16:creationId xmlns:a16="http://schemas.microsoft.com/office/drawing/2014/main" id="{6909EAD2-C9FA-3ED7-E298-CA7924374F29}"/>
              </a:ext>
            </a:extLst>
          </p:cNvPr>
          <p:cNvSpPr>
            <a:spLocks noGrp="1"/>
          </p:cNvSpPr>
          <p:nvPr>
            <p:ph idx="1"/>
          </p:nvPr>
        </p:nvSpPr>
        <p:spPr>
          <a:xfrm>
            <a:off x="4367695" y="292232"/>
            <a:ext cx="7585493" cy="6344238"/>
          </a:xfrm>
        </p:spPr>
        <p:txBody>
          <a:bodyPr anchor="ctr">
            <a:normAutofit/>
          </a:bodyPr>
          <a:lstStyle/>
          <a:p>
            <a:pPr marL="0" indent="0">
              <a:lnSpc>
                <a:spcPct val="110000"/>
              </a:lnSpc>
              <a:spcBef>
                <a:spcPts val="0"/>
              </a:spcBef>
              <a:buNone/>
            </a:pPr>
            <a:r>
              <a:rPr lang="en-GB" sz="1400" b="1" dirty="0">
                <a:latin typeface="Arial" panose="020B0604020202020204" pitchFamily="34" charset="0"/>
                <a:ea typeface="Calibri" panose="020F0502020204030204" pitchFamily="34" charset="0"/>
                <a:cs typeface="Times New Roman" panose="02020603050405020304" pitchFamily="18" charset="0"/>
              </a:rPr>
              <a:t>E</a:t>
            </a:r>
            <a:r>
              <a:rPr lang="en-GB" sz="1400" b="1" dirty="0">
                <a:effectLst/>
                <a:latin typeface="Arial" panose="020B0604020202020204" pitchFamily="34" charset="0"/>
                <a:ea typeface="Calibri" panose="020F0502020204030204" pitchFamily="34" charset="0"/>
                <a:cs typeface="Times New Roman" panose="02020603050405020304" pitchFamily="18" charset="0"/>
              </a:rPr>
              <a:t>vidence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0"/>
              </a:spcBef>
              <a:buNone/>
            </a:pPr>
            <a:r>
              <a:rPr lang="en-GB" sz="1400" dirty="0">
                <a:effectLst/>
                <a:latin typeface="Arial" panose="020B0604020202020204" pitchFamily="34" charset="0"/>
                <a:ea typeface="Calibri" panose="020F0502020204030204" pitchFamily="34" charset="0"/>
                <a:cs typeface="Times New Roman" panose="02020603050405020304" pitchFamily="18" charset="0"/>
              </a:rPr>
              <a:t>Two school focus groups for children in year 7 to year 12 were undertaken in 2019 </a:t>
            </a:r>
          </a:p>
          <a:p>
            <a:pPr marL="0" indent="0">
              <a:lnSpc>
                <a:spcPct val="110000"/>
              </a:lnSpc>
              <a:spcBef>
                <a:spcPts val="0"/>
              </a:spcBef>
              <a:buNone/>
            </a:pPr>
            <a:r>
              <a:rPr lang="en-US" sz="1400" dirty="0">
                <a:latin typeface="Arial" panose="020B0604020202020204" pitchFamily="34" charset="0"/>
                <a:cs typeface="Times New Roman" panose="02020603050405020304" pitchFamily="18" charset="0"/>
              </a:rPr>
              <a:t>Self-harm Admissions for ages 10-24 increased from 71 in 2017/18 to 114 in 2020/21</a:t>
            </a:r>
          </a:p>
          <a:p>
            <a:pPr marL="0" indent="0">
              <a:lnSpc>
                <a:spcPct val="110000"/>
              </a:lnSpc>
              <a:spcBef>
                <a:spcPts val="0"/>
              </a:spcBef>
              <a:buNone/>
            </a:pPr>
            <a:endParaRPr lang="en-US" sz="1400" dirty="0">
              <a:latin typeface="Arial" panose="020B0604020202020204" pitchFamily="34" charset="0"/>
              <a:cs typeface="Times New Roman" panose="02020603050405020304" pitchFamily="18" charset="0"/>
            </a:endParaRPr>
          </a:p>
          <a:p>
            <a:pPr marL="0" indent="0">
              <a:lnSpc>
                <a:spcPct val="110000"/>
              </a:lnSpc>
              <a:spcBef>
                <a:spcPts val="0"/>
              </a:spcBef>
              <a:buNone/>
            </a:pPr>
            <a:endParaRPr lang="en-GB" sz="1400" dirty="0">
              <a:latin typeface="Arial" panose="020B0604020202020204" pitchFamily="34" charset="0"/>
              <a:cs typeface="Times New Roman" panose="02020603050405020304" pitchFamily="18" charset="0"/>
            </a:endParaRPr>
          </a:p>
          <a:p>
            <a:pPr marL="0" indent="0">
              <a:lnSpc>
                <a:spcPct val="110000"/>
              </a:lnSpc>
              <a:spcBef>
                <a:spcPts val="0"/>
              </a:spcBef>
              <a:buNone/>
            </a:pPr>
            <a:r>
              <a:rPr lang="en-GB" sz="1400" b="1" dirty="0">
                <a:latin typeface="Arial" panose="020B0604020202020204" pitchFamily="34" charset="0"/>
                <a:ea typeface="Calibri" panose="020F0502020204030204" pitchFamily="34" charset="0"/>
                <a:cs typeface="Times New Roman" panose="02020603050405020304" pitchFamily="18" charset="0"/>
              </a:rPr>
              <a:t>G</a:t>
            </a:r>
            <a:r>
              <a:rPr lang="en-GB" sz="1400" b="1" dirty="0">
                <a:effectLst/>
                <a:latin typeface="Arial" panose="020B0604020202020204" pitchFamily="34" charset="0"/>
                <a:ea typeface="Calibri" panose="020F0502020204030204" pitchFamily="34" charset="0"/>
                <a:cs typeface="Times New Roman" panose="02020603050405020304" pitchFamily="18" charset="0"/>
              </a:rPr>
              <a:t>oal </a:t>
            </a:r>
          </a:p>
          <a:p>
            <a:pPr marL="0" indent="0">
              <a:lnSpc>
                <a:spcPct val="110000"/>
              </a:lnSpc>
              <a:spcBef>
                <a:spcPts val="0"/>
              </a:spcBef>
              <a:buNone/>
            </a:pPr>
            <a:r>
              <a:rPr lang="en-GB" sz="1400" dirty="0">
                <a:latin typeface="Arial" panose="020B0604020202020204" pitchFamily="34" charset="0"/>
                <a:cs typeface="Times New Roman" panose="02020603050405020304" pitchFamily="18" charset="0"/>
              </a:rPr>
              <a:t>Reduce the number of people presenting with anxiety into our statutory services </a:t>
            </a:r>
          </a:p>
          <a:p>
            <a:pPr marL="0" indent="0">
              <a:lnSpc>
                <a:spcPct val="110000"/>
              </a:lnSpc>
              <a:spcBef>
                <a:spcPts val="0"/>
              </a:spcBef>
              <a:buNone/>
            </a:pP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0000"/>
              </a:lnSpc>
              <a:spcBef>
                <a:spcPts val="0"/>
              </a:spcBef>
              <a:buNone/>
            </a:pP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0000"/>
              </a:lnSpc>
              <a:spcBef>
                <a:spcPts val="0"/>
              </a:spcBef>
              <a:buNone/>
            </a:pPr>
            <a:r>
              <a:rPr lang="en-GB" sz="1400" b="1" dirty="0">
                <a:latin typeface="Arial" panose="020B0604020202020204" pitchFamily="34" charset="0"/>
                <a:ea typeface="Calibri" panose="020F0502020204030204" pitchFamily="34" charset="0"/>
                <a:cs typeface="Times New Roman" panose="02020603050405020304" pitchFamily="18" charset="0"/>
              </a:rPr>
              <a:t>A</a:t>
            </a:r>
            <a:r>
              <a:rPr lang="en-GB" sz="1400" b="1" dirty="0">
                <a:effectLst/>
                <a:latin typeface="Arial" panose="020B0604020202020204" pitchFamily="34" charset="0"/>
                <a:ea typeface="Calibri" panose="020F0502020204030204" pitchFamily="34" charset="0"/>
                <a:cs typeface="Times New Roman" panose="02020603050405020304" pitchFamily="18" charset="0"/>
              </a:rPr>
              <a:t>pproach</a:t>
            </a:r>
          </a:p>
          <a:p>
            <a:pPr marL="0" indent="0">
              <a:lnSpc>
                <a:spcPct val="110000"/>
              </a:lnSpc>
              <a:spcBef>
                <a:spcPts val="0"/>
              </a:spcBef>
              <a:buNone/>
            </a:pPr>
            <a:endParaRPr lang="en-GB" sz="1400" b="1"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10000"/>
              </a:lnSpc>
              <a:spcBef>
                <a:spcPts val="0"/>
              </a:spcBef>
              <a:buNone/>
            </a:pPr>
            <a:r>
              <a:rPr lang="en-GB" sz="1400" dirty="0">
                <a:highlight>
                  <a:srgbClr val="00FFFF"/>
                </a:highlight>
                <a:latin typeface="Arial" panose="020B0604020202020204" pitchFamily="34" charset="0"/>
                <a:ea typeface="Calibri" panose="020F0502020204030204" pitchFamily="34" charset="0"/>
                <a:cs typeface="Times New Roman" panose="02020603050405020304" pitchFamily="18" charset="0"/>
              </a:rPr>
              <a:t>To be workshopped on Tuesday 31</a:t>
            </a:r>
            <a:r>
              <a:rPr lang="en-GB" sz="1400" baseline="30000" dirty="0">
                <a:highlight>
                  <a:srgbClr val="00FFFF"/>
                </a:highlight>
                <a:latin typeface="Arial" panose="020B0604020202020204" pitchFamily="34" charset="0"/>
                <a:ea typeface="Calibri" panose="020F0502020204030204" pitchFamily="34" charset="0"/>
                <a:cs typeface="Times New Roman" panose="02020603050405020304" pitchFamily="18" charset="0"/>
              </a:rPr>
              <a:t>st</a:t>
            </a:r>
            <a:r>
              <a:rPr lang="en-GB" sz="1400" dirty="0">
                <a:highlight>
                  <a:srgbClr val="00FFFF"/>
                </a:highlight>
                <a:latin typeface="Arial" panose="020B0604020202020204" pitchFamily="34" charset="0"/>
                <a:ea typeface="Calibri" panose="020F0502020204030204" pitchFamily="34" charset="0"/>
                <a:cs typeface="Times New Roman" panose="02020603050405020304" pitchFamily="18" charset="0"/>
              </a:rPr>
              <a:t> January </a:t>
            </a:r>
          </a:p>
          <a:p>
            <a:pPr marL="0" indent="0">
              <a:lnSpc>
                <a:spcPct val="110000"/>
              </a:lnSpc>
              <a:spcBef>
                <a:spcPts val="0"/>
              </a:spcBef>
              <a:buNone/>
            </a:pPr>
            <a:r>
              <a:rPr lang="en-GB" sz="1800" u="sng" dirty="0">
                <a:solidFill>
                  <a:srgbClr val="0000FF"/>
                </a:solidFill>
                <a:effectLst/>
                <a:latin typeface="Calibri" panose="020F0502020204030204" pitchFamily="34" charset="0"/>
                <a:ea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3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Rectangle 3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Rectangle 4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2F3D2D-A754-5851-9CFF-D0CB976DACEA}"/>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latin typeface="Arial" panose="020B0604020202020204" pitchFamily="34" charset="0"/>
                <a:cs typeface="Arial" panose="020B0604020202020204" pitchFamily="34" charset="0"/>
              </a:rPr>
              <a:t>Living well</a:t>
            </a:r>
            <a:br>
              <a:rPr lang="en-GB" sz="4000" dirty="0">
                <a:solidFill>
                  <a:srgbClr val="FFFFFF"/>
                </a:solidFill>
                <a:latin typeface="Arial" panose="020B0604020202020204" pitchFamily="34" charset="0"/>
                <a:cs typeface="Arial" panose="020B0604020202020204" pitchFamily="34" charset="0"/>
              </a:rPr>
            </a:br>
            <a:r>
              <a:rPr lang="en-GB" sz="800" dirty="0">
                <a:solidFill>
                  <a:srgbClr val="FFFFFF"/>
                </a:solidFill>
                <a:latin typeface="Arial" panose="020B0604020202020204" pitchFamily="34" charset="0"/>
                <a:cs typeface="Arial" panose="020B0604020202020204" pitchFamily="34" charset="0"/>
              </a:rPr>
              <a:t>  </a:t>
            </a:r>
            <a:br>
              <a:rPr lang="en-GB" sz="800" dirty="0">
                <a:solidFill>
                  <a:srgbClr val="FFFFFF"/>
                </a:solidFill>
                <a:latin typeface="Arial" panose="020B0604020202020204" pitchFamily="34" charset="0"/>
                <a:cs typeface="Arial" panose="020B0604020202020204" pitchFamily="34" charset="0"/>
              </a:rPr>
            </a:br>
            <a:r>
              <a:rPr lang="en-GB" sz="1800" b="1" dirty="0">
                <a:solidFill>
                  <a:srgbClr val="FFFFFF"/>
                </a:solidFill>
                <a:latin typeface="Arial" panose="020B0604020202020204" pitchFamily="34" charset="0"/>
                <a:cs typeface="Arial" panose="020B0604020202020204" pitchFamily="34" charset="0"/>
              </a:rPr>
              <a:t>Support people to manage their Pain in the community</a:t>
            </a:r>
            <a:endParaRPr lang="en-GB" sz="2000"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09EAD2-C9FA-3ED7-E298-CA7924374F29}"/>
              </a:ext>
            </a:extLst>
          </p:cNvPr>
          <p:cNvSpPr>
            <a:spLocks noGrp="1"/>
          </p:cNvSpPr>
          <p:nvPr>
            <p:ph idx="1"/>
          </p:nvPr>
        </p:nvSpPr>
        <p:spPr>
          <a:xfrm>
            <a:off x="4253948" y="304800"/>
            <a:ext cx="7111659" cy="6217920"/>
          </a:xfrm>
        </p:spPr>
        <p:txBody>
          <a:bodyPr anchor="ctr">
            <a:normAutofit/>
          </a:bodyPr>
          <a:lstStyle/>
          <a:p>
            <a:pPr marL="0" indent="0">
              <a:lnSpc>
                <a:spcPct val="100000"/>
              </a:lnSpc>
              <a:spcBef>
                <a:spcPts val="0"/>
              </a:spcBef>
              <a:buNone/>
            </a:pPr>
            <a:r>
              <a:rPr lang="en-GB" sz="1300" b="1" dirty="0">
                <a:latin typeface="Arial" panose="020B0604020202020204" pitchFamily="34" charset="0"/>
                <a:ea typeface="Calibri" panose="020F0502020204030204" pitchFamily="34" charset="0"/>
                <a:cs typeface="Arial" panose="020B0604020202020204" pitchFamily="34" charset="0"/>
              </a:rPr>
              <a:t>E</a:t>
            </a:r>
            <a:r>
              <a:rPr lang="en-GB" sz="1300" b="1" dirty="0">
                <a:effectLst/>
                <a:latin typeface="Arial" panose="020B0604020202020204" pitchFamily="34" charset="0"/>
                <a:ea typeface="Calibri" panose="020F0502020204030204" pitchFamily="34" charset="0"/>
                <a:cs typeface="Arial" panose="020B0604020202020204" pitchFamily="34" charset="0"/>
              </a:rPr>
              <a:t>vidence </a:t>
            </a:r>
            <a:endParaRPr lang="en-GB" sz="1300" dirty="0">
              <a:effectLst/>
              <a:latin typeface="Arial" panose="020B0604020202020204" pitchFamily="34" charset="0"/>
              <a:ea typeface="Calibri" panose="020F0502020204030204" pitchFamily="34" charset="0"/>
              <a:cs typeface="Arial" panose="020B0604020202020204" pitchFamily="34" charset="0"/>
            </a:endParaRPr>
          </a:p>
          <a:p>
            <a:pPr marL="0" indent="0" algn="l" fontAlgn="b">
              <a:buNone/>
            </a:pPr>
            <a:r>
              <a:rPr lang="en-GB" sz="1400" b="0" i="0" u="none" strike="noStrike" dirty="0">
                <a:effectLst/>
                <a:latin typeface="Arial" panose="020B0604020202020204" pitchFamily="34" charset="0"/>
                <a:cs typeface="Arial" panose="020B0604020202020204" pitchFamily="34" charset="0"/>
              </a:rPr>
              <a:t>3,000 people (2.3% of the population) aged between 50-74 living in Woodspring suffer from painful conditions. This has both social and health implications for individuals with a limited community service offer causing people to bounce between services. </a:t>
            </a:r>
            <a:endParaRPr lang="en-GB" sz="1400" dirty="0">
              <a:latin typeface="Arial" panose="020B0604020202020204" pitchFamily="34" charset="0"/>
              <a:cs typeface="Arial" panose="020B0604020202020204" pitchFamily="34" charset="0"/>
            </a:endParaRPr>
          </a:p>
          <a:p>
            <a:pPr marL="0" indent="0" algn="l" fontAlgn="b">
              <a:buNone/>
            </a:pPr>
            <a:r>
              <a:rPr lang="en-GB" sz="1400" dirty="0">
                <a:latin typeface="Arial" panose="020B0604020202020204" pitchFamily="34" charset="0"/>
                <a:cs typeface="Arial" panose="020B0604020202020204" pitchFamily="34" charset="0"/>
              </a:rPr>
              <a:t>C</a:t>
            </a:r>
            <a:r>
              <a:rPr lang="en-GB" sz="1400" b="0" i="0" u="none" strike="noStrike" dirty="0">
                <a:effectLst/>
                <a:latin typeface="Arial" panose="020B0604020202020204" pitchFamily="34" charset="0"/>
                <a:cs typeface="Arial" panose="020B0604020202020204" pitchFamily="34" charset="0"/>
              </a:rPr>
              <a:t>omorbidity with pain and depressions </a:t>
            </a:r>
          </a:p>
          <a:p>
            <a:pPr marL="0" indent="0">
              <a:lnSpc>
                <a:spcPct val="100000"/>
              </a:lnSpc>
              <a:spcBef>
                <a:spcPts val="0"/>
              </a:spcBef>
              <a:buNone/>
            </a:pPr>
            <a:endParaRPr lang="en-GB" sz="13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sz="13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GB" sz="1300" b="1" dirty="0">
                <a:effectLst/>
                <a:latin typeface="Arial" panose="020B0604020202020204" pitchFamily="34" charset="0"/>
                <a:ea typeface="Calibri" panose="020F0502020204030204" pitchFamily="34" charset="0"/>
                <a:cs typeface="Arial" panose="020B0604020202020204" pitchFamily="34" charset="0"/>
              </a:rPr>
              <a:t>Goal </a:t>
            </a:r>
          </a:p>
          <a:p>
            <a:pPr marL="0" indent="0">
              <a:lnSpc>
                <a:spcPct val="100000"/>
              </a:lnSpc>
              <a:spcBef>
                <a:spcPts val="0"/>
              </a:spcBef>
              <a:buNone/>
            </a:pPr>
            <a:endParaRPr lang="en-GB" sz="1300"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GB" sz="1300" dirty="0">
                <a:latin typeface="Arial" panose="020B0604020202020204" pitchFamily="34" charset="0"/>
                <a:ea typeface="Calibri" panose="020F0502020204030204" pitchFamily="34" charset="0"/>
                <a:cs typeface="Arial" panose="020B0604020202020204" pitchFamily="34" charset="0"/>
              </a:rPr>
              <a:t>Year 1 priority will be to implement our full integrated Mental team Spring 2023 </a:t>
            </a:r>
          </a:p>
          <a:p>
            <a:pPr marL="0" indent="0">
              <a:lnSpc>
                <a:spcPct val="100000"/>
              </a:lnSpc>
              <a:spcBef>
                <a:spcPts val="0"/>
              </a:spcBef>
              <a:buNone/>
            </a:pPr>
            <a:r>
              <a:rPr lang="en-GB" sz="1300" dirty="0">
                <a:latin typeface="Arial" panose="020B0604020202020204" pitchFamily="34" charset="0"/>
                <a:ea typeface="Calibri" panose="020F0502020204030204" pitchFamily="34" charset="0"/>
                <a:cs typeface="Arial" panose="020B0604020202020204" pitchFamily="34" charset="0"/>
              </a:rPr>
              <a:t> </a:t>
            </a:r>
          </a:p>
          <a:p>
            <a:pPr marL="0" indent="0">
              <a:lnSpc>
                <a:spcPct val="100000"/>
              </a:lnSpc>
              <a:spcBef>
                <a:spcPts val="0"/>
              </a:spcBef>
              <a:buNone/>
            </a:pPr>
            <a:endParaRPr lang="en-GB" sz="13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GB" sz="1300" b="1" dirty="0">
                <a:effectLst/>
                <a:latin typeface="Arial" panose="020B0604020202020204" pitchFamily="34" charset="0"/>
                <a:ea typeface="Calibri" panose="020F0502020204030204" pitchFamily="34" charset="0"/>
                <a:cs typeface="Arial" panose="020B0604020202020204" pitchFamily="34" charset="0"/>
              </a:rPr>
              <a:t>Approach  </a:t>
            </a:r>
            <a:endParaRPr lang="en-GB" sz="13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sz="1300"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GB" sz="1200" dirty="0">
                <a:highlight>
                  <a:srgbClr val="00FFFF"/>
                </a:highlight>
                <a:latin typeface="Arial" panose="020B0604020202020204" pitchFamily="34" charset="0"/>
                <a:ea typeface="Calibri" panose="020F0502020204030204" pitchFamily="34" charset="0"/>
                <a:cs typeface="Times New Roman" panose="02020603050405020304" pitchFamily="18" charset="0"/>
              </a:rPr>
              <a:t>To be workshopped on Tuesday 17</a:t>
            </a:r>
            <a:r>
              <a:rPr lang="en-GB" sz="1200" baseline="30000" dirty="0">
                <a:highlight>
                  <a:srgbClr val="00FFFF"/>
                </a:highlight>
                <a:latin typeface="Arial" panose="020B0604020202020204" pitchFamily="34" charset="0"/>
                <a:ea typeface="Calibri" panose="020F0502020204030204" pitchFamily="34" charset="0"/>
                <a:cs typeface="Times New Roman" panose="02020603050405020304" pitchFamily="18" charset="0"/>
              </a:rPr>
              <a:t>th</a:t>
            </a:r>
            <a:r>
              <a:rPr lang="en-GB" sz="1200" dirty="0">
                <a:highlight>
                  <a:srgbClr val="00FFFF"/>
                </a:highlight>
                <a:latin typeface="Arial" panose="020B0604020202020204" pitchFamily="34" charset="0"/>
                <a:ea typeface="Calibri" panose="020F0502020204030204" pitchFamily="34" charset="0"/>
                <a:cs typeface="Times New Roman" panose="02020603050405020304" pitchFamily="18" charset="0"/>
              </a:rPr>
              <a:t> January </a:t>
            </a:r>
          </a:p>
          <a:p>
            <a:pPr marL="0" indent="0">
              <a:lnSpc>
                <a:spcPct val="100000"/>
              </a:lnSpc>
              <a:spcBef>
                <a:spcPts val="0"/>
              </a:spcBef>
              <a:buNone/>
            </a:pPr>
            <a:r>
              <a:rPr lang="en-GB" sz="13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39220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58DA-86CF-FF44-6233-9B3DFD04BB10}"/>
              </a:ext>
            </a:extLst>
          </p:cNvPr>
          <p:cNvSpPr>
            <a:spLocks noGrp="1"/>
          </p:cNvSpPr>
          <p:nvPr/>
        </p:nvSpPr>
        <p:spPr>
          <a:xfrm>
            <a:off x="343949" y="419451"/>
            <a:ext cx="7868873" cy="5360564"/>
          </a:xfrm>
          <a:prstGeom prst="rect">
            <a:avLst/>
          </a:prstGeom>
          <a:solidFill>
            <a:srgbClr val="44546A">
              <a:lumMod val="20000"/>
              <a:lumOff val="80000"/>
            </a:srgbClr>
          </a:solidFill>
          <a:ln>
            <a:solidFill>
              <a:srgbClr val="1D6FA9">
                <a:lumMod val="75000"/>
              </a:srgbClr>
            </a:solidFill>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rtlCol="0">
            <a:noAutofit/>
          </a:bodyPr>
          <a:lstStyle/>
          <a:p>
            <a:pPr lvl="0">
              <a:lnSpc>
                <a:spcPct val="115000"/>
              </a:lnSpc>
              <a:buClr>
                <a:srgbClr val="323130"/>
              </a:buClr>
              <a:buSzPts val="1150"/>
            </a:pPr>
            <a:r>
              <a:rPr lang="en-US" b="1" dirty="0"/>
              <a:t>Patient Story: Community Mental Health</a:t>
            </a:r>
          </a:p>
          <a:p>
            <a:pPr marL="0" indent="0">
              <a:buNone/>
            </a:pPr>
            <a:endParaRPr lang="en-US" sz="1400" dirty="0"/>
          </a:p>
          <a:p>
            <a:pPr marL="0" indent="0">
              <a:buNone/>
            </a:pPr>
            <a:r>
              <a:rPr lang="en-US" sz="1400" dirty="0"/>
              <a:t>John is a 65 year single man with learning difficulties.  He has worked his whole life as a manual laborer.  His mother, who was his career, died a few years ago.  He went to his GP because he was feeling anxious and depressed.  He told his GP that he didn’t have any family locally and he was feeling lonely.  His GP referred him to a Community Navigator under the Community Mental Health Team.  </a:t>
            </a:r>
          </a:p>
          <a:p>
            <a:pPr marL="0" indent="0">
              <a:buNone/>
            </a:pPr>
            <a:endParaRPr lang="en-US" sz="1400" dirty="0"/>
          </a:p>
          <a:p>
            <a:pPr marL="0" indent="0">
              <a:buNone/>
            </a:pPr>
            <a:r>
              <a:rPr lang="en-US" sz="1400" dirty="0"/>
              <a:t>The Community Navigator discovered that John’s home was in a poor state, the garden was overgrown, and there were piles of rubbish in most of the rooms.  The house was in need of clearing, a deep clean and repair.  The gas and electricity had been cut off and there were bundles of unopened post including an enforcement notice from the Local Authority for non-payment of Council Tax putting John at risk of losing his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John needs the following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Mental Health Community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NSC Housing Advice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Adult Social Services Single Point of Access / Safeguarding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Citizens Advice: housing advice / benefit advice / debt advice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Alliance /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Curo</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 support worker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Social Prescribing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alibri" panose="020F0502020204030204"/>
            </a:endParaRPr>
          </a:p>
          <a:p>
            <a:pPr>
              <a:defRPr/>
            </a:pPr>
            <a:r>
              <a:rPr lang="en-GB" sz="1400" b="1" dirty="0">
                <a:solidFill>
                  <a:prstClr val="black"/>
                </a:solidFill>
                <a:latin typeface="Calibri" panose="020F0502020204030204"/>
              </a:rPr>
              <a:t>F</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rontline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health care professionals are constrained by time, understanding and social solution to know that John would need all of this support and who would you turn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US" sz="1200" dirty="0"/>
          </a:p>
          <a:p>
            <a:pPr lvl="0">
              <a:lnSpc>
                <a:spcPct val="115000"/>
              </a:lnSpc>
              <a:buClr>
                <a:srgbClr val="323130"/>
              </a:buClr>
              <a:buSzPts val="1150"/>
            </a:pPr>
            <a:endParaRPr lang="en-US" sz="4000" b="1" dirty="0">
              <a:effectLst/>
              <a:latin typeface="Arial" panose="020B0604020202020204" pitchFamily="34" charset="0"/>
              <a:ea typeface="Arial" panose="020B0604020202020204" pitchFamily="34" charset="0"/>
            </a:endParaRPr>
          </a:p>
        </p:txBody>
      </p:sp>
      <p:sp>
        <p:nvSpPr>
          <p:cNvPr id="18" name="TextBox 17">
            <a:extLst>
              <a:ext uri="{FF2B5EF4-FFF2-40B4-BE49-F238E27FC236}">
                <a16:creationId xmlns:a16="http://schemas.microsoft.com/office/drawing/2014/main" id="{4908FDB8-8FD7-5613-47A8-F15B6B23E125}"/>
              </a:ext>
            </a:extLst>
          </p:cNvPr>
          <p:cNvSpPr txBox="1"/>
          <p:nvPr/>
        </p:nvSpPr>
        <p:spPr>
          <a:xfrm>
            <a:off x="60960" y="6478375"/>
            <a:ext cx="6096000" cy="348557"/>
          </a:xfrm>
          <a:prstGeom prst="rect">
            <a:avLst/>
          </a:prstGeom>
          <a:noFill/>
        </p:spPr>
        <p:txBody>
          <a:bodyPr wrap="square">
            <a:spAutoFit/>
          </a:bodyPr>
          <a:lstStyle/>
          <a:p>
            <a:pPr>
              <a:lnSpc>
                <a:spcPct val="90000"/>
              </a:lnSpc>
              <a:spcAft>
                <a:spcPts val="600"/>
              </a:spcAft>
            </a:pPr>
            <a:r>
              <a:rPr lang="en-US" sz="1800" dirty="0">
                <a:latin typeface="Aharoni" panose="02010803020104030203" pitchFamily="2" charset="-79"/>
                <a:cs typeface="Aharoni" panose="02010803020104030203" pitchFamily="2" charset="-79"/>
              </a:rPr>
              <a:t>What we can achieve together</a:t>
            </a:r>
          </a:p>
        </p:txBody>
      </p:sp>
      <p:pic>
        <p:nvPicPr>
          <p:cNvPr id="4" name="Picture 2" descr="Hoarding Disorder Treatment in LA | PCH Treatment Center">
            <a:extLst>
              <a:ext uri="{FF2B5EF4-FFF2-40B4-BE49-F238E27FC236}">
                <a16:creationId xmlns:a16="http://schemas.microsoft.com/office/drawing/2014/main" id="{98FA2AEC-549B-10E4-54E7-B3AF71C47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0679" y="3219861"/>
            <a:ext cx="2942705" cy="256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95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2F3D2D-A754-5851-9CFF-D0CB976DACEA}"/>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latin typeface="Arial" panose="020B0604020202020204" pitchFamily="34" charset="0"/>
                <a:cs typeface="Arial" panose="020B0604020202020204" pitchFamily="34" charset="0"/>
              </a:rPr>
              <a:t>Ageing Well</a:t>
            </a:r>
            <a:br>
              <a:rPr lang="en-GB" sz="40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    </a:t>
            </a:r>
            <a:br>
              <a:rPr lang="en-GB" sz="1200" dirty="0">
                <a:solidFill>
                  <a:srgbClr val="FFFFFF"/>
                </a:solidFill>
                <a:latin typeface="Arial" panose="020B0604020202020204" pitchFamily="34" charset="0"/>
                <a:cs typeface="Arial" panose="020B0604020202020204" pitchFamily="34" charset="0"/>
              </a:rPr>
            </a:br>
            <a:r>
              <a:rPr lang="en-GB" sz="2400" b="1" dirty="0">
                <a:solidFill>
                  <a:srgbClr val="FFFFFF"/>
                </a:solidFill>
                <a:latin typeface="Arial" panose="020B0604020202020204" pitchFamily="34" charset="0"/>
                <a:cs typeface="Arial" panose="020B0604020202020204" pitchFamily="34" charset="0"/>
              </a:rPr>
              <a:t>Reduce loneliness and Isolation </a:t>
            </a:r>
          </a:p>
        </p:txBody>
      </p:sp>
      <p:sp>
        <p:nvSpPr>
          <p:cNvPr id="3" name="Content Placeholder 2">
            <a:extLst>
              <a:ext uri="{FF2B5EF4-FFF2-40B4-BE49-F238E27FC236}">
                <a16:creationId xmlns:a16="http://schemas.microsoft.com/office/drawing/2014/main" id="{6909EAD2-C9FA-3ED7-E298-CA7924374F29}"/>
              </a:ext>
            </a:extLst>
          </p:cNvPr>
          <p:cNvSpPr>
            <a:spLocks noGrp="1"/>
          </p:cNvSpPr>
          <p:nvPr>
            <p:ph idx="1"/>
          </p:nvPr>
        </p:nvSpPr>
        <p:spPr>
          <a:xfrm>
            <a:off x="4367695" y="235132"/>
            <a:ext cx="7357583" cy="6313714"/>
          </a:xfrm>
        </p:spPr>
        <p:txBody>
          <a:bodyPr anchor="ctr">
            <a:normAutofit/>
          </a:bodyPr>
          <a:lstStyle/>
          <a:p>
            <a:pPr marL="0" indent="0">
              <a:lnSpc>
                <a:spcPct val="120000"/>
              </a:lnSpc>
              <a:spcBef>
                <a:spcPts val="0"/>
              </a:spcBef>
              <a:buNone/>
            </a:pPr>
            <a:r>
              <a:rPr lang="en-GB" sz="1600" b="1" dirty="0">
                <a:effectLst/>
                <a:latin typeface="Arial" panose="020B0604020202020204" pitchFamily="34" charset="0"/>
                <a:ea typeface="Calibri" panose="020F0502020204030204" pitchFamily="34" charset="0"/>
                <a:cs typeface="Arial" panose="020B0604020202020204" pitchFamily="34" charset="0"/>
              </a:rPr>
              <a:t>Evidence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spcBef>
                <a:spcPts val="0"/>
              </a:spcBef>
              <a:buNone/>
            </a:pPr>
            <a:r>
              <a:rPr lang="en-GB" sz="1600" dirty="0">
                <a:effectLst/>
                <a:latin typeface="Arial" panose="020B0604020202020204" pitchFamily="34" charset="0"/>
                <a:ea typeface="Calibri" panose="020F0502020204030204" pitchFamily="34" charset="0"/>
                <a:cs typeface="Arial" panose="020B0604020202020204" pitchFamily="34" charset="0"/>
              </a:rPr>
              <a:t> </a:t>
            </a:r>
          </a:p>
          <a:p>
            <a:pPr marL="0" lvl="0" indent="0">
              <a:lnSpc>
                <a:spcPct val="120000"/>
              </a:lnSpc>
              <a:spcBef>
                <a:spcPts val="0"/>
              </a:spcBef>
              <a:buNone/>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spcBef>
                <a:spcPts val="0"/>
              </a:spcBef>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spcBef>
                <a:spcPts val="0"/>
              </a:spcBef>
              <a:buNone/>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600" b="1" dirty="0">
                <a:effectLst/>
                <a:latin typeface="Arial" panose="020B0604020202020204" pitchFamily="34" charset="0"/>
                <a:ea typeface="Calibri" panose="020F0502020204030204" pitchFamily="34" charset="0"/>
                <a:cs typeface="Arial" panose="020B0604020202020204" pitchFamily="34" charset="0"/>
              </a:rPr>
              <a:t>Goal </a:t>
            </a:r>
            <a:endParaRPr lang="en-GB" sz="1600" b="1" dirty="0">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600" dirty="0">
                <a:latin typeface="Arial" panose="020B0604020202020204" pitchFamily="34" charset="0"/>
                <a:cs typeface="Arial" panose="020B0604020202020204" pitchFamily="34" charset="0"/>
              </a:rPr>
              <a:t>Year 1 priority will be to implement anticipatory care and enhanced health in care homes under ageing well.  </a:t>
            </a:r>
            <a:br>
              <a:rPr lang="en-GB" sz="1600" b="1"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 </a:t>
            </a:r>
          </a:p>
          <a:p>
            <a:pPr marL="0" indent="0">
              <a:lnSpc>
                <a:spcPct val="120000"/>
              </a:lnSpc>
              <a:spcBef>
                <a:spcPts val="0"/>
              </a:spcBef>
              <a:buNone/>
            </a:pP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600" b="1" dirty="0">
                <a:effectLst/>
                <a:latin typeface="Arial" panose="020B0604020202020204" pitchFamily="34" charset="0"/>
                <a:ea typeface="Calibri" panose="020F0502020204030204" pitchFamily="34" charset="0"/>
                <a:cs typeface="Arial" panose="020B0604020202020204" pitchFamily="34" charset="0"/>
              </a:rPr>
              <a:t>Approach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20000"/>
              </a:lnSpc>
              <a:spcBef>
                <a:spcPts val="0"/>
              </a:spcBef>
              <a:buFont typeface="Symbol" panose="05050102010706020507" pitchFamily="18" charset="2"/>
              <a:buChar char=""/>
            </a:pPr>
            <a:r>
              <a:rPr lang="en-GB" sz="1600" dirty="0">
                <a:latin typeface="Arial" panose="020B0604020202020204" pitchFamily="34" charset="0"/>
                <a:cs typeface="Times New Roman" panose="02020603050405020304" pitchFamily="18" charset="0"/>
              </a:rPr>
              <a:t> </a:t>
            </a:r>
            <a:r>
              <a:rPr lang="en-GB" sz="1600" dirty="0">
                <a:highlight>
                  <a:srgbClr val="00FFFF"/>
                </a:highlight>
                <a:latin typeface="Arial" panose="020B0604020202020204" pitchFamily="34" charset="0"/>
                <a:ea typeface="Calibri" panose="020F0502020204030204" pitchFamily="34" charset="0"/>
                <a:cs typeface="Times New Roman" panose="02020603050405020304" pitchFamily="18" charset="0"/>
              </a:rPr>
              <a:t>To be workshopped on 15</a:t>
            </a:r>
            <a:r>
              <a:rPr lang="en-GB" sz="1600" baseline="30000" dirty="0">
                <a:highlight>
                  <a:srgbClr val="00FFFF"/>
                </a:highlight>
                <a:latin typeface="Arial" panose="020B0604020202020204" pitchFamily="34" charset="0"/>
                <a:ea typeface="Calibri" panose="020F0502020204030204" pitchFamily="34" charset="0"/>
                <a:cs typeface="Times New Roman" panose="02020603050405020304" pitchFamily="18" charset="0"/>
              </a:rPr>
              <a:t>th</a:t>
            </a:r>
            <a:r>
              <a:rPr lang="en-GB" sz="1600" dirty="0">
                <a:highlight>
                  <a:srgbClr val="00FFFF"/>
                </a:highlight>
                <a:latin typeface="Arial" panose="020B0604020202020204" pitchFamily="34" charset="0"/>
                <a:ea typeface="Calibri" panose="020F0502020204030204" pitchFamily="34" charset="0"/>
                <a:cs typeface="Times New Roman" panose="02020603050405020304" pitchFamily="18" charset="0"/>
              </a:rPr>
              <a:t> December  </a:t>
            </a:r>
          </a:p>
          <a:p>
            <a:pPr marL="342900" indent="-342900">
              <a:lnSpc>
                <a:spcPct val="120000"/>
              </a:lnSpc>
              <a:spcBef>
                <a:spcPts val="0"/>
              </a:spcBef>
              <a:buFont typeface="Symbol" panose="05050102010706020507" pitchFamily="18" charset="2"/>
              <a:buChar char=""/>
            </a:pPr>
            <a:endParaRPr lang="en-GB" sz="1600" dirty="0">
              <a:latin typeface="Arial" panose="020B0604020202020204" pitchFamily="34" charset="0"/>
              <a:cs typeface="Times New Roman" panose="02020603050405020304" pitchFamily="18" charset="0"/>
            </a:endParaRPr>
          </a:p>
          <a:p>
            <a:endParaRPr lang="en-GB" sz="800" dirty="0"/>
          </a:p>
        </p:txBody>
      </p:sp>
    </p:spTree>
    <p:extLst>
      <p:ext uri="{BB962C8B-B14F-4D97-AF65-F5344CB8AC3E}">
        <p14:creationId xmlns:p14="http://schemas.microsoft.com/office/powerpoint/2010/main" val="801112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2F3D2D-A754-5851-9CFF-D0CB976DACEA}"/>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latin typeface="Arial" panose="020B0604020202020204" pitchFamily="34" charset="0"/>
                <a:cs typeface="Arial" panose="020B0604020202020204" pitchFamily="34" charset="0"/>
              </a:rPr>
              <a:t>Dying Well</a:t>
            </a:r>
            <a:br>
              <a:rPr lang="en-GB" sz="4000" dirty="0">
                <a:solidFill>
                  <a:srgbClr val="FFFFFF"/>
                </a:solidFill>
                <a:latin typeface="Arial" panose="020B0604020202020204" pitchFamily="34" charset="0"/>
                <a:cs typeface="Arial" panose="020B0604020202020204" pitchFamily="34" charset="0"/>
              </a:rPr>
            </a:br>
            <a:r>
              <a:rPr lang="en-GB" sz="1200" dirty="0">
                <a:solidFill>
                  <a:srgbClr val="FFFFFF"/>
                </a:solidFill>
                <a:latin typeface="Arial" panose="020B0604020202020204" pitchFamily="34" charset="0"/>
                <a:cs typeface="Arial" panose="020B0604020202020204" pitchFamily="34" charset="0"/>
              </a:rPr>
              <a:t>    </a:t>
            </a:r>
            <a:br>
              <a:rPr lang="en-GB" sz="1200" dirty="0">
                <a:solidFill>
                  <a:srgbClr val="FFFFFF"/>
                </a:solidFill>
                <a:latin typeface="Arial" panose="020B0604020202020204" pitchFamily="34" charset="0"/>
                <a:cs typeface="Arial" panose="020B0604020202020204" pitchFamily="34" charset="0"/>
              </a:rPr>
            </a:br>
            <a:r>
              <a:rPr lang="en-GB" sz="2400" b="1" dirty="0">
                <a:solidFill>
                  <a:srgbClr val="FFFFFF"/>
                </a:solidFill>
                <a:latin typeface="Arial" panose="020B0604020202020204" pitchFamily="34" charset="0"/>
                <a:cs typeface="Arial" panose="020B0604020202020204" pitchFamily="34" charset="0"/>
              </a:rPr>
              <a:t> Too many people Die in Hospital </a:t>
            </a:r>
          </a:p>
        </p:txBody>
      </p:sp>
      <p:sp>
        <p:nvSpPr>
          <p:cNvPr id="3" name="Content Placeholder 2">
            <a:extLst>
              <a:ext uri="{FF2B5EF4-FFF2-40B4-BE49-F238E27FC236}">
                <a16:creationId xmlns:a16="http://schemas.microsoft.com/office/drawing/2014/main" id="{6909EAD2-C9FA-3ED7-E298-CA7924374F29}"/>
              </a:ext>
            </a:extLst>
          </p:cNvPr>
          <p:cNvSpPr>
            <a:spLocks noGrp="1"/>
          </p:cNvSpPr>
          <p:nvPr>
            <p:ph idx="1"/>
          </p:nvPr>
        </p:nvSpPr>
        <p:spPr>
          <a:xfrm>
            <a:off x="4367695" y="235132"/>
            <a:ext cx="7357583" cy="6313714"/>
          </a:xfrm>
        </p:spPr>
        <p:txBody>
          <a:bodyPr anchor="ctr">
            <a:normAutofit fontScale="85000" lnSpcReduction="20000"/>
          </a:bodyPr>
          <a:lstStyle/>
          <a:p>
            <a:pPr marL="0" indent="0">
              <a:lnSpc>
                <a:spcPct val="120000"/>
              </a:lnSpc>
              <a:spcBef>
                <a:spcPts val="0"/>
              </a:spcBef>
              <a:buNone/>
            </a:pP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endParaRPr lang="en-GB" sz="1600" b="1" dirty="0">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600" b="1" dirty="0">
                <a:effectLst/>
                <a:latin typeface="Arial" panose="020B0604020202020204" pitchFamily="34" charset="0"/>
                <a:ea typeface="Calibri" panose="020F0502020204030204" pitchFamily="34" charset="0"/>
                <a:cs typeface="Arial" panose="020B0604020202020204" pitchFamily="34" charset="0"/>
              </a:rPr>
              <a:t>Evidence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spcBef>
                <a:spcPts val="0"/>
              </a:spcBef>
              <a:buNone/>
            </a:pPr>
            <a:r>
              <a:rPr lang="en-GB" sz="1600" dirty="0">
                <a:effectLst/>
                <a:latin typeface="Arial" panose="020B0604020202020204" pitchFamily="34" charset="0"/>
                <a:ea typeface="Calibri" panose="020F0502020204030204" pitchFamily="34" charset="0"/>
                <a:cs typeface="Arial" panose="020B0604020202020204" pitchFamily="34" charset="0"/>
              </a:rPr>
              <a:t>When residents have completed End of Care Plans with their GP 50% die at home compared to 30% for those who have not. </a:t>
            </a:r>
          </a:p>
          <a:p>
            <a:pPr marL="0" indent="0">
              <a:lnSpc>
                <a:spcPct val="120000"/>
              </a:lnSpc>
              <a:spcBef>
                <a:spcPts val="0"/>
              </a:spcBef>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600" dirty="0">
                <a:latin typeface="Arial" panose="020B0604020202020204" pitchFamily="34" charset="0"/>
                <a:ea typeface="Calibri" panose="020F0502020204030204" pitchFamily="34" charset="0"/>
                <a:cs typeface="Arial" panose="020B0604020202020204" pitchFamily="34" charset="0"/>
              </a:rPr>
              <a:t>The pioneer of the Compassionate Communities approaches </a:t>
            </a:r>
            <a:r>
              <a:rPr lang="en-GB" sz="1600"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Professor Allan </a:t>
            </a:r>
            <a:r>
              <a:rPr lang="en-GB" sz="1600" dirty="0" err="1">
                <a:solidFill>
                  <a:srgbClr val="0000FF"/>
                </a:solidFill>
                <a:latin typeface="Arial" panose="020B0604020202020204" pitchFamily="34" charset="0"/>
                <a:ea typeface="Calibri" panose="020F0502020204030204" pitchFamily="34" charset="0"/>
                <a:cs typeface="Arial" panose="020B0604020202020204" pitchFamily="34" charset="0"/>
                <a:hlinkClick r:id="rId2"/>
              </a:rPr>
              <a:t>Kellehear</a:t>
            </a:r>
            <a:r>
              <a:rPr lang="en-GB" sz="1600" dirty="0">
                <a:latin typeface="Arial" panose="020B0604020202020204" pitchFamily="34" charset="0"/>
                <a:ea typeface="Calibri" panose="020F0502020204030204" pitchFamily="34" charset="0"/>
                <a:cs typeface="Arial" panose="020B0604020202020204" pitchFamily="34" charset="0"/>
              </a:rPr>
              <a:t> identified the 95% rule. A person living at home with a life-limiting illness may come into contact with statutory services up to 5% of any day. He asks the question, ‘as a community, what can we do to occupy that 95%?’</a:t>
            </a:r>
          </a:p>
          <a:p>
            <a:pPr marL="0" lvl="0" indent="0">
              <a:lnSpc>
                <a:spcPct val="120000"/>
              </a:lnSpc>
              <a:spcBef>
                <a:spcPts val="0"/>
              </a:spcBef>
              <a:buNone/>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spcBef>
                <a:spcPts val="0"/>
              </a:spcBef>
              <a:buNone/>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600" b="1" dirty="0">
                <a:effectLst/>
                <a:latin typeface="Arial" panose="020B0604020202020204" pitchFamily="34" charset="0"/>
                <a:ea typeface="Calibri" panose="020F0502020204030204" pitchFamily="34" charset="0"/>
                <a:cs typeface="Arial" panose="020B0604020202020204" pitchFamily="34" charset="0"/>
              </a:rPr>
              <a:t>Goal </a:t>
            </a:r>
            <a:endParaRPr lang="en-GB" sz="1600" b="1" dirty="0">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600" dirty="0">
                <a:latin typeface="Arial" panose="020B0604020202020204" pitchFamily="34" charset="0"/>
                <a:cs typeface="Arial" panose="020B0604020202020204" pitchFamily="34" charset="0"/>
              </a:rPr>
              <a:t>To support more last 1000 days discussions across our communities   </a:t>
            </a:r>
            <a:br>
              <a:rPr lang="en-GB" sz="1600" b="1"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 </a:t>
            </a:r>
          </a:p>
          <a:p>
            <a:pPr marL="0" indent="0">
              <a:lnSpc>
                <a:spcPct val="120000"/>
              </a:lnSpc>
              <a:spcBef>
                <a:spcPts val="0"/>
              </a:spcBef>
              <a:buNone/>
            </a:pP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GB" sz="1600" b="1" dirty="0">
                <a:effectLst/>
                <a:latin typeface="Arial" panose="020B0604020202020204" pitchFamily="34" charset="0"/>
                <a:ea typeface="Calibri" panose="020F0502020204030204" pitchFamily="34" charset="0"/>
                <a:cs typeface="Arial" panose="020B0604020202020204" pitchFamily="34" charset="0"/>
              </a:rPr>
              <a:t>Approach </a:t>
            </a:r>
            <a:endParaRPr lang="en-GB" sz="1800" dirty="0">
              <a:effectLst/>
              <a:latin typeface="Calibri" panose="020F0502020204030204" pitchFamily="34" charset="0"/>
              <a:ea typeface="Times New Roman" panose="02020603050405020304" pitchFamily="18" charset="0"/>
            </a:endParaRPr>
          </a:p>
          <a:p>
            <a:pPr marL="0" lvl="0" indent="0">
              <a:buNone/>
            </a:pPr>
            <a:r>
              <a:rPr lang="en-GB" sz="1800" dirty="0">
                <a:effectLst/>
                <a:latin typeface="Calibri" panose="020F0502020204030204" pitchFamily="34" charset="0"/>
                <a:ea typeface="Times New Roman" panose="02020603050405020304" pitchFamily="18" charset="0"/>
              </a:rPr>
              <a:t>Agree how </a:t>
            </a:r>
            <a:r>
              <a:rPr lang="en-GB" sz="1800" dirty="0">
                <a:latin typeface="Calibri" panose="020F0502020204030204" pitchFamily="34" charset="0"/>
                <a:ea typeface="Times New Roman" panose="02020603050405020304" pitchFamily="18" charset="0"/>
              </a:rPr>
              <a:t>our </a:t>
            </a:r>
            <a:r>
              <a:rPr lang="en-GB" sz="1800" dirty="0">
                <a:effectLst/>
                <a:latin typeface="Calibri" panose="020F0502020204030204" pitchFamily="34" charset="0"/>
                <a:ea typeface="Times New Roman" panose="02020603050405020304" pitchFamily="18" charset="0"/>
              </a:rPr>
              <a:t>partnerships can support any existing, or the development of, ‘a tribe’ of those interested in the benefits of improving death literacy and associated support such a personalised care planning. </a:t>
            </a:r>
          </a:p>
          <a:p>
            <a:pPr marL="0" lvl="0" indent="0">
              <a:buNone/>
            </a:pPr>
            <a:r>
              <a:rPr lang="en-GB" sz="1800" dirty="0">
                <a:effectLst/>
                <a:latin typeface="Calibri" panose="020F0502020204030204" pitchFamily="34" charset="0"/>
                <a:ea typeface="Times New Roman" panose="02020603050405020304" pitchFamily="18" charset="0"/>
              </a:rPr>
              <a:t>Our want being to contribute to, or bring together communities and professionals locally in North Somerset to follow the energy and interest on this subject </a:t>
            </a:r>
            <a:r>
              <a:rPr lang="en-GB" sz="1800" dirty="0">
                <a:effectLst/>
                <a:latin typeface="Calibri" panose="020F0502020204030204" pitchFamily="34" charset="0"/>
                <a:ea typeface="Calibri" panose="020F0502020204030204" pitchFamily="34" charset="0"/>
              </a:rPr>
              <a:t>to improve death literacy and support to allow them to design their activities.    </a:t>
            </a:r>
          </a:p>
          <a:p>
            <a:pPr marL="0" lvl="0" indent="0">
              <a:buNone/>
            </a:pPr>
            <a:r>
              <a:rPr lang="en-GB" sz="1800" dirty="0">
                <a:effectLst/>
                <a:latin typeface="Calibri" panose="020F0502020204030204" pitchFamily="34" charset="0"/>
                <a:ea typeface="Times New Roman" panose="02020603050405020304" pitchFamily="18" charset="0"/>
              </a:rPr>
              <a:t>We have identified the capacity constraints in our statutory professionals ability to enable a conversation in busy 10 minute appointments, explicitly responding to when the person is ready. We have recognised a need/want to be able to access compassionate people with space and skills to support those ready to make their plans. </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We know this is good for people, our communities and so very pressured statutory services . </a:t>
            </a:r>
          </a:p>
          <a:p>
            <a:pPr marL="0" indent="0">
              <a:buNone/>
            </a:pPr>
            <a:endParaRPr lang="en-GB" sz="1800" dirty="0">
              <a:effectLst/>
              <a:latin typeface="Calibri" panose="020F0502020204030204" pitchFamily="34" charset="0"/>
              <a:ea typeface="Calibri" panose="020F0502020204030204" pitchFamily="34" charset="0"/>
            </a:endParaRPr>
          </a:p>
          <a:p>
            <a:pPr marL="0" indent="0">
              <a:lnSpc>
                <a:spcPct val="120000"/>
              </a:lnSpc>
              <a:spcBef>
                <a:spcPts val="0"/>
              </a:spcBef>
              <a:buNone/>
            </a:pPr>
            <a:endParaRPr lang="en-GB" sz="1600" dirty="0">
              <a:latin typeface="Arial" panose="020B0604020202020204" pitchFamily="34" charset="0"/>
              <a:cs typeface="Times New Roman" panose="02020603050405020304" pitchFamily="18" charset="0"/>
            </a:endParaRPr>
          </a:p>
          <a:p>
            <a:endParaRPr lang="en-GB" sz="800" dirty="0"/>
          </a:p>
        </p:txBody>
      </p:sp>
    </p:spTree>
    <p:extLst>
      <p:ext uri="{BB962C8B-B14F-4D97-AF65-F5344CB8AC3E}">
        <p14:creationId xmlns:p14="http://schemas.microsoft.com/office/powerpoint/2010/main" val="136201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1F5569-F8A6-A836-468F-996F4B154592}"/>
              </a:ext>
            </a:extLst>
          </p:cNvPr>
          <p:cNvSpPr txBox="1">
            <a:spLocks/>
          </p:cNvSpPr>
          <p:nvPr/>
        </p:nvSpPr>
        <p:spPr>
          <a:xfrm>
            <a:off x="288724" y="198666"/>
            <a:ext cx="6864151" cy="6276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chemeClr val="tx2"/>
                </a:solidFill>
                <a:latin typeface="Arial" panose="020B0604020202020204" pitchFamily="34" charset="0"/>
                <a:cs typeface="Arial" panose="020B0604020202020204" pitchFamily="34" charset="0"/>
              </a:rPr>
              <a:t>What we can achieve together</a:t>
            </a:r>
          </a:p>
        </p:txBody>
      </p:sp>
      <p:sp>
        <p:nvSpPr>
          <p:cNvPr id="6" name="Arrow: Right 5">
            <a:extLst>
              <a:ext uri="{FF2B5EF4-FFF2-40B4-BE49-F238E27FC236}">
                <a16:creationId xmlns:a16="http://schemas.microsoft.com/office/drawing/2014/main" id="{9E2365F7-C751-B714-2A6A-73D458A3D634}"/>
              </a:ext>
            </a:extLst>
          </p:cNvPr>
          <p:cNvSpPr/>
          <p:nvPr/>
        </p:nvSpPr>
        <p:spPr>
          <a:xfrm>
            <a:off x="1701116" y="4291739"/>
            <a:ext cx="10407968" cy="801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922EE76-32DB-88F9-0B37-15FDC3E809A6}"/>
              </a:ext>
            </a:extLst>
          </p:cNvPr>
          <p:cNvSpPr/>
          <p:nvPr/>
        </p:nvSpPr>
        <p:spPr>
          <a:xfrm>
            <a:off x="1952731" y="4561302"/>
            <a:ext cx="217715" cy="23513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0E819BEC-B201-558A-D9C4-4960C2B62850}"/>
              </a:ext>
            </a:extLst>
          </p:cNvPr>
          <p:cNvSpPr/>
          <p:nvPr/>
        </p:nvSpPr>
        <p:spPr>
          <a:xfrm>
            <a:off x="4674414" y="4561302"/>
            <a:ext cx="217715" cy="23513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3CAB3E2-53B3-35F9-50E7-2EA2A61007E4}"/>
              </a:ext>
            </a:extLst>
          </p:cNvPr>
          <p:cNvSpPr/>
          <p:nvPr/>
        </p:nvSpPr>
        <p:spPr>
          <a:xfrm>
            <a:off x="3411582" y="4587264"/>
            <a:ext cx="217715" cy="2351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5D8A1A39-1076-D7FD-1B72-F51086FF3842}"/>
              </a:ext>
            </a:extLst>
          </p:cNvPr>
          <p:cNvSpPr/>
          <p:nvPr/>
        </p:nvSpPr>
        <p:spPr>
          <a:xfrm>
            <a:off x="6561919" y="4605837"/>
            <a:ext cx="217715" cy="23513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747DA962-09BA-5AEC-7A36-418E535F152F}"/>
              </a:ext>
            </a:extLst>
          </p:cNvPr>
          <p:cNvSpPr/>
          <p:nvPr/>
        </p:nvSpPr>
        <p:spPr>
          <a:xfrm>
            <a:off x="8682032" y="4580848"/>
            <a:ext cx="217715" cy="235132"/>
          </a:xfrm>
          <a:prstGeom prst="ellipse">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A85F55D4-099B-56B6-288A-4C9925D03C1F}"/>
              </a:ext>
            </a:extLst>
          </p:cNvPr>
          <p:cNvSpPr/>
          <p:nvPr/>
        </p:nvSpPr>
        <p:spPr>
          <a:xfrm>
            <a:off x="7297791" y="4597128"/>
            <a:ext cx="217715" cy="235132"/>
          </a:xfrm>
          <a:prstGeom prst="ellipse">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140DE3B8-BC2B-E86D-5823-84D78D9705A4}"/>
              </a:ext>
            </a:extLst>
          </p:cNvPr>
          <p:cNvSpPr/>
          <p:nvPr/>
        </p:nvSpPr>
        <p:spPr>
          <a:xfrm>
            <a:off x="2346226" y="4573853"/>
            <a:ext cx="217715" cy="23513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7CFE77E4-E328-B3B4-CF06-E111FBF85756}"/>
              </a:ext>
            </a:extLst>
          </p:cNvPr>
          <p:cNvSpPr/>
          <p:nvPr/>
        </p:nvSpPr>
        <p:spPr>
          <a:xfrm>
            <a:off x="4306478" y="4551490"/>
            <a:ext cx="217715" cy="23513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Up 15">
            <a:extLst>
              <a:ext uri="{FF2B5EF4-FFF2-40B4-BE49-F238E27FC236}">
                <a16:creationId xmlns:a16="http://schemas.microsoft.com/office/drawing/2014/main" id="{DFED744E-3300-1558-1389-C1B056E29AED}"/>
              </a:ext>
            </a:extLst>
          </p:cNvPr>
          <p:cNvSpPr/>
          <p:nvPr/>
        </p:nvSpPr>
        <p:spPr>
          <a:xfrm rot="10800000">
            <a:off x="2028170" y="4850483"/>
            <a:ext cx="108866" cy="268167"/>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36B4B26C-6AE2-C16D-94CE-FAAFA5D4253E}"/>
              </a:ext>
            </a:extLst>
          </p:cNvPr>
          <p:cNvSpPr txBox="1"/>
          <p:nvPr/>
        </p:nvSpPr>
        <p:spPr>
          <a:xfrm>
            <a:off x="1142060" y="5172699"/>
            <a:ext cx="1839056" cy="1277273"/>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2016</a:t>
            </a:r>
          </a:p>
          <a:p>
            <a:pPr algn="ctr"/>
            <a:r>
              <a:rPr lang="en-GB" sz="1100" dirty="0">
                <a:latin typeface="Arial" panose="020B0604020202020204" pitchFamily="34" charset="0"/>
                <a:cs typeface="Arial" panose="020B0604020202020204" pitchFamily="34" charset="0"/>
              </a:rPr>
              <a:t>Bristol, North Somerset and South Gloucestershire (BNSSG) Healthier Together was formed to help partners work together</a:t>
            </a:r>
          </a:p>
        </p:txBody>
      </p:sp>
      <p:sp>
        <p:nvSpPr>
          <p:cNvPr id="18" name="Arrow: Up 17">
            <a:extLst>
              <a:ext uri="{FF2B5EF4-FFF2-40B4-BE49-F238E27FC236}">
                <a16:creationId xmlns:a16="http://schemas.microsoft.com/office/drawing/2014/main" id="{D95CD2F9-CB56-C9F2-211D-0FFAA7D6C987}"/>
              </a:ext>
            </a:extLst>
          </p:cNvPr>
          <p:cNvSpPr/>
          <p:nvPr/>
        </p:nvSpPr>
        <p:spPr>
          <a:xfrm>
            <a:off x="2390572" y="4216083"/>
            <a:ext cx="137920" cy="276922"/>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DED86ADD-DACB-1333-4682-5FF86DD5B859}"/>
              </a:ext>
            </a:extLst>
          </p:cNvPr>
          <p:cNvSpPr txBox="1"/>
          <p:nvPr/>
        </p:nvSpPr>
        <p:spPr>
          <a:xfrm>
            <a:off x="1925821" y="3455243"/>
            <a:ext cx="1149623" cy="769441"/>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2018</a:t>
            </a:r>
          </a:p>
          <a:p>
            <a:pPr algn="ctr"/>
            <a:r>
              <a:rPr lang="en-GB" sz="1100" dirty="0">
                <a:latin typeface="Arial" panose="020B0604020202020204" pitchFamily="34" charset="0"/>
                <a:cs typeface="Arial" panose="020B0604020202020204" pitchFamily="34" charset="0"/>
              </a:rPr>
              <a:t>Six Locality Partnerships were formed</a:t>
            </a:r>
          </a:p>
        </p:txBody>
      </p:sp>
      <p:sp>
        <p:nvSpPr>
          <p:cNvPr id="20" name="Arrow: Up 19">
            <a:extLst>
              <a:ext uri="{FF2B5EF4-FFF2-40B4-BE49-F238E27FC236}">
                <a16:creationId xmlns:a16="http://schemas.microsoft.com/office/drawing/2014/main" id="{D105AD55-4D2A-3EF3-C5EF-F8AEA3A40B12}"/>
              </a:ext>
            </a:extLst>
          </p:cNvPr>
          <p:cNvSpPr/>
          <p:nvPr/>
        </p:nvSpPr>
        <p:spPr>
          <a:xfrm rot="10800000">
            <a:off x="4758687" y="4869955"/>
            <a:ext cx="108865" cy="23389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61770195-02E9-EA9A-737C-C67F238D1010}"/>
              </a:ext>
            </a:extLst>
          </p:cNvPr>
          <p:cNvSpPr txBox="1"/>
          <p:nvPr/>
        </p:nvSpPr>
        <p:spPr>
          <a:xfrm>
            <a:off x="4270185" y="5185105"/>
            <a:ext cx="1085867" cy="1107996"/>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July 2022</a:t>
            </a:r>
          </a:p>
          <a:p>
            <a:pPr algn="ctr"/>
            <a:r>
              <a:rPr lang="en-GB" sz="1100" dirty="0">
                <a:latin typeface="Arial" panose="020B0604020202020204" pitchFamily="34" charset="0"/>
                <a:cs typeface="Arial" panose="020B0604020202020204" pitchFamily="34" charset="0"/>
              </a:rPr>
              <a:t>BNSSG Integrated Care System (ICS) became a legal body</a:t>
            </a:r>
          </a:p>
        </p:txBody>
      </p:sp>
      <p:sp>
        <p:nvSpPr>
          <p:cNvPr id="22" name="TextBox 21">
            <a:extLst>
              <a:ext uri="{FF2B5EF4-FFF2-40B4-BE49-F238E27FC236}">
                <a16:creationId xmlns:a16="http://schemas.microsoft.com/office/drawing/2014/main" id="{2DE4F0BD-2FAE-6253-F8F3-CA8FF919391B}"/>
              </a:ext>
            </a:extLst>
          </p:cNvPr>
          <p:cNvSpPr txBox="1"/>
          <p:nvPr/>
        </p:nvSpPr>
        <p:spPr>
          <a:xfrm>
            <a:off x="2999459" y="3519914"/>
            <a:ext cx="1149623" cy="769441"/>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March 2020 </a:t>
            </a:r>
            <a:r>
              <a:rPr lang="en-GB" sz="1100" dirty="0">
                <a:latin typeface="Arial" panose="020B0604020202020204" pitchFamily="34" charset="0"/>
                <a:cs typeface="Arial" panose="020B0604020202020204" pitchFamily="34" charset="0"/>
              </a:rPr>
              <a:t>Coronavirus pandemic declared</a:t>
            </a:r>
          </a:p>
        </p:txBody>
      </p:sp>
      <p:sp>
        <p:nvSpPr>
          <p:cNvPr id="23" name="Arrow: Up 22">
            <a:extLst>
              <a:ext uri="{FF2B5EF4-FFF2-40B4-BE49-F238E27FC236}">
                <a16:creationId xmlns:a16="http://schemas.microsoft.com/office/drawing/2014/main" id="{6D47A708-A1DE-9C19-82D5-C9AB7634BFE9}"/>
              </a:ext>
            </a:extLst>
          </p:cNvPr>
          <p:cNvSpPr/>
          <p:nvPr/>
        </p:nvSpPr>
        <p:spPr>
          <a:xfrm>
            <a:off x="4380102" y="4049099"/>
            <a:ext cx="108858" cy="37042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B083AEF-E0CF-022D-0FDD-480D1B8ED7B2}"/>
              </a:ext>
            </a:extLst>
          </p:cNvPr>
          <p:cNvSpPr txBox="1"/>
          <p:nvPr/>
        </p:nvSpPr>
        <p:spPr>
          <a:xfrm>
            <a:off x="4040137" y="2901244"/>
            <a:ext cx="930324" cy="938719"/>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Jan 2022 </a:t>
            </a:r>
          </a:p>
          <a:p>
            <a:pPr algn="ctr"/>
            <a:r>
              <a:rPr lang="en-GB" sz="1100" dirty="0">
                <a:latin typeface="Arial" panose="020B0604020202020204" pitchFamily="34" charset="0"/>
                <a:cs typeface="Arial" panose="020B0604020202020204" pitchFamily="34" charset="0"/>
              </a:rPr>
              <a:t>ICS signs of 6 Locality Partnership footprints </a:t>
            </a:r>
          </a:p>
        </p:txBody>
      </p:sp>
      <p:sp>
        <p:nvSpPr>
          <p:cNvPr id="24" name="Arrow: Up 23">
            <a:extLst>
              <a:ext uri="{FF2B5EF4-FFF2-40B4-BE49-F238E27FC236}">
                <a16:creationId xmlns:a16="http://schemas.microsoft.com/office/drawing/2014/main" id="{66154750-2D61-1F64-8BB1-85375CD27641}"/>
              </a:ext>
            </a:extLst>
          </p:cNvPr>
          <p:cNvSpPr/>
          <p:nvPr/>
        </p:nvSpPr>
        <p:spPr>
          <a:xfrm>
            <a:off x="6616340" y="4140439"/>
            <a:ext cx="108858" cy="39381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6" name="Arrow: Up 25">
            <a:extLst>
              <a:ext uri="{FF2B5EF4-FFF2-40B4-BE49-F238E27FC236}">
                <a16:creationId xmlns:a16="http://schemas.microsoft.com/office/drawing/2014/main" id="{C66842EC-6CC4-3B45-A457-B3CDE7980ED1}"/>
              </a:ext>
            </a:extLst>
          </p:cNvPr>
          <p:cNvSpPr/>
          <p:nvPr/>
        </p:nvSpPr>
        <p:spPr>
          <a:xfrm rot="10800000">
            <a:off x="7362781" y="4892651"/>
            <a:ext cx="108858" cy="587828"/>
          </a:xfrm>
          <a:prstGeom prst="upArrow">
            <a:avLst/>
          </a:prstGeom>
          <a:solidFill>
            <a:srgbClr val="00B050"/>
          </a:solidFill>
          <a:ln>
            <a:solidFill>
              <a:schemeClr val="accent6">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138050A1-78CB-9480-BB7E-742353429475}"/>
              </a:ext>
            </a:extLst>
          </p:cNvPr>
          <p:cNvSpPr txBox="1"/>
          <p:nvPr/>
        </p:nvSpPr>
        <p:spPr>
          <a:xfrm>
            <a:off x="5876041" y="2977455"/>
            <a:ext cx="1541168" cy="1046440"/>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Sept 2022</a:t>
            </a:r>
          </a:p>
          <a:p>
            <a:pPr algn="ctr"/>
            <a:endParaRPr lang="en-GB" sz="700" b="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Woodspring Locality Partnership agrees defines 4 problem statements</a:t>
            </a:r>
          </a:p>
        </p:txBody>
      </p:sp>
      <p:sp>
        <p:nvSpPr>
          <p:cNvPr id="29" name="Arrow: Up 28">
            <a:extLst>
              <a:ext uri="{FF2B5EF4-FFF2-40B4-BE49-F238E27FC236}">
                <a16:creationId xmlns:a16="http://schemas.microsoft.com/office/drawing/2014/main" id="{189250B9-F401-879A-A6FA-BFD6246A0E56}"/>
              </a:ext>
            </a:extLst>
          </p:cNvPr>
          <p:cNvSpPr/>
          <p:nvPr/>
        </p:nvSpPr>
        <p:spPr>
          <a:xfrm>
            <a:off x="8714657" y="4075250"/>
            <a:ext cx="137921" cy="428210"/>
          </a:xfrm>
          <a:prstGeom prst="upArrow">
            <a:avLst/>
          </a:prstGeom>
          <a:solidFill>
            <a:srgbClr val="00B050"/>
          </a:solidFill>
          <a:ln>
            <a:solidFill>
              <a:schemeClr val="accent6">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9AA7AA25-2912-A1DD-A99F-607F36D91FEF}"/>
              </a:ext>
            </a:extLst>
          </p:cNvPr>
          <p:cNvSpPr/>
          <p:nvPr/>
        </p:nvSpPr>
        <p:spPr>
          <a:xfrm>
            <a:off x="9354673" y="4572459"/>
            <a:ext cx="217715" cy="235132"/>
          </a:xfrm>
          <a:prstGeom prst="ellipse">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8B5B57C5-8ACB-CBE0-CCD7-D511709AD078}"/>
              </a:ext>
            </a:extLst>
          </p:cNvPr>
          <p:cNvSpPr/>
          <p:nvPr/>
        </p:nvSpPr>
        <p:spPr>
          <a:xfrm>
            <a:off x="10922774" y="4580848"/>
            <a:ext cx="217715" cy="235132"/>
          </a:xfrm>
          <a:prstGeom prst="ellipse">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Up 36">
            <a:extLst>
              <a:ext uri="{FF2B5EF4-FFF2-40B4-BE49-F238E27FC236}">
                <a16:creationId xmlns:a16="http://schemas.microsoft.com/office/drawing/2014/main" id="{63976205-F7A2-326C-7407-5DD821D9BA7A}"/>
              </a:ext>
            </a:extLst>
          </p:cNvPr>
          <p:cNvSpPr/>
          <p:nvPr/>
        </p:nvSpPr>
        <p:spPr>
          <a:xfrm rot="10800000">
            <a:off x="10977200" y="4860533"/>
            <a:ext cx="108865" cy="233899"/>
          </a:xfrm>
          <a:prstGeom prst="upArrow">
            <a:avLst/>
          </a:prstGeom>
          <a:solidFill>
            <a:srgbClr val="00B050"/>
          </a:solidFill>
          <a:ln>
            <a:solidFill>
              <a:schemeClr val="accent6">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5B1FA04A-274C-BA89-31AB-9A2D22BEBE06}"/>
              </a:ext>
            </a:extLst>
          </p:cNvPr>
          <p:cNvSpPr txBox="1"/>
          <p:nvPr/>
        </p:nvSpPr>
        <p:spPr>
          <a:xfrm>
            <a:off x="10493861" y="5215883"/>
            <a:ext cx="1375953" cy="1046440"/>
          </a:xfrm>
          <a:prstGeom prst="rect">
            <a:avLst/>
          </a:prstGeom>
          <a:solidFill>
            <a:srgbClr val="00B050"/>
          </a:solidFill>
          <a:ln>
            <a:solidFill>
              <a:srgbClr val="00B050"/>
            </a:solidFill>
          </a:ln>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February 2022</a:t>
            </a:r>
          </a:p>
          <a:p>
            <a:pPr algn="ctr"/>
            <a:endParaRPr lang="en-GB" sz="700" dirty="0">
              <a:solidFill>
                <a:schemeClr val="bg1"/>
              </a:solidFill>
              <a:latin typeface="Arial" panose="020B0604020202020204" pitchFamily="34" charset="0"/>
              <a:cs typeface="Arial" panose="020B0604020202020204" pitchFamily="34" charset="0"/>
            </a:endParaRPr>
          </a:p>
          <a:p>
            <a:pPr algn="ctr"/>
            <a:r>
              <a:rPr lang="en-GB" sz="1100" dirty="0">
                <a:solidFill>
                  <a:schemeClr val="bg1"/>
                </a:solidFill>
                <a:latin typeface="Arial" panose="020B0604020202020204" pitchFamily="34" charset="0"/>
                <a:cs typeface="Arial" panose="020B0604020202020204" pitchFamily="34" charset="0"/>
              </a:rPr>
              <a:t>We publish this plan to set out what we are going to do and how</a:t>
            </a:r>
          </a:p>
        </p:txBody>
      </p:sp>
      <p:sp>
        <p:nvSpPr>
          <p:cNvPr id="35" name="Arrow: Up 34">
            <a:extLst>
              <a:ext uri="{FF2B5EF4-FFF2-40B4-BE49-F238E27FC236}">
                <a16:creationId xmlns:a16="http://schemas.microsoft.com/office/drawing/2014/main" id="{714BEC3C-ACE9-914E-8A76-6E4337166534}"/>
              </a:ext>
            </a:extLst>
          </p:cNvPr>
          <p:cNvSpPr/>
          <p:nvPr/>
        </p:nvSpPr>
        <p:spPr>
          <a:xfrm>
            <a:off x="3453816" y="4294382"/>
            <a:ext cx="137921" cy="249360"/>
          </a:xfrm>
          <a:prstGeom prst="up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41" name="Text Box 2">
            <a:extLst>
              <a:ext uri="{FF2B5EF4-FFF2-40B4-BE49-F238E27FC236}">
                <a16:creationId xmlns:a16="http://schemas.microsoft.com/office/drawing/2014/main" id="{38820AF5-C183-B06B-0015-C94AA5B1896F}"/>
              </a:ext>
            </a:extLst>
          </p:cNvPr>
          <p:cNvSpPr txBox="1">
            <a:spLocks noChangeArrowheads="1"/>
          </p:cNvSpPr>
          <p:nvPr/>
        </p:nvSpPr>
        <p:spPr bwMode="auto">
          <a:xfrm>
            <a:off x="1811385" y="776576"/>
            <a:ext cx="10134092" cy="1254700"/>
          </a:xfrm>
          <a:prstGeom prst="rect">
            <a:avLst/>
          </a:prstGeom>
          <a:gradFill rotWithShape="1">
            <a:gsLst>
              <a:gs pos="0">
                <a:srgbClr val="71A6DB"/>
              </a:gs>
              <a:gs pos="50000">
                <a:srgbClr val="559BDB"/>
              </a:gs>
              <a:gs pos="100000">
                <a:srgbClr val="438AC9"/>
              </a:gs>
            </a:gsLst>
            <a:lin ang="5400000"/>
          </a:gradFill>
          <a:ln w="6350">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400" dirty="0">
                <a:solidFill>
                  <a:schemeClr val="bg1"/>
                </a:solidFill>
                <a:latin typeface="Arial" panose="020B0604020202020204" pitchFamily="34" charset="0"/>
                <a:cs typeface="Arial" panose="020B0604020202020204" pitchFamily="34" charset="0"/>
              </a:rPr>
              <a:t>If we are serious about promoting better health and wellbeing and addressing health inequalities, we must take collective decisions based on a shared understanding of the local population and how people live their lives. We must look beyond health and care services to the wider determinants that influence the health of our populations – early years support, housing, leisure, transport, skills and education, employment support and the environment</a:t>
            </a:r>
          </a:p>
          <a:p>
            <a:pPr marL="0" marR="0" lvl="0" indent="0" algn="r" defTabSz="914400" rtl="0" eaLnBrk="0" fontAlgn="base" latinLnBrk="0" hangingPunct="0">
              <a:lnSpc>
                <a:spcPct val="100000"/>
              </a:lnSpc>
              <a:spcBef>
                <a:spcPct val="0"/>
              </a:spcBef>
              <a:spcAft>
                <a:spcPct val="0"/>
              </a:spcAft>
              <a:buClrTx/>
              <a:buSzTx/>
              <a:buFontTx/>
              <a:buNone/>
              <a:tabLst/>
            </a:pPr>
            <a:r>
              <a:rPr lang="en-GB" sz="1400" dirty="0">
                <a:solidFill>
                  <a:schemeClr val="bg1"/>
                </a:solidFill>
                <a:latin typeface="Arial" panose="020B0604020202020204" pitchFamily="34" charset="0"/>
                <a:cs typeface="Arial" panose="020B0604020202020204" pitchFamily="34" charset="0"/>
              </a:rPr>
              <a:t>Thriving Places, September 2021</a:t>
            </a:r>
          </a:p>
        </p:txBody>
      </p:sp>
      <p:sp>
        <p:nvSpPr>
          <p:cNvPr id="42" name="Arrow: Curved Right 41">
            <a:extLst>
              <a:ext uri="{FF2B5EF4-FFF2-40B4-BE49-F238E27FC236}">
                <a16:creationId xmlns:a16="http://schemas.microsoft.com/office/drawing/2014/main" id="{80C54C57-E420-5433-590E-B9BC22CFDE13}"/>
              </a:ext>
            </a:extLst>
          </p:cNvPr>
          <p:cNvSpPr/>
          <p:nvPr/>
        </p:nvSpPr>
        <p:spPr>
          <a:xfrm>
            <a:off x="106048" y="1099184"/>
            <a:ext cx="1541169" cy="39755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4" name="TextBox 43">
            <a:extLst>
              <a:ext uri="{FF2B5EF4-FFF2-40B4-BE49-F238E27FC236}">
                <a16:creationId xmlns:a16="http://schemas.microsoft.com/office/drawing/2014/main" id="{4DAFC1D6-3F20-29A8-1C63-0B9795632F5B}"/>
              </a:ext>
            </a:extLst>
          </p:cNvPr>
          <p:cNvSpPr txBox="1"/>
          <p:nvPr/>
        </p:nvSpPr>
        <p:spPr>
          <a:xfrm>
            <a:off x="6455142" y="5339172"/>
            <a:ext cx="1357851" cy="127727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Oct 2022</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Woodspring locality workshop the root causes for starting well and dying well  </a:t>
            </a:r>
            <a:endParaRPr lang="en-GB" sz="1100" dirty="0">
              <a:highlight>
                <a:srgbClr val="FFFF00"/>
              </a:highlight>
              <a:latin typeface="Arial" panose="020B0604020202020204" pitchFamily="34" charset="0"/>
              <a:cs typeface="Arial" panose="020B0604020202020204" pitchFamily="34" charset="0"/>
            </a:endParaRPr>
          </a:p>
        </p:txBody>
      </p:sp>
      <p:sp>
        <p:nvSpPr>
          <p:cNvPr id="4" name="Arrow: Up 3">
            <a:extLst>
              <a:ext uri="{FF2B5EF4-FFF2-40B4-BE49-F238E27FC236}">
                <a16:creationId xmlns:a16="http://schemas.microsoft.com/office/drawing/2014/main" id="{C140CDEB-9DBD-C40D-B10A-E762BCFBD0CB}"/>
              </a:ext>
            </a:extLst>
          </p:cNvPr>
          <p:cNvSpPr/>
          <p:nvPr/>
        </p:nvSpPr>
        <p:spPr>
          <a:xfrm rot="10800000">
            <a:off x="9409097" y="4971361"/>
            <a:ext cx="108865" cy="233899"/>
          </a:xfrm>
          <a:prstGeom prst="upArrow">
            <a:avLst/>
          </a:prstGeom>
          <a:solidFill>
            <a:srgbClr val="00B050"/>
          </a:solidFill>
          <a:ln>
            <a:solidFill>
              <a:schemeClr val="accent6">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570BE4B7-CD7E-5A9B-8829-AA9D3E7C7C44}"/>
              </a:ext>
            </a:extLst>
          </p:cNvPr>
          <p:cNvSpPr txBox="1"/>
          <p:nvPr/>
        </p:nvSpPr>
        <p:spPr>
          <a:xfrm>
            <a:off x="8042920" y="2690255"/>
            <a:ext cx="1541168" cy="1384995"/>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Jan 2023</a:t>
            </a:r>
          </a:p>
          <a:p>
            <a:pPr algn="ctr"/>
            <a:endParaRPr lang="en-GB" sz="700" b="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Woodspring Locality Partnership define the root causes for living well and ageing well problem statements </a:t>
            </a:r>
          </a:p>
        </p:txBody>
      </p:sp>
      <p:sp>
        <p:nvSpPr>
          <p:cNvPr id="31" name="TextBox 30">
            <a:extLst>
              <a:ext uri="{FF2B5EF4-FFF2-40B4-BE49-F238E27FC236}">
                <a16:creationId xmlns:a16="http://schemas.microsoft.com/office/drawing/2014/main" id="{B0638BB5-0167-6062-248A-2F964625D54B}"/>
              </a:ext>
            </a:extLst>
          </p:cNvPr>
          <p:cNvSpPr txBox="1"/>
          <p:nvPr/>
        </p:nvSpPr>
        <p:spPr>
          <a:xfrm>
            <a:off x="8680130" y="5231450"/>
            <a:ext cx="1541168" cy="1046440"/>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Feb 2023</a:t>
            </a:r>
          </a:p>
          <a:p>
            <a:pPr algn="ctr"/>
            <a:endParaRPr lang="en-GB" sz="700" b="1" dirty="0">
              <a:latin typeface="Arial" panose="020B0604020202020204" pitchFamily="34" charset="0"/>
              <a:cs typeface="Arial" panose="020B0604020202020204" pitchFamily="34" charset="0"/>
            </a:endParaRPr>
          </a:p>
          <a:p>
            <a:pPr algn="ct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Woodspring Locality Partnership agree the approach to identified priorities </a:t>
            </a:r>
          </a:p>
        </p:txBody>
      </p:sp>
    </p:spTree>
    <p:extLst>
      <p:ext uri="{BB962C8B-B14F-4D97-AF65-F5344CB8AC3E}">
        <p14:creationId xmlns:p14="http://schemas.microsoft.com/office/powerpoint/2010/main" val="3689720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231088C-7957-E134-29CE-93E022964BFC}"/>
              </a:ext>
            </a:extLst>
          </p:cNvPr>
          <p:cNvSpPr>
            <a:spLocks noGrp="1"/>
          </p:cNvSpPr>
          <p:nvPr>
            <p:ph type="title"/>
          </p:nvPr>
        </p:nvSpPr>
        <p:spPr>
          <a:xfrm>
            <a:off x="838200" y="365126"/>
            <a:ext cx="7757694" cy="1288238"/>
          </a:xfrm>
        </p:spPr>
        <p:txBody>
          <a:bodyPr anchor="b">
            <a:normAutofit/>
          </a:bodyPr>
          <a:lstStyle/>
          <a:p>
            <a:pPr>
              <a:lnSpc>
                <a:spcPct val="115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Delivery and implementation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64E2BA-9498-2B44-8964-4C40A10D127E}"/>
              </a:ext>
            </a:extLst>
          </p:cNvPr>
          <p:cNvSpPr>
            <a:spLocks noGrp="1"/>
          </p:cNvSpPr>
          <p:nvPr>
            <p:ph idx="1"/>
          </p:nvPr>
        </p:nvSpPr>
        <p:spPr>
          <a:xfrm>
            <a:off x="838198" y="1956390"/>
            <a:ext cx="7322290" cy="3907465"/>
          </a:xfrm>
        </p:spPr>
        <p:txBody>
          <a:bodyPr anchor="t">
            <a:normAutofit fontScale="92500" lnSpcReduction="20000"/>
          </a:bodyPr>
          <a:lstStyle/>
          <a:p>
            <a:pPr marL="0" indent="0">
              <a:lnSpc>
                <a:spcPct val="115000"/>
              </a:lnSpc>
              <a:spcAft>
                <a:spcPts val="8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Our delivery plans will respond to the feedback we have received from professionals and from people in our community – </a:t>
            </a:r>
            <a:r>
              <a:rPr lang="en-GB" sz="1800" b="1" dirty="0">
                <a:effectLst/>
                <a:latin typeface="Arial" panose="020B0604020202020204" pitchFamily="34" charset="0"/>
                <a:ea typeface="Calibri" panose="020F0502020204030204" pitchFamily="34" charset="0"/>
                <a:cs typeface="Times New Roman" panose="02020603050405020304" pitchFamily="18" charset="0"/>
              </a:rPr>
              <a:t>support provided needs to be sustainable.</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Our plan will also need to be realistic. The impact of Covid-19 on health and wellbeing and more recent impact of the rising cost of living has been devastating for communities. It has also left capacity across our organisations strained. We must work to reduce those impacts on our community and on the people who live in and work in Woodspring.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We will strive to innovate, to increase capacity and to deliver sustainable solutions which are co-designed with communities. We will take a phased approach to give us time to deliver intelligent and joined up care to people who need it and to utilise the capacity that change generates to focus on prevention.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700" dirty="0"/>
          </a:p>
        </p:txBody>
      </p:sp>
      <p:sp>
        <p:nvSpPr>
          <p:cNvPr id="4" name="TextBox 3">
            <a:extLst>
              <a:ext uri="{FF2B5EF4-FFF2-40B4-BE49-F238E27FC236}">
                <a16:creationId xmlns:a16="http://schemas.microsoft.com/office/drawing/2014/main" id="{13D67DFD-733A-8909-2DC2-ECBF20D2F17F}"/>
              </a:ext>
            </a:extLst>
          </p:cNvPr>
          <p:cNvSpPr txBox="1"/>
          <p:nvPr/>
        </p:nvSpPr>
        <p:spPr>
          <a:xfrm>
            <a:off x="8595894" y="6486678"/>
            <a:ext cx="6096000" cy="348557"/>
          </a:xfrm>
          <a:prstGeom prst="rect">
            <a:avLst/>
          </a:prstGeom>
          <a:noFill/>
        </p:spPr>
        <p:txBody>
          <a:bodyPr wrap="square">
            <a:spAutoFit/>
          </a:bodyPr>
          <a:lstStyle/>
          <a:p>
            <a:pPr>
              <a:lnSpc>
                <a:spcPct val="90000"/>
              </a:lnSpc>
              <a:spcAft>
                <a:spcPts val="600"/>
              </a:spcAft>
            </a:pPr>
            <a:r>
              <a:rPr lang="en-US" sz="1800" dirty="0">
                <a:latin typeface="Aharoni" panose="02010803020104030203" pitchFamily="2" charset="-79"/>
                <a:cs typeface="Aharoni" panose="02010803020104030203" pitchFamily="2" charset="-79"/>
              </a:rPr>
              <a:t>What we can achieve together</a:t>
            </a:r>
          </a:p>
        </p:txBody>
      </p:sp>
    </p:spTree>
    <p:extLst>
      <p:ext uri="{BB962C8B-B14F-4D97-AF65-F5344CB8AC3E}">
        <p14:creationId xmlns:p14="http://schemas.microsoft.com/office/powerpoint/2010/main" val="12648943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6BF552-69FA-BFDB-308D-2A58B210EA50}"/>
              </a:ext>
            </a:extLst>
          </p:cNvPr>
          <p:cNvPicPr>
            <a:picLocks noChangeAspect="1"/>
          </p:cNvPicPr>
          <p:nvPr/>
        </p:nvPicPr>
        <p:blipFill>
          <a:blip r:embed="rId2"/>
          <a:stretch>
            <a:fillRect/>
          </a:stretch>
        </p:blipFill>
        <p:spPr>
          <a:xfrm>
            <a:off x="2269671" y="0"/>
            <a:ext cx="7625443" cy="6858000"/>
          </a:xfrm>
          <a:prstGeom prst="rect">
            <a:avLst/>
          </a:prstGeom>
        </p:spPr>
      </p:pic>
    </p:spTree>
    <p:extLst>
      <p:ext uri="{BB962C8B-B14F-4D97-AF65-F5344CB8AC3E}">
        <p14:creationId xmlns:p14="http://schemas.microsoft.com/office/powerpoint/2010/main" val="214756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F56A1A-4BAC-0CAD-152F-7370299FFB67}"/>
              </a:ext>
            </a:extLst>
          </p:cNvPr>
          <p:cNvSpPr txBox="1">
            <a:spLocks/>
          </p:cNvSpPr>
          <p:nvPr/>
        </p:nvSpPr>
        <p:spPr>
          <a:xfrm>
            <a:off x="251559" y="311351"/>
            <a:ext cx="6864151" cy="6276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accent1">
                    <a:lumMod val="75000"/>
                  </a:schemeClr>
                </a:solidFill>
                <a:latin typeface="Arial" panose="020B0604020202020204" pitchFamily="34" charset="0"/>
                <a:cs typeface="Arial" panose="020B0604020202020204" pitchFamily="34" charset="0"/>
              </a:rPr>
              <a:t>Introduction </a:t>
            </a:r>
          </a:p>
        </p:txBody>
      </p:sp>
      <p:sp>
        <p:nvSpPr>
          <p:cNvPr id="3" name="Rectangle 2">
            <a:extLst>
              <a:ext uri="{FF2B5EF4-FFF2-40B4-BE49-F238E27FC236}">
                <a16:creationId xmlns:a16="http://schemas.microsoft.com/office/drawing/2014/main" id="{B38427F0-77AD-5C95-B372-EBA749440B1D}"/>
              </a:ext>
            </a:extLst>
          </p:cNvPr>
          <p:cNvSpPr>
            <a:spLocks noChangeArrowheads="1"/>
          </p:cNvSpPr>
          <p:nvPr/>
        </p:nvSpPr>
        <p:spPr bwMode="auto">
          <a:xfrm>
            <a:off x="251559" y="722953"/>
            <a:ext cx="11258569"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Woodspring Locality Partnership brings together GPs, hospitals, mental health, social care, voluntary organisations and charities to deliver meaningful care and support that enables individuals and communities in Woodspring to optimise their own wellbeing.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the past services have tried to deliver change at regional or national level. Our partnership has the advantage of working across a smaller area where local community organisations and people can help us to deliver change in the place they live and work. Listen to our North Somerset Partnership Podcast to hear more from those involved </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here</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This </a:t>
            </a:r>
            <a:r>
              <a:rPr lang="en-GB" altLang="en-US" sz="1600" dirty="0">
                <a:latin typeface="Arial" panose="020B0604020202020204" pitchFamily="34" charset="0"/>
                <a:ea typeface="Calibri" panose="020F0502020204030204" pitchFamily="34" charset="0"/>
                <a:cs typeface="Arial" panose="020B0604020202020204" pitchFamily="34" charset="0"/>
              </a:rPr>
              <a:t>plan outlines our priorities for 2023-2028. It</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has been developed by members of local health and social care workforce and local voluntary organisations. It is informed by their understanding of how we can change the way we work to meet local needs and of the people they work with.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We have started with the basic premise that if we try to do everything, we won</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 deliver effective change. Instead, together we have reviewed the evidence we have and agreed </a:t>
            </a:r>
            <a:r>
              <a:rPr lang="en-GB" altLang="en-US" sz="1600" dirty="0">
                <a:latin typeface="Arial" panose="020B0604020202020204" pitchFamily="34" charset="0"/>
                <a:ea typeface="Calibri" panose="020F0502020204030204" pitchFamily="34" charset="0"/>
                <a:cs typeface="Arial" panose="020B0604020202020204" pitchFamily="34" charset="0"/>
              </a:rPr>
              <a:t>four </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areas of focus for the coming  years </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lang="en-GB" altLang="en-US" sz="16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anxiety in young people, people living with pain, isolation in older age and </a:t>
            </a:r>
            <a:r>
              <a:rPr lang="en-GB" altLang="en-US" sz="1600" dirty="0">
                <a:latin typeface="Arial" panose="020B0604020202020204" pitchFamily="34" charset="0"/>
                <a:ea typeface="Calibri" panose="020F0502020204030204" pitchFamily="34" charset="0"/>
                <a:cs typeface="Arial" panose="020B0604020202020204" pitchFamily="34" charset="0"/>
              </a:rPr>
              <a:t>having the last 1000 days end of life conversation</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We will build on what we have already achieved and focus on achieving the </a:t>
            </a:r>
            <a:r>
              <a:rPr lang="en-GB" altLang="en-US" sz="1600" dirty="0">
                <a:latin typeface="Arial" panose="020B0604020202020204" pitchFamily="34" charset="0"/>
                <a:ea typeface="Calibri" panose="020F0502020204030204" pitchFamily="34" charset="0"/>
                <a:cs typeface="Arial" panose="020B0604020202020204" pitchFamily="34" charset="0"/>
              </a:rPr>
              <a:t>improvements</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we set out in this plan in the next five years. In addition we will grow the partnership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dirty="0">
                <a:latin typeface="Arial" panose="020B0604020202020204" pitchFamily="34" charset="0"/>
                <a:ea typeface="Calibri" panose="020F0502020204030204" pitchFamily="34" charset="0"/>
                <a:cs typeface="Arial" panose="020B0604020202020204" pitchFamily="34" charset="0"/>
              </a:rPr>
              <a:t>Through improving the experiences and outcomes </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will help people in Woodspring to live well and it will ensure our services are better able to support people when they are not well. We have developed our priorities collaboratively and we are collectively responsible for working together to achieve our goals and vision and to solve the problems we face.</a:t>
            </a:r>
            <a:r>
              <a:rPr kumimoji="0" lang="en-GB"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sz="1600" b="0" i="0" u="none" strike="noStrike" cap="none" normalizeH="0" baseline="0" dirty="0">
              <a:ln>
                <a:noFill/>
              </a:ln>
              <a:solidFill>
                <a:schemeClr val="tx1"/>
              </a:solidFill>
              <a:effectLst/>
            </a:endParaRPr>
          </a:p>
        </p:txBody>
      </p:sp>
      <p:sp>
        <p:nvSpPr>
          <p:cNvPr id="2" name="TextBox 1">
            <a:extLst>
              <a:ext uri="{FF2B5EF4-FFF2-40B4-BE49-F238E27FC236}">
                <a16:creationId xmlns:a16="http://schemas.microsoft.com/office/drawing/2014/main" id="{D7A0EAF3-F295-0262-3DC1-6BE386F14228}"/>
              </a:ext>
            </a:extLst>
          </p:cNvPr>
          <p:cNvSpPr txBox="1"/>
          <p:nvPr/>
        </p:nvSpPr>
        <p:spPr>
          <a:xfrm>
            <a:off x="60960" y="6478375"/>
            <a:ext cx="6096000" cy="348557"/>
          </a:xfrm>
          <a:prstGeom prst="rect">
            <a:avLst/>
          </a:prstGeom>
          <a:noFill/>
        </p:spPr>
        <p:txBody>
          <a:bodyPr wrap="square">
            <a:spAutoFit/>
          </a:bodyPr>
          <a:lstStyle/>
          <a:p>
            <a:pPr>
              <a:lnSpc>
                <a:spcPct val="90000"/>
              </a:lnSpc>
              <a:spcAft>
                <a:spcPts val="600"/>
              </a:spcAft>
            </a:pPr>
            <a:r>
              <a:rPr lang="en-US" sz="1800" dirty="0">
                <a:latin typeface="Aharoni" panose="02010803020104030203" pitchFamily="2" charset="-79"/>
                <a:cs typeface="Aharoni" panose="02010803020104030203" pitchFamily="2" charset="-79"/>
              </a:rPr>
              <a:t>What we can achieve together</a:t>
            </a:r>
          </a:p>
        </p:txBody>
      </p:sp>
    </p:spTree>
    <p:extLst>
      <p:ext uri="{BB962C8B-B14F-4D97-AF65-F5344CB8AC3E}">
        <p14:creationId xmlns:p14="http://schemas.microsoft.com/office/powerpoint/2010/main" val="353752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718" y="53168"/>
            <a:ext cx="7886700" cy="1325563"/>
          </a:xfrm>
        </p:spPr>
        <p:txBody>
          <a:bodyPr>
            <a:normAutofit/>
          </a:bodyPr>
          <a:lstStyle/>
          <a:p>
            <a:r>
              <a:rPr lang="en-GB" sz="3600" b="1" dirty="0">
                <a:solidFill>
                  <a:srgbClr val="003087"/>
                </a:solidFill>
                <a:latin typeface="Arial" panose="020B0604020202020204" pitchFamily="34" charset="0"/>
                <a:cs typeface="Arial" panose="020B0604020202020204" pitchFamily="34" charset="0"/>
              </a:rPr>
              <a:t>Woodspring demographics</a:t>
            </a:r>
          </a:p>
        </p:txBody>
      </p:sp>
      <p:pic>
        <p:nvPicPr>
          <p:cNvPr id="9" name="Picture 8"/>
          <p:cNvPicPr>
            <a:picLocks noChangeAspect="1"/>
          </p:cNvPicPr>
          <p:nvPr/>
        </p:nvPicPr>
        <p:blipFill rotWithShape="1">
          <a:blip r:embed="rId2"/>
          <a:srcRect t="11479" r="1923"/>
          <a:stretch/>
        </p:blipFill>
        <p:spPr>
          <a:xfrm>
            <a:off x="5411130" y="2720701"/>
            <a:ext cx="5029265" cy="3041923"/>
          </a:xfrm>
          <a:prstGeom prst="rect">
            <a:avLst/>
          </a:prstGeom>
          <a:ln>
            <a:noFill/>
          </a:ln>
        </p:spPr>
      </p:pic>
      <p:sp>
        <p:nvSpPr>
          <p:cNvPr id="4" name="TextBox 3"/>
          <p:cNvSpPr txBox="1"/>
          <p:nvPr/>
        </p:nvSpPr>
        <p:spPr>
          <a:xfrm>
            <a:off x="7320137" y="1353423"/>
            <a:ext cx="3096557" cy="461665"/>
          </a:xfrm>
          <a:prstGeom prst="rect">
            <a:avLst/>
          </a:prstGeom>
          <a:noFill/>
        </p:spPr>
        <p:txBody>
          <a:bodyPr wrap="square" rtlCol="0">
            <a:spAutoFit/>
          </a:bodyPr>
          <a:lstStyle/>
          <a:p>
            <a:r>
              <a:rPr lang="en-GB" sz="2400" b="1" dirty="0">
                <a:solidFill>
                  <a:srgbClr val="003087"/>
                </a:solidFill>
              </a:rPr>
              <a:t>Registered population</a:t>
            </a:r>
          </a:p>
        </p:txBody>
      </p:sp>
      <p:grpSp>
        <p:nvGrpSpPr>
          <p:cNvPr id="11" name="Group 10"/>
          <p:cNvGrpSpPr/>
          <p:nvPr/>
        </p:nvGrpSpPr>
        <p:grpSpPr>
          <a:xfrm>
            <a:off x="1764661" y="1889703"/>
            <a:ext cx="5483468" cy="881494"/>
            <a:chOff x="240661" y="2094983"/>
            <a:chExt cx="5483468" cy="881494"/>
          </a:xfrm>
        </p:grpSpPr>
        <p:pic>
          <p:nvPicPr>
            <p:cNvPr id="8" name="Picture 7"/>
            <p:cNvPicPr>
              <a:picLocks noChangeAspect="1"/>
            </p:cNvPicPr>
            <p:nvPr/>
          </p:nvPicPr>
          <p:blipFill rotWithShape="1">
            <a:blip r:embed="rId3"/>
            <a:srcRect r="82232"/>
            <a:stretch/>
          </p:blipFill>
          <p:spPr>
            <a:xfrm>
              <a:off x="240661" y="2119227"/>
              <a:ext cx="874955" cy="857250"/>
            </a:xfrm>
            <a:prstGeom prst="rect">
              <a:avLst/>
            </a:prstGeom>
          </p:spPr>
        </p:pic>
        <p:sp>
          <p:nvSpPr>
            <p:cNvPr id="7" name="TextBox 6"/>
            <p:cNvSpPr txBox="1"/>
            <p:nvPr/>
          </p:nvSpPr>
          <p:spPr>
            <a:xfrm>
              <a:off x="1331641" y="2094983"/>
              <a:ext cx="4392488" cy="830997"/>
            </a:xfrm>
            <a:prstGeom prst="rect">
              <a:avLst/>
            </a:prstGeom>
            <a:noFill/>
          </p:spPr>
          <p:txBody>
            <a:bodyPr wrap="square" rtlCol="0">
              <a:spAutoFit/>
            </a:bodyPr>
            <a:lstStyle/>
            <a:p>
              <a:r>
                <a:rPr lang="en-GB" sz="2400" b="1" dirty="0">
                  <a:solidFill>
                    <a:srgbClr val="003087"/>
                  </a:solidFill>
                </a:rPr>
                <a:t>Large elderly population living </a:t>
              </a:r>
            </a:p>
            <a:p>
              <a:r>
                <a:rPr lang="en-GB" sz="2400" b="1" dirty="0">
                  <a:solidFill>
                    <a:srgbClr val="003087"/>
                  </a:solidFill>
                </a:rPr>
                <a:t>in their own homes with frailty</a:t>
              </a:r>
            </a:p>
          </p:txBody>
        </p:sp>
      </p:grpSp>
      <p:sp>
        <p:nvSpPr>
          <p:cNvPr id="12" name="TextBox 11"/>
          <p:cNvSpPr txBox="1"/>
          <p:nvPr/>
        </p:nvSpPr>
        <p:spPr>
          <a:xfrm>
            <a:off x="1919537" y="3524816"/>
            <a:ext cx="3611259" cy="1200329"/>
          </a:xfrm>
          <a:prstGeom prst="rect">
            <a:avLst/>
          </a:prstGeom>
          <a:noFill/>
        </p:spPr>
        <p:txBody>
          <a:bodyPr wrap="square" rtlCol="0">
            <a:spAutoFit/>
          </a:bodyPr>
          <a:lstStyle/>
          <a:p>
            <a:r>
              <a:rPr lang="en-GB" sz="2400" b="1" dirty="0">
                <a:solidFill>
                  <a:srgbClr val="003087"/>
                </a:solidFill>
              </a:rPr>
              <a:t>Much lower percentage of 15-44 year olds than BNSSG average</a:t>
            </a:r>
          </a:p>
        </p:txBody>
      </p:sp>
      <p:grpSp>
        <p:nvGrpSpPr>
          <p:cNvPr id="14" name="Group 13"/>
          <p:cNvGrpSpPr/>
          <p:nvPr/>
        </p:nvGrpSpPr>
        <p:grpSpPr>
          <a:xfrm>
            <a:off x="1724587" y="5661249"/>
            <a:ext cx="7629914" cy="1119457"/>
            <a:chOff x="200587" y="5661248"/>
            <a:chExt cx="7629914" cy="1119457"/>
          </a:xfrm>
        </p:grpSpPr>
        <p:pic>
          <p:nvPicPr>
            <p:cNvPr id="6" name="Picture 5"/>
            <p:cNvPicPr>
              <a:picLocks noChangeAspect="1"/>
            </p:cNvPicPr>
            <p:nvPr/>
          </p:nvPicPr>
          <p:blipFill rotWithShape="1">
            <a:blip r:embed="rId4"/>
            <a:srcRect t="-2030" r="83711"/>
            <a:stretch/>
          </p:blipFill>
          <p:spPr>
            <a:xfrm>
              <a:off x="200587" y="5661248"/>
              <a:ext cx="1275069" cy="1119457"/>
            </a:xfrm>
            <a:prstGeom prst="rect">
              <a:avLst/>
            </a:prstGeom>
          </p:spPr>
        </p:pic>
        <p:sp>
          <p:nvSpPr>
            <p:cNvPr id="13" name="Rectangle 12"/>
            <p:cNvSpPr/>
            <p:nvPr/>
          </p:nvSpPr>
          <p:spPr>
            <a:xfrm>
              <a:off x="1763688" y="5762623"/>
              <a:ext cx="6066813" cy="830997"/>
            </a:xfrm>
            <a:prstGeom prst="rect">
              <a:avLst/>
            </a:prstGeom>
          </p:spPr>
          <p:txBody>
            <a:bodyPr wrap="square">
              <a:spAutoFit/>
            </a:bodyPr>
            <a:lstStyle/>
            <a:p>
              <a:r>
                <a:rPr lang="en-GB" sz="2400" b="1" dirty="0">
                  <a:solidFill>
                    <a:srgbClr val="003087"/>
                  </a:solidFill>
                </a:rPr>
                <a:t>23% of the population aged 65 and over, double the percentage of the Bristol localities</a:t>
              </a:r>
            </a:p>
          </p:txBody>
        </p:sp>
      </p:grpSp>
      <p:sp>
        <p:nvSpPr>
          <p:cNvPr id="10" name="TextBox 9">
            <a:extLst>
              <a:ext uri="{FF2B5EF4-FFF2-40B4-BE49-F238E27FC236}">
                <a16:creationId xmlns:a16="http://schemas.microsoft.com/office/drawing/2014/main" id="{7D2007AE-671A-5F66-359A-5961CF05C99E}"/>
              </a:ext>
            </a:extLst>
          </p:cNvPr>
          <p:cNvSpPr txBox="1"/>
          <p:nvPr/>
        </p:nvSpPr>
        <p:spPr>
          <a:xfrm>
            <a:off x="5211656" y="1168756"/>
            <a:ext cx="2218877" cy="830997"/>
          </a:xfrm>
          <a:prstGeom prst="rect">
            <a:avLst/>
          </a:prstGeom>
          <a:noFill/>
        </p:spPr>
        <p:txBody>
          <a:bodyPr wrap="none" rtlCol="0">
            <a:spAutoFit/>
          </a:bodyPr>
          <a:lstStyle/>
          <a:p>
            <a:r>
              <a:rPr lang="en-GB" sz="4800" b="1" dirty="0">
                <a:solidFill>
                  <a:srgbClr val="CC00CC"/>
                </a:solidFill>
              </a:rPr>
              <a:t>131,140</a:t>
            </a:r>
          </a:p>
        </p:txBody>
      </p:sp>
    </p:spTree>
    <p:extLst>
      <p:ext uri="{BB962C8B-B14F-4D97-AF65-F5344CB8AC3E}">
        <p14:creationId xmlns:p14="http://schemas.microsoft.com/office/powerpoint/2010/main" val="376016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97043"/>
            <a:ext cx="7886700" cy="687610"/>
          </a:xfrm>
        </p:spPr>
        <p:txBody>
          <a:bodyPr/>
          <a:lstStyle/>
          <a:p>
            <a:r>
              <a:rPr lang="en-GB" sz="3600" b="1" dirty="0">
                <a:solidFill>
                  <a:srgbClr val="003087"/>
                </a:solidFill>
                <a:latin typeface="Arial" panose="020B0604020202020204" pitchFamily="34" charset="0"/>
                <a:cs typeface="Arial" panose="020B0604020202020204" pitchFamily="34" charset="0"/>
              </a:rPr>
              <a:t>Woodspring Challenges</a:t>
            </a:r>
            <a:endParaRPr lang="en-GB" dirty="0"/>
          </a:p>
        </p:txBody>
      </p:sp>
      <p:sp>
        <p:nvSpPr>
          <p:cNvPr id="3" name="Content Placeholder 2"/>
          <p:cNvSpPr>
            <a:spLocks noGrp="1"/>
          </p:cNvSpPr>
          <p:nvPr>
            <p:ph idx="1"/>
          </p:nvPr>
        </p:nvSpPr>
        <p:spPr>
          <a:xfrm>
            <a:off x="1847528" y="973095"/>
            <a:ext cx="3168352" cy="1680252"/>
          </a:xfrm>
        </p:spPr>
        <p:txBody>
          <a:bodyPr numCol="1">
            <a:normAutofit/>
          </a:bodyPr>
          <a:lstStyle/>
          <a:p>
            <a:pPr marL="342900" indent="-342900">
              <a:lnSpc>
                <a:spcPct val="100000"/>
              </a:lnSpc>
              <a:spcBef>
                <a:spcPts val="0"/>
              </a:spcBef>
              <a:buClr>
                <a:srgbClr val="BE007A"/>
              </a:buClr>
              <a:buFont typeface="Wingdings" panose="05000000000000000000" pitchFamily="2" charset="2"/>
              <a:buChar char="§"/>
            </a:pPr>
            <a:r>
              <a:rPr lang="en-GB" sz="2000" dirty="0">
                <a:latin typeface="Calibri" panose="020F0502020204030204" pitchFamily="34" charset="0"/>
                <a:ea typeface="Calibri" panose="020F0502020204030204" pitchFamily="34" charset="0"/>
                <a:cs typeface="Calibri" panose="020F0502020204030204" pitchFamily="34" charset="0"/>
              </a:rPr>
              <a:t>Social Isolation</a:t>
            </a:r>
          </a:p>
          <a:p>
            <a:pPr marL="342900" indent="-342900">
              <a:lnSpc>
                <a:spcPct val="100000"/>
              </a:lnSpc>
              <a:spcBef>
                <a:spcPts val="0"/>
              </a:spcBef>
              <a:buClr>
                <a:srgbClr val="BE007A"/>
              </a:buClr>
              <a:buFont typeface="Wingdings" panose="05000000000000000000" pitchFamily="2" charset="2"/>
              <a:buChar char="§"/>
            </a:pPr>
            <a:r>
              <a:rPr lang="en-GB" sz="2000" dirty="0">
                <a:latin typeface="Calibri" panose="020F0502020204030204" pitchFamily="34" charset="0"/>
                <a:ea typeface="Calibri" panose="020F0502020204030204" pitchFamily="34" charset="0"/>
                <a:cs typeface="Calibri" panose="020F0502020204030204" pitchFamily="34" charset="0"/>
              </a:rPr>
              <a:t>Rurality</a:t>
            </a:r>
          </a:p>
          <a:p>
            <a:pPr marL="342900" indent="-342900">
              <a:lnSpc>
                <a:spcPct val="100000"/>
              </a:lnSpc>
              <a:spcBef>
                <a:spcPts val="0"/>
              </a:spcBef>
              <a:buClr>
                <a:srgbClr val="BE007A"/>
              </a:buClr>
              <a:buFont typeface="Wingdings" panose="05000000000000000000" pitchFamily="2" charset="2"/>
              <a:buChar char="§"/>
            </a:pPr>
            <a:r>
              <a:rPr lang="en-GB" sz="2000" dirty="0">
                <a:latin typeface="Calibri" panose="020F0502020204030204" pitchFamily="34" charset="0"/>
                <a:ea typeface="Calibri" panose="020F0502020204030204" pitchFamily="34" charset="0"/>
                <a:cs typeface="Calibri" panose="020F0502020204030204" pitchFamily="34" charset="0"/>
              </a:rPr>
              <a:t>Large frail elderly population living at home</a:t>
            </a:r>
          </a:p>
          <a:p>
            <a:pPr marL="342900" indent="-342900">
              <a:lnSpc>
                <a:spcPct val="100000"/>
              </a:lnSpc>
              <a:buClr>
                <a:srgbClr val="BE007A"/>
              </a:buClr>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buClr>
                <a:srgbClr val="BE007A"/>
              </a:buClr>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buClr>
                <a:srgbClr val="BE007A"/>
              </a:buClr>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buClr>
                <a:srgbClr val="BE007A"/>
              </a:buClr>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buClr>
                <a:srgbClr val="BE007A"/>
              </a:buClr>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pic>
        <p:nvPicPr>
          <p:cNvPr id="4" name="Picture 3"/>
          <p:cNvPicPr>
            <a:picLocks noChangeAspect="1"/>
          </p:cNvPicPr>
          <p:nvPr/>
        </p:nvPicPr>
        <p:blipFill>
          <a:blip r:embed="rId2"/>
          <a:stretch>
            <a:fillRect/>
          </a:stretch>
        </p:blipFill>
        <p:spPr>
          <a:xfrm>
            <a:off x="2764395" y="2420888"/>
            <a:ext cx="5747330" cy="4062216"/>
          </a:xfrm>
          <a:prstGeom prst="rect">
            <a:avLst/>
          </a:prstGeom>
        </p:spPr>
      </p:pic>
      <p:sp>
        <p:nvSpPr>
          <p:cNvPr id="5" name="TextBox 4"/>
          <p:cNvSpPr txBox="1"/>
          <p:nvPr/>
        </p:nvSpPr>
        <p:spPr>
          <a:xfrm>
            <a:off x="5646862" y="956661"/>
            <a:ext cx="3888432" cy="1323439"/>
          </a:xfrm>
          <a:prstGeom prst="rect">
            <a:avLst/>
          </a:prstGeom>
          <a:noFill/>
        </p:spPr>
        <p:txBody>
          <a:bodyPr wrap="square" rtlCol="0">
            <a:spAutoFit/>
          </a:bodyPr>
          <a:lstStyle/>
          <a:p>
            <a:pPr marL="342900" indent="-342900">
              <a:buClr>
                <a:srgbClr val="BE007A"/>
              </a:buClr>
              <a:buFont typeface="Wingdings" panose="05000000000000000000" pitchFamily="2" charset="2"/>
              <a:buChar char="§"/>
            </a:pPr>
            <a:r>
              <a:rPr lang="en-GB" sz="2000" dirty="0">
                <a:latin typeface="Calibri" panose="020F0502020204030204" pitchFamily="34" charset="0"/>
                <a:ea typeface="Calibri" panose="020F0502020204030204" pitchFamily="34" charset="0"/>
                <a:cs typeface="Calibri" panose="020F0502020204030204" pitchFamily="34" charset="0"/>
              </a:rPr>
              <a:t>Poor public transport links</a:t>
            </a:r>
          </a:p>
          <a:p>
            <a:pPr marL="342900" indent="-342900">
              <a:buClr>
                <a:srgbClr val="BE007A"/>
              </a:buClr>
              <a:buFont typeface="Wingdings" panose="05000000000000000000" pitchFamily="2" charset="2"/>
              <a:buChar char="§"/>
            </a:pPr>
            <a:r>
              <a:rPr lang="en-GB" sz="2000" dirty="0">
                <a:latin typeface="Calibri" panose="020F0502020204030204" pitchFamily="34" charset="0"/>
                <a:ea typeface="Calibri" panose="020F0502020204030204" pitchFamily="34" charset="0"/>
                <a:cs typeface="Calibri" panose="020F0502020204030204" pitchFamily="34" charset="0"/>
              </a:rPr>
              <a:t>Domiciliary care access issues</a:t>
            </a:r>
          </a:p>
          <a:p>
            <a:pPr marL="342900" indent="-342900">
              <a:buClr>
                <a:srgbClr val="BE007A"/>
              </a:buClr>
              <a:buFont typeface="Wingdings" panose="05000000000000000000" pitchFamily="2" charset="2"/>
              <a:buChar char="§"/>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Lack of lower level CYP mental health services</a:t>
            </a:r>
          </a:p>
        </p:txBody>
      </p:sp>
    </p:spTree>
    <p:extLst>
      <p:ext uri="{BB962C8B-B14F-4D97-AF65-F5344CB8AC3E}">
        <p14:creationId xmlns:p14="http://schemas.microsoft.com/office/powerpoint/2010/main" val="1437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AFAEFE-48E0-5473-8785-D2F83153AA73}"/>
              </a:ext>
            </a:extLst>
          </p:cNvPr>
          <p:cNvPicPr>
            <a:picLocks noGrp="1" noChangeAspect="1"/>
          </p:cNvPicPr>
          <p:nvPr>
            <p:ph idx="1"/>
          </p:nvPr>
        </p:nvPicPr>
        <p:blipFill rotWithShape="1">
          <a:blip r:embed="rId2"/>
          <a:srcRect l="37034" t="13613" r="37955" b="41088"/>
          <a:stretch/>
        </p:blipFill>
        <p:spPr>
          <a:xfrm>
            <a:off x="5936974" y="415761"/>
            <a:ext cx="6255026" cy="6369150"/>
          </a:xfrm>
        </p:spPr>
      </p:pic>
      <p:sp>
        <p:nvSpPr>
          <p:cNvPr id="2" name="Title 1">
            <a:extLst>
              <a:ext uri="{FF2B5EF4-FFF2-40B4-BE49-F238E27FC236}">
                <a16:creationId xmlns:a16="http://schemas.microsoft.com/office/drawing/2014/main" id="{5AC55DA2-EA17-B8E5-E25D-BA9F60E06F4A}"/>
              </a:ext>
            </a:extLst>
          </p:cNvPr>
          <p:cNvSpPr>
            <a:spLocks noGrp="1"/>
          </p:cNvSpPr>
          <p:nvPr>
            <p:ph type="title"/>
          </p:nvPr>
        </p:nvSpPr>
        <p:spPr>
          <a:xfrm>
            <a:off x="199493" y="415761"/>
            <a:ext cx="9097263" cy="1325563"/>
          </a:xfrm>
        </p:spPr>
        <p:txBody>
          <a:bodyPr>
            <a:normAutofit/>
          </a:bodyPr>
          <a:lstStyle/>
          <a:p>
            <a:r>
              <a:rPr lang="en-GB" b="1" dirty="0"/>
              <a:t>Approach </a:t>
            </a:r>
            <a:br>
              <a:rPr lang="en-GB" b="1" dirty="0"/>
            </a:br>
            <a:r>
              <a:rPr lang="en-GB" sz="3200" b="1" dirty="0"/>
              <a:t>A Woodspring Human Learning System</a:t>
            </a:r>
          </a:p>
        </p:txBody>
      </p:sp>
      <p:sp>
        <p:nvSpPr>
          <p:cNvPr id="6" name="TextBox 5">
            <a:extLst>
              <a:ext uri="{FF2B5EF4-FFF2-40B4-BE49-F238E27FC236}">
                <a16:creationId xmlns:a16="http://schemas.microsoft.com/office/drawing/2014/main" id="{5C1A7C9E-816F-70A8-51A8-0C932AA54265}"/>
              </a:ext>
            </a:extLst>
          </p:cNvPr>
          <p:cNvSpPr txBox="1"/>
          <p:nvPr/>
        </p:nvSpPr>
        <p:spPr>
          <a:xfrm>
            <a:off x="285277" y="1913614"/>
            <a:ext cx="6255026" cy="4832092"/>
          </a:xfrm>
          <a:prstGeom prst="rect">
            <a:avLst/>
          </a:prstGeom>
          <a:noFill/>
        </p:spPr>
        <p:txBody>
          <a:bodyPr wrap="square" rtlCol="0">
            <a:spAutoFit/>
          </a:bodyPr>
          <a:lstStyle/>
          <a:p>
            <a:r>
              <a:rPr lang="en-GB" sz="2800" dirty="0"/>
              <a:t>• We understand the System (that produces the outcome we’re looking for) </a:t>
            </a:r>
          </a:p>
          <a:p>
            <a:r>
              <a:rPr lang="en-GB" sz="2800" dirty="0"/>
              <a:t>• We Co-Design experiments/explorations </a:t>
            </a:r>
          </a:p>
          <a:p>
            <a:r>
              <a:rPr lang="en-GB" sz="2800" dirty="0"/>
              <a:t>(to get that system to produce different outcomes) </a:t>
            </a:r>
          </a:p>
          <a:p>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We </a:t>
            </a:r>
            <a:r>
              <a:rPr lang="en-GB" sz="2800" dirty="0"/>
              <a:t>Experiment /explore</a:t>
            </a:r>
          </a:p>
          <a:p>
            <a:r>
              <a:rPr lang="en-GB" sz="2800" dirty="0"/>
              <a:t>• We Embed &amp; influence (from the results of the explorations/experiments) </a:t>
            </a:r>
          </a:p>
          <a:p>
            <a:r>
              <a:rPr lang="en-GB" sz="2800" dirty="0"/>
              <a:t>• We Manage and govern Learning Cycles (System Stewardship)</a:t>
            </a:r>
          </a:p>
          <a:p>
            <a:endParaRPr lang="en-GB" sz="1400" dirty="0">
              <a:hlinkClick r:id="rId3"/>
            </a:endParaRPr>
          </a:p>
          <a:p>
            <a:r>
              <a:rPr lang="en-GB" sz="1400" dirty="0">
                <a:hlinkClick r:id="rId3"/>
              </a:rPr>
              <a:t>https://www.humanlearning.systems/</a:t>
            </a:r>
            <a:r>
              <a:rPr lang="en-GB" sz="1400" dirty="0"/>
              <a:t> </a:t>
            </a:r>
          </a:p>
        </p:txBody>
      </p:sp>
    </p:spTree>
    <p:extLst>
      <p:ext uri="{BB962C8B-B14F-4D97-AF65-F5344CB8AC3E}">
        <p14:creationId xmlns:p14="http://schemas.microsoft.com/office/powerpoint/2010/main" val="156157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BDBBCA-20E2-5F77-E734-D5253D25DBB3}"/>
              </a:ext>
            </a:extLst>
          </p:cNvPr>
          <p:cNvSpPr>
            <a:spLocks noGrp="1"/>
          </p:cNvSpPr>
          <p:nvPr>
            <p:ph type="title"/>
          </p:nvPr>
        </p:nvSpPr>
        <p:spPr>
          <a:xfrm>
            <a:off x="2165568" y="365760"/>
            <a:ext cx="7715285" cy="1288238"/>
          </a:xfrm>
        </p:spPr>
        <p:txBody>
          <a:bodyPr anchor="ctr">
            <a:normAutofit/>
          </a:bodyPr>
          <a:lstStyle/>
          <a:p>
            <a:r>
              <a:rPr lang="en-GB" sz="1800" dirty="0">
                <a:effectLst/>
                <a:latin typeface="Arial" panose="020B0604020202020204" pitchFamily="34" charset="0"/>
                <a:ea typeface="Calibri" panose="020F0502020204030204" pitchFamily="34" charset="0"/>
              </a:rPr>
              <a:t>Asset-based – using the resources we have</a:t>
            </a:r>
            <a:endParaRPr lang="en-GB"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1835625-04A2-738B-D193-485819332189}"/>
              </a:ext>
            </a:extLst>
          </p:cNvPr>
          <p:cNvSpPr>
            <a:spLocks noGrp="1"/>
          </p:cNvSpPr>
          <p:nvPr>
            <p:ph idx="1"/>
          </p:nvPr>
        </p:nvSpPr>
        <p:spPr>
          <a:xfrm>
            <a:off x="2165568" y="1416557"/>
            <a:ext cx="7860864" cy="5010369"/>
          </a:xfrm>
        </p:spPr>
        <p:txBody>
          <a:bodyPr anchor="t">
            <a:normAutofit fontScale="55000" lnSpcReduction="20000"/>
          </a:bodyPr>
          <a:lstStyle/>
          <a:p>
            <a:pPr marL="0" indent="0">
              <a:lnSpc>
                <a:spcPct val="115000"/>
              </a:lnSpc>
              <a:spcAft>
                <a:spcPts val="800"/>
              </a:spcAft>
              <a:buNone/>
            </a:pPr>
            <a:r>
              <a:rPr lang="en-GB" sz="2500" dirty="0">
                <a:latin typeface="Arial" panose="020B0604020202020204" pitchFamily="34" charset="0"/>
                <a:ea typeface="Calibri" panose="020F0502020204030204" pitchFamily="34" charset="0"/>
                <a:cs typeface="Times New Roman" panose="02020603050405020304" pitchFamily="18" charset="0"/>
              </a:rPr>
              <a:t>We recognise people and communities bring skills and assets which can be shared across our community. In Woodspring we focus on ‘what is strong, not what is wrong’ and how services can only ever be part of the solution.</a:t>
            </a:r>
            <a:endParaRPr lang="en-GB" sz="25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2500" dirty="0">
                <a:effectLst/>
                <a:latin typeface="Arial" panose="020B0604020202020204" pitchFamily="34" charset="0"/>
                <a:ea typeface="Calibri" panose="020F0502020204030204" pitchFamily="34" charset="0"/>
                <a:cs typeface="Times New Roman" panose="02020603050405020304" pitchFamily="18" charset="0"/>
              </a:rPr>
              <a:t>Woodspring </a:t>
            </a:r>
            <a:r>
              <a:rPr lang="en-GB" sz="2500" dirty="0">
                <a:latin typeface="Arial" panose="020B0604020202020204" pitchFamily="34" charset="0"/>
                <a:ea typeface="Calibri" panose="020F0502020204030204" pitchFamily="34" charset="0"/>
                <a:cs typeface="Times New Roman" panose="02020603050405020304" pitchFamily="18" charset="0"/>
              </a:rPr>
              <a:t>has a rich tapestry of </a:t>
            </a:r>
            <a:r>
              <a:rPr lang="en-GB" sz="2500" b="1" dirty="0">
                <a:effectLst/>
                <a:latin typeface="Arial" panose="020B0604020202020204" pitchFamily="34" charset="0"/>
                <a:ea typeface="Calibri" panose="020F0502020204030204" pitchFamily="34" charset="0"/>
                <a:cs typeface="Times New Roman" panose="02020603050405020304" pitchFamily="18" charset="0"/>
              </a:rPr>
              <a:t>Community Connectors, Social Prescribers</a:t>
            </a:r>
            <a:r>
              <a:rPr lang="en-GB" sz="2500" dirty="0">
                <a:effectLst/>
                <a:latin typeface="Arial" panose="020B0604020202020204" pitchFamily="34" charset="0"/>
                <a:ea typeface="Calibri" panose="020F0502020204030204" pitchFamily="34" charset="0"/>
                <a:cs typeface="Times New Roman" panose="02020603050405020304" pitchFamily="18" charset="0"/>
              </a:rPr>
              <a:t> and volunteers supporting the growing numbers of individuals who have become increasingly visible because of the pandemic and cost of living crisis. The reliance and expectation that everyone can access everything they need online, or via an app, is unrealistic, and particularly affects older, less able and socially isolated people of Woodspring.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2500" dirty="0">
                <a:effectLst/>
                <a:latin typeface="Arial" panose="020B0604020202020204" pitchFamily="34" charset="0"/>
                <a:ea typeface="Calibri" panose="020F0502020204030204" pitchFamily="34" charset="0"/>
                <a:cs typeface="Times New Roman" panose="02020603050405020304" pitchFamily="18" charset="0"/>
              </a:rPr>
              <a:t>Community Connectors provide an actual person for individuals to talk to in their community to help them access local resources to improve wellbeing and to prevent their health deteriorating to the point of needing the support of health and social care agencies. We are also recruiting to a </a:t>
            </a:r>
            <a:r>
              <a:rPr lang="en-GB" sz="2500" b="1" dirty="0">
                <a:effectLst/>
                <a:latin typeface="Arial" panose="020B0604020202020204" pitchFamily="34" charset="0"/>
                <a:ea typeface="Calibri" panose="020F0502020204030204" pitchFamily="34" charset="0"/>
                <a:cs typeface="Times New Roman" panose="02020603050405020304" pitchFamily="18" charset="0"/>
              </a:rPr>
              <a:t>Community Development and Innovation</a:t>
            </a:r>
            <a:r>
              <a:rPr lang="en-GB" sz="2500" dirty="0">
                <a:effectLst/>
                <a:latin typeface="Arial" panose="020B0604020202020204" pitchFamily="34" charset="0"/>
                <a:ea typeface="Calibri" panose="020F0502020204030204" pitchFamily="34" charset="0"/>
                <a:cs typeface="Times New Roman" panose="02020603050405020304" pitchFamily="18" charset="0"/>
              </a:rPr>
              <a:t> post as part of our local response to the Fuller report. The post will support an ambitious and joined-up approach to prevention.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2500" dirty="0">
                <a:effectLst/>
                <a:latin typeface="Arial" panose="020B0604020202020204" pitchFamily="34" charset="0"/>
                <a:ea typeface="Calibri" panose="020F0502020204030204" pitchFamily="34" charset="0"/>
                <a:cs typeface="Times New Roman" panose="02020603050405020304" pitchFamily="18" charset="0"/>
              </a:rPr>
              <a:t>Woodspring Partnership is committed to connecting funding streams to the oversubscribed community offers in a way that makes sense, is light touch and meets statutory service requirements.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5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CDFECEEB-6FBE-4E9F-9DE0-AAD190B4CE0E}"/>
              </a:ext>
            </a:extLst>
          </p:cNvPr>
          <p:cNvSpPr/>
          <p:nvPr/>
        </p:nvSpPr>
        <p:spPr>
          <a:xfrm rot="5400000">
            <a:off x="6160952" y="1078206"/>
            <a:ext cx="696312" cy="10454167"/>
          </a:xfrm>
          <a:prstGeom prst="rect">
            <a:avLst/>
          </a:prstGeom>
          <a:solidFill>
            <a:schemeClr val="accent1">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936FCDAC-DE5C-4337-B9CD-53FE8E503555}"/>
              </a:ext>
            </a:extLst>
          </p:cNvPr>
          <p:cNvSpPr/>
          <p:nvPr/>
        </p:nvSpPr>
        <p:spPr>
          <a:xfrm>
            <a:off x="1276775" y="1173748"/>
            <a:ext cx="10460244" cy="46828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4E1A3ED-8D64-4E77-8E34-A28FE63CDD0E}"/>
              </a:ext>
            </a:extLst>
          </p:cNvPr>
          <p:cNvSpPr txBox="1"/>
          <p:nvPr/>
        </p:nvSpPr>
        <p:spPr>
          <a:xfrm>
            <a:off x="1726561" y="3760124"/>
            <a:ext cx="1433425" cy="892552"/>
          </a:xfrm>
          <a:prstGeom prst="rect">
            <a:avLst/>
          </a:prstGeom>
          <a:noFill/>
        </p:spPr>
        <p:txBody>
          <a:bodyPr wrap="square" rtlCol="0">
            <a:spAutoFit/>
          </a:bodyPr>
          <a:lstStyle/>
          <a:p>
            <a:pPr algn="ctr"/>
            <a:r>
              <a:rPr lang="en-GB" sz="1400" b="1" dirty="0"/>
              <a:t>Holiday </a:t>
            </a:r>
          </a:p>
          <a:p>
            <a:pPr algn="ctr"/>
            <a:r>
              <a:rPr lang="en-GB" sz="1400" b="1" dirty="0"/>
              <a:t>planning</a:t>
            </a:r>
          </a:p>
          <a:p>
            <a:pPr algn="ctr"/>
            <a:r>
              <a:rPr lang="en-GB" sz="1200" dirty="0"/>
              <a:t>Where to go / what interests are</a:t>
            </a:r>
          </a:p>
        </p:txBody>
      </p:sp>
      <p:cxnSp>
        <p:nvCxnSpPr>
          <p:cNvPr id="18" name="Straight Arrow Connector 17">
            <a:extLst>
              <a:ext uri="{FF2B5EF4-FFF2-40B4-BE49-F238E27FC236}">
                <a16:creationId xmlns:a16="http://schemas.microsoft.com/office/drawing/2014/main" id="{9DCF16C8-C1D3-40AF-8E21-455CA4E18414}"/>
              </a:ext>
            </a:extLst>
          </p:cNvPr>
          <p:cNvCxnSpPr>
            <a:cxnSpLocks/>
          </p:cNvCxnSpPr>
          <p:nvPr/>
        </p:nvCxnSpPr>
        <p:spPr>
          <a:xfrm flipV="1">
            <a:off x="2761127" y="1638015"/>
            <a:ext cx="1629611" cy="12359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03754CD-DEBE-46D8-83B6-FA358C924483}"/>
              </a:ext>
            </a:extLst>
          </p:cNvPr>
          <p:cNvCxnSpPr>
            <a:cxnSpLocks/>
          </p:cNvCxnSpPr>
          <p:nvPr/>
        </p:nvCxnSpPr>
        <p:spPr>
          <a:xfrm>
            <a:off x="6438351" y="1811909"/>
            <a:ext cx="2176539" cy="150006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03795F3-5BB0-4D7E-9727-16199713628F}"/>
              </a:ext>
            </a:extLst>
          </p:cNvPr>
          <p:cNvSpPr txBox="1"/>
          <p:nvPr/>
        </p:nvSpPr>
        <p:spPr>
          <a:xfrm>
            <a:off x="4913085" y="1655219"/>
            <a:ext cx="1398800" cy="646331"/>
          </a:xfrm>
          <a:prstGeom prst="rect">
            <a:avLst/>
          </a:prstGeom>
          <a:noFill/>
        </p:spPr>
        <p:txBody>
          <a:bodyPr wrap="square" rtlCol="0">
            <a:spAutoFit/>
          </a:bodyPr>
          <a:lstStyle/>
          <a:p>
            <a:pPr algn="ctr"/>
            <a:r>
              <a:rPr lang="en-GB" sz="1200" dirty="0"/>
              <a:t>Health / wellbeing </a:t>
            </a:r>
          </a:p>
          <a:p>
            <a:pPr algn="ctr"/>
            <a:r>
              <a:rPr lang="en-GB" sz="1200" b="1" dirty="0">
                <a:solidFill>
                  <a:schemeClr val="accent1">
                    <a:lumMod val="75000"/>
                  </a:schemeClr>
                </a:solidFill>
              </a:rPr>
              <a:t>TRIAGE</a:t>
            </a:r>
            <a:endParaRPr lang="en-GB" sz="1200" b="1" dirty="0"/>
          </a:p>
          <a:p>
            <a:pPr algn="ctr"/>
            <a:r>
              <a:rPr lang="en-GB" sz="1200" b="1" dirty="0"/>
              <a:t>Signposting</a:t>
            </a:r>
          </a:p>
        </p:txBody>
      </p:sp>
      <p:sp>
        <p:nvSpPr>
          <p:cNvPr id="30" name="TextBox 29">
            <a:extLst>
              <a:ext uri="{FF2B5EF4-FFF2-40B4-BE49-F238E27FC236}">
                <a16:creationId xmlns:a16="http://schemas.microsoft.com/office/drawing/2014/main" id="{45D0D754-9527-4C44-A20C-6A09EE27519C}"/>
              </a:ext>
            </a:extLst>
          </p:cNvPr>
          <p:cNvSpPr txBox="1"/>
          <p:nvPr/>
        </p:nvSpPr>
        <p:spPr>
          <a:xfrm>
            <a:off x="4922323" y="2592673"/>
            <a:ext cx="1398800" cy="830997"/>
          </a:xfrm>
          <a:prstGeom prst="rect">
            <a:avLst/>
          </a:prstGeom>
          <a:noFill/>
        </p:spPr>
        <p:txBody>
          <a:bodyPr wrap="square" rtlCol="0">
            <a:spAutoFit/>
          </a:bodyPr>
          <a:lstStyle/>
          <a:p>
            <a:pPr algn="ctr"/>
            <a:r>
              <a:rPr lang="en-GB" sz="1200" dirty="0"/>
              <a:t>Health / wellbeing </a:t>
            </a:r>
            <a:r>
              <a:rPr lang="en-GB" sz="1200" b="1" dirty="0">
                <a:solidFill>
                  <a:schemeClr val="accent1">
                    <a:lumMod val="75000"/>
                  </a:schemeClr>
                </a:solidFill>
              </a:rPr>
              <a:t>SUPPORT</a:t>
            </a:r>
            <a:endParaRPr lang="en-GB" sz="1200" dirty="0"/>
          </a:p>
          <a:p>
            <a:pPr algn="ctr"/>
            <a:r>
              <a:rPr lang="en-GB" sz="1200" b="1" dirty="0"/>
              <a:t>Guiding &amp; hand holding</a:t>
            </a:r>
          </a:p>
        </p:txBody>
      </p:sp>
      <p:cxnSp>
        <p:nvCxnSpPr>
          <p:cNvPr id="21" name="Straight Connector 20">
            <a:extLst>
              <a:ext uri="{FF2B5EF4-FFF2-40B4-BE49-F238E27FC236}">
                <a16:creationId xmlns:a16="http://schemas.microsoft.com/office/drawing/2014/main" id="{000E844F-E9B0-454E-8FD2-B7FBBC124BB0}"/>
              </a:ext>
            </a:extLst>
          </p:cNvPr>
          <p:cNvCxnSpPr>
            <a:cxnSpLocks/>
          </p:cNvCxnSpPr>
          <p:nvPr/>
        </p:nvCxnSpPr>
        <p:spPr>
          <a:xfrm flipH="1">
            <a:off x="7801263" y="1125074"/>
            <a:ext cx="22983" cy="475965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8FFC3706-93C1-4C59-B08B-DDE0EA84B6D7}"/>
              </a:ext>
            </a:extLst>
          </p:cNvPr>
          <p:cNvSpPr txBox="1"/>
          <p:nvPr/>
        </p:nvSpPr>
        <p:spPr>
          <a:xfrm>
            <a:off x="8572757" y="4465865"/>
            <a:ext cx="2420204" cy="830997"/>
          </a:xfrm>
          <a:prstGeom prst="rect">
            <a:avLst/>
          </a:prstGeom>
          <a:noFill/>
        </p:spPr>
        <p:txBody>
          <a:bodyPr wrap="square" rtlCol="0">
            <a:spAutoFit/>
          </a:bodyPr>
          <a:lstStyle/>
          <a:p>
            <a:pPr algn="ctr"/>
            <a:r>
              <a:rPr lang="en-GB" sz="1200" dirty="0"/>
              <a:t>Health/ wellbeing </a:t>
            </a:r>
          </a:p>
          <a:p>
            <a:pPr algn="ctr"/>
            <a:r>
              <a:rPr lang="en-GB" sz="1200" b="1" dirty="0">
                <a:solidFill>
                  <a:schemeClr val="accent1">
                    <a:lumMod val="75000"/>
                  </a:schemeClr>
                </a:solidFill>
              </a:rPr>
              <a:t>OUTCOMES DELIVERY</a:t>
            </a:r>
            <a:r>
              <a:rPr lang="en-GB" sz="1200" dirty="0"/>
              <a:t> </a:t>
            </a:r>
          </a:p>
          <a:p>
            <a:pPr algn="ctr"/>
            <a:r>
              <a:rPr lang="en-GB" sz="1200" b="1" dirty="0"/>
              <a:t>Community based support</a:t>
            </a:r>
            <a:endParaRPr lang="en-GB" sz="1200" dirty="0"/>
          </a:p>
          <a:p>
            <a:pPr algn="ctr"/>
            <a:endParaRPr lang="en-GB" sz="1200" dirty="0"/>
          </a:p>
        </p:txBody>
      </p:sp>
      <p:sp>
        <p:nvSpPr>
          <p:cNvPr id="33" name="TextBox 32">
            <a:extLst>
              <a:ext uri="{FF2B5EF4-FFF2-40B4-BE49-F238E27FC236}">
                <a16:creationId xmlns:a16="http://schemas.microsoft.com/office/drawing/2014/main" id="{232928D7-DA94-4B01-A94E-E985979E9CC6}"/>
              </a:ext>
            </a:extLst>
          </p:cNvPr>
          <p:cNvSpPr txBox="1"/>
          <p:nvPr/>
        </p:nvSpPr>
        <p:spPr>
          <a:xfrm>
            <a:off x="1275945" y="593180"/>
            <a:ext cx="6548295" cy="307777"/>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en-GB" sz="1400" dirty="0"/>
              <a:t>PEOPLE</a:t>
            </a:r>
          </a:p>
        </p:txBody>
      </p:sp>
      <p:sp>
        <p:nvSpPr>
          <p:cNvPr id="39" name="TextBox 38">
            <a:extLst>
              <a:ext uri="{FF2B5EF4-FFF2-40B4-BE49-F238E27FC236}">
                <a16:creationId xmlns:a16="http://schemas.microsoft.com/office/drawing/2014/main" id="{CA78F87D-53F0-48DF-A1D4-7C4AF51D499F}"/>
              </a:ext>
            </a:extLst>
          </p:cNvPr>
          <p:cNvSpPr txBox="1"/>
          <p:nvPr/>
        </p:nvSpPr>
        <p:spPr>
          <a:xfrm>
            <a:off x="7824246" y="593023"/>
            <a:ext cx="3903193" cy="307777"/>
          </a:xfrm>
          <a:prstGeom prst="rect">
            <a:avLst/>
          </a:prstGeom>
          <a:solidFill>
            <a:srgbClr val="00B050"/>
          </a:solidFill>
          <a:ln>
            <a:solidFill>
              <a:srgbClr val="00B050"/>
            </a:solidFill>
          </a:ln>
        </p:spPr>
        <p:txBody>
          <a:bodyPr wrap="square" rtlCol="0">
            <a:spAutoFit/>
          </a:bodyPr>
          <a:lstStyle/>
          <a:p>
            <a:pPr algn="ctr"/>
            <a:r>
              <a:rPr lang="en-GB" sz="1400" dirty="0"/>
              <a:t>PLACES</a:t>
            </a:r>
          </a:p>
        </p:txBody>
      </p:sp>
      <p:sp>
        <p:nvSpPr>
          <p:cNvPr id="46" name="TextBox 45">
            <a:extLst>
              <a:ext uri="{FF2B5EF4-FFF2-40B4-BE49-F238E27FC236}">
                <a16:creationId xmlns:a16="http://schemas.microsoft.com/office/drawing/2014/main" id="{59228B21-7E4D-474E-9C8B-190F3B0D6C29}"/>
              </a:ext>
            </a:extLst>
          </p:cNvPr>
          <p:cNvSpPr txBox="1"/>
          <p:nvPr/>
        </p:nvSpPr>
        <p:spPr>
          <a:xfrm>
            <a:off x="2047969" y="6242073"/>
            <a:ext cx="10460242" cy="430887"/>
          </a:xfrm>
          <a:prstGeom prst="rect">
            <a:avLst/>
          </a:prstGeom>
          <a:noFill/>
        </p:spPr>
        <p:txBody>
          <a:bodyPr wrap="square" rtlCol="0">
            <a:spAutoFit/>
          </a:bodyPr>
          <a:lstStyle/>
          <a:p>
            <a:pPr algn="ctr"/>
            <a:r>
              <a:rPr lang="en-GB" sz="1100" b="1" dirty="0"/>
              <a:t>Preparation &amp; resilience</a:t>
            </a:r>
            <a:r>
              <a:rPr lang="en-GB" sz="1100" dirty="0"/>
              <a:t> to start/ continue/ progress Social Prescribing journey  </a:t>
            </a:r>
          </a:p>
          <a:p>
            <a:pPr algn="ctr"/>
            <a:r>
              <a:rPr lang="en-GB" sz="1100" b="1" dirty="0"/>
              <a:t>Looking for ideas/ listening to suggestions/ taking action</a:t>
            </a:r>
            <a:endParaRPr lang="en-GB" sz="1100" dirty="0"/>
          </a:p>
        </p:txBody>
      </p:sp>
      <p:grpSp>
        <p:nvGrpSpPr>
          <p:cNvPr id="99" name="Group 98">
            <a:extLst>
              <a:ext uri="{FF2B5EF4-FFF2-40B4-BE49-F238E27FC236}">
                <a16:creationId xmlns:a16="http://schemas.microsoft.com/office/drawing/2014/main" id="{1D2347D2-7D5F-456E-B28A-315C78EEF0C1}"/>
              </a:ext>
            </a:extLst>
          </p:cNvPr>
          <p:cNvGrpSpPr/>
          <p:nvPr/>
        </p:nvGrpSpPr>
        <p:grpSpPr>
          <a:xfrm>
            <a:off x="4354122" y="1404500"/>
            <a:ext cx="727245" cy="941774"/>
            <a:chOff x="2092585" y="2006009"/>
            <a:chExt cx="727245" cy="941774"/>
          </a:xfrm>
        </p:grpSpPr>
        <p:sp>
          <p:nvSpPr>
            <p:cNvPr id="6" name="TextBox 5">
              <a:extLst>
                <a:ext uri="{FF2B5EF4-FFF2-40B4-BE49-F238E27FC236}">
                  <a16:creationId xmlns:a16="http://schemas.microsoft.com/office/drawing/2014/main" id="{A1E306B5-4A69-4849-AECE-60880406D4C2}"/>
                </a:ext>
              </a:extLst>
            </p:cNvPr>
            <p:cNvSpPr txBox="1"/>
            <p:nvPr/>
          </p:nvSpPr>
          <p:spPr>
            <a:xfrm>
              <a:off x="2092585" y="2547673"/>
              <a:ext cx="727245" cy="400110"/>
            </a:xfrm>
            <a:prstGeom prst="rect">
              <a:avLst/>
            </a:prstGeom>
            <a:noFill/>
          </p:spPr>
          <p:txBody>
            <a:bodyPr wrap="square" rtlCol="0">
              <a:spAutoFit/>
            </a:bodyPr>
            <a:lstStyle/>
            <a:p>
              <a:pPr algn="ctr"/>
              <a:r>
                <a:rPr lang="en-GB" sz="1000" b="1" dirty="0"/>
                <a:t>Travel </a:t>
              </a:r>
            </a:p>
            <a:p>
              <a:pPr algn="ctr"/>
              <a:r>
                <a:rPr lang="en-GB" sz="1000" b="1" dirty="0"/>
                <a:t>Agents </a:t>
              </a:r>
            </a:p>
          </p:txBody>
        </p:sp>
        <p:pic>
          <p:nvPicPr>
            <p:cNvPr id="53" name="Graphic 52" descr="User with solid fill">
              <a:extLst>
                <a:ext uri="{FF2B5EF4-FFF2-40B4-BE49-F238E27FC236}">
                  <a16:creationId xmlns:a16="http://schemas.microsoft.com/office/drawing/2014/main" id="{1C591423-3F18-446A-8306-78A353F5FE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8202" y="2006009"/>
              <a:ext cx="641069" cy="641069"/>
            </a:xfrm>
            <a:prstGeom prst="rect">
              <a:avLst/>
            </a:prstGeom>
          </p:spPr>
        </p:pic>
      </p:grpSp>
      <p:grpSp>
        <p:nvGrpSpPr>
          <p:cNvPr id="103" name="Group 102">
            <a:extLst>
              <a:ext uri="{FF2B5EF4-FFF2-40B4-BE49-F238E27FC236}">
                <a16:creationId xmlns:a16="http://schemas.microsoft.com/office/drawing/2014/main" id="{DAD29AF6-123C-4A9D-8409-CC5CC75CC312}"/>
              </a:ext>
            </a:extLst>
          </p:cNvPr>
          <p:cNvGrpSpPr/>
          <p:nvPr/>
        </p:nvGrpSpPr>
        <p:grpSpPr>
          <a:xfrm>
            <a:off x="4334474" y="2446952"/>
            <a:ext cx="788509" cy="930935"/>
            <a:chOff x="6443127" y="2567406"/>
            <a:chExt cx="788509" cy="930935"/>
          </a:xfrm>
        </p:grpSpPr>
        <p:sp>
          <p:nvSpPr>
            <p:cNvPr id="8" name="TextBox 7">
              <a:extLst>
                <a:ext uri="{FF2B5EF4-FFF2-40B4-BE49-F238E27FC236}">
                  <a16:creationId xmlns:a16="http://schemas.microsoft.com/office/drawing/2014/main" id="{3AE3104E-C2EB-4BAA-880D-AE7993B39207}"/>
                </a:ext>
              </a:extLst>
            </p:cNvPr>
            <p:cNvSpPr txBox="1"/>
            <p:nvPr/>
          </p:nvSpPr>
          <p:spPr>
            <a:xfrm>
              <a:off x="6443127" y="3098231"/>
              <a:ext cx="788509" cy="400110"/>
            </a:xfrm>
            <a:prstGeom prst="rect">
              <a:avLst/>
            </a:prstGeom>
            <a:noFill/>
          </p:spPr>
          <p:txBody>
            <a:bodyPr wrap="square" rtlCol="0">
              <a:spAutoFit/>
            </a:bodyPr>
            <a:lstStyle/>
            <a:p>
              <a:pPr algn="ctr"/>
              <a:r>
                <a:rPr lang="en-GB" sz="1000" b="1" dirty="0"/>
                <a:t>Holiday </a:t>
              </a:r>
            </a:p>
            <a:p>
              <a:pPr algn="ctr"/>
              <a:r>
                <a:rPr lang="en-GB" sz="1000" b="1" dirty="0"/>
                <a:t>Reps</a:t>
              </a:r>
            </a:p>
          </p:txBody>
        </p:sp>
        <p:pic>
          <p:nvPicPr>
            <p:cNvPr id="54" name="Graphic 53" descr="User with solid fill">
              <a:extLst>
                <a:ext uri="{FF2B5EF4-FFF2-40B4-BE49-F238E27FC236}">
                  <a16:creationId xmlns:a16="http://schemas.microsoft.com/office/drawing/2014/main" id="{573F44F4-24D0-4C53-BB63-30722A503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6847" y="2567406"/>
              <a:ext cx="641069" cy="641069"/>
            </a:xfrm>
            <a:prstGeom prst="rect">
              <a:avLst/>
            </a:prstGeom>
          </p:spPr>
        </p:pic>
      </p:grpSp>
      <p:sp>
        <p:nvSpPr>
          <p:cNvPr id="69" name="TextBox 68">
            <a:extLst>
              <a:ext uri="{FF2B5EF4-FFF2-40B4-BE49-F238E27FC236}">
                <a16:creationId xmlns:a16="http://schemas.microsoft.com/office/drawing/2014/main" id="{99B4DA02-B65A-4DBE-AA44-173B4A10D64B}"/>
              </a:ext>
            </a:extLst>
          </p:cNvPr>
          <p:cNvSpPr txBox="1"/>
          <p:nvPr/>
        </p:nvSpPr>
        <p:spPr>
          <a:xfrm>
            <a:off x="1275951" y="876119"/>
            <a:ext cx="6548290" cy="276999"/>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GB" sz="1200" dirty="0"/>
              <a:t>From NHS/ health/ wellbeing support/ community development backgrounds....</a:t>
            </a:r>
          </a:p>
        </p:txBody>
      </p:sp>
      <p:sp>
        <p:nvSpPr>
          <p:cNvPr id="70" name="TextBox 69">
            <a:extLst>
              <a:ext uri="{FF2B5EF4-FFF2-40B4-BE49-F238E27FC236}">
                <a16:creationId xmlns:a16="http://schemas.microsoft.com/office/drawing/2014/main" id="{56898969-8961-4FDE-BADB-50F83B754F9C}"/>
              </a:ext>
            </a:extLst>
          </p:cNvPr>
          <p:cNvSpPr txBox="1"/>
          <p:nvPr/>
        </p:nvSpPr>
        <p:spPr>
          <a:xfrm>
            <a:off x="7801263" y="895664"/>
            <a:ext cx="3926171" cy="258539"/>
          </a:xfrm>
          <a:prstGeom prst="rect">
            <a:avLst/>
          </a:prstGeom>
          <a:solidFill>
            <a:schemeClr val="accent6">
              <a:lumMod val="40000"/>
              <a:lumOff val="60000"/>
            </a:schemeClr>
          </a:solidFill>
          <a:ln>
            <a:solidFill>
              <a:schemeClr val="bg1">
                <a:lumMod val="85000"/>
              </a:schemeClr>
            </a:solidFill>
          </a:ln>
        </p:spPr>
        <p:txBody>
          <a:bodyPr wrap="square" lIns="36000" tIns="36000" rIns="36000" bIns="36000" rtlCol="0">
            <a:spAutoFit/>
          </a:bodyPr>
          <a:lstStyle/>
          <a:p>
            <a:pPr algn="ctr"/>
            <a:r>
              <a:rPr lang="en-GB" sz="1200" dirty="0"/>
              <a:t>Can be physical or virtual place... </a:t>
            </a:r>
          </a:p>
        </p:txBody>
      </p:sp>
      <p:grpSp>
        <p:nvGrpSpPr>
          <p:cNvPr id="104" name="Group 103">
            <a:extLst>
              <a:ext uri="{FF2B5EF4-FFF2-40B4-BE49-F238E27FC236}">
                <a16:creationId xmlns:a16="http://schemas.microsoft.com/office/drawing/2014/main" id="{DC861DB7-A5A2-418D-BA1C-41F5BE501180}"/>
              </a:ext>
            </a:extLst>
          </p:cNvPr>
          <p:cNvGrpSpPr/>
          <p:nvPr/>
        </p:nvGrpSpPr>
        <p:grpSpPr>
          <a:xfrm>
            <a:off x="3788928" y="4475359"/>
            <a:ext cx="1839305" cy="894096"/>
            <a:chOff x="5342434" y="2234482"/>
            <a:chExt cx="1839305" cy="894096"/>
          </a:xfrm>
        </p:grpSpPr>
        <p:pic>
          <p:nvPicPr>
            <p:cNvPr id="56" name="Graphic 55" descr="User with solid fill">
              <a:extLst>
                <a:ext uri="{FF2B5EF4-FFF2-40B4-BE49-F238E27FC236}">
                  <a16:creationId xmlns:a16="http://schemas.microsoft.com/office/drawing/2014/main" id="{D9C6157E-DB8F-4635-A77D-C6061181F3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787" y="2234482"/>
              <a:ext cx="641069" cy="641069"/>
            </a:xfrm>
            <a:prstGeom prst="rect">
              <a:avLst/>
            </a:prstGeom>
          </p:spPr>
        </p:pic>
        <p:sp>
          <p:nvSpPr>
            <p:cNvPr id="23" name="TextBox 22">
              <a:extLst>
                <a:ext uri="{FF2B5EF4-FFF2-40B4-BE49-F238E27FC236}">
                  <a16:creationId xmlns:a16="http://schemas.microsoft.com/office/drawing/2014/main" id="{30A9E478-77B5-430F-9C10-9DF66101CB09}"/>
                </a:ext>
              </a:extLst>
            </p:cNvPr>
            <p:cNvSpPr txBox="1"/>
            <p:nvPr/>
          </p:nvSpPr>
          <p:spPr>
            <a:xfrm>
              <a:off x="5342434" y="2759246"/>
              <a:ext cx="1839305" cy="369332"/>
            </a:xfrm>
            <a:prstGeom prst="rect">
              <a:avLst/>
            </a:prstGeom>
            <a:noFill/>
          </p:spPr>
          <p:txBody>
            <a:bodyPr wrap="square" rtlCol="0">
              <a:spAutoFit/>
            </a:bodyPr>
            <a:lstStyle/>
            <a:p>
              <a:pPr algn="ctr"/>
              <a:r>
                <a:rPr lang="en-GB" sz="900" b="1" dirty="0"/>
                <a:t>Independent </a:t>
              </a:r>
            </a:p>
            <a:p>
              <a:pPr algn="ctr"/>
              <a:r>
                <a:rPr lang="en-GB" sz="900" b="1" dirty="0"/>
                <a:t>traveller</a:t>
              </a:r>
            </a:p>
          </p:txBody>
        </p:sp>
      </p:grpSp>
      <p:sp>
        <p:nvSpPr>
          <p:cNvPr id="149" name="TextBox 148">
            <a:extLst>
              <a:ext uri="{FF2B5EF4-FFF2-40B4-BE49-F238E27FC236}">
                <a16:creationId xmlns:a16="http://schemas.microsoft.com/office/drawing/2014/main" id="{41400BCC-B518-4D7A-BC67-B41695108BA0}"/>
              </a:ext>
            </a:extLst>
          </p:cNvPr>
          <p:cNvSpPr txBox="1"/>
          <p:nvPr/>
        </p:nvSpPr>
        <p:spPr>
          <a:xfrm>
            <a:off x="-80209" y="2642494"/>
            <a:ext cx="1475732" cy="307777"/>
          </a:xfrm>
          <a:prstGeom prst="rect">
            <a:avLst/>
          </a:prstGeom>
          <a:noFill/>
        </p:spPr>
        <p:txBody>
          <a:bodyPr wrap="square" rtlCol="0">
            <a:spAutoFit/>
          </a:bodyPr>
          <a:lstStyle/>
          <a:p>
            <a:pPr algn="ctr"/>
            <a:r>
              <a:rPr lang="en-GB" sz="1400" dirty="0"/>
              <a:t>Resident/ Client</a:t>
            </a:r>
          </a:p>
        </p:txBody>
      </p:sp>
      <p:sp>
        <p:nvSpPr>
          <p:cNvPr id="13" name="TextBox 12">
            <a:extLst>
              <a:ext uri="{FF2B5EF4-FFF2-40B4-BE49-F238E27FC236}">
                <a16:creationId xmlns:a16="http://schemas.microsoft.com/office/drawing/2014/main" id="{5612F9A9-3947-9A90-3114-625B2546C101}"/>
              </a:ext>
            </a:extLst>
          </p:cNvPr>
          <p:cNvSpPr txBox="1"/>
          <p:nvPr/>
        </p:nvSpPr>
        <p:spPr>
          <a:xfrm>
            <a:off x="4855834" y="3666382"/>
            <a:ext cx="1543223" cy="646331"/>
          </a:xfrm>
          <a:prstGeom prst="rect">
            <a:avLst/>
          </a:prstGeom>
          <a:noFill/>
        </p:spPr>
        <p:txBody>
          <a:bodyPr wrap="square" lIns="91440" tIns="45720" rIns="91440" bIns="45720" rtlCol="0" anchor="t">
            <a:spAutoFit/>
          </a:bodyPr>
          <a:lstStyle/>
          <a:p>
            <a:pPr algn="ctr"/>
            <a:r>
              <a:rPr lang="en-GB" sz="1200" dirty="0"/>
              <a:t>Health / wellbeing </a:t>
            </a:r>
            <a:r>
              <a:rPr lang="en-GB" sz="1200" b="1" dirty="0">
                <a:solidFill>
                  <a:schemeClr val="accent1">
                    <a:lumMod val="75000"/>
                  </a:schemeClr>
                </a:solidFill>
              </a:rPr>
              <a:t>SUPPORT</a:t>
            </a:r>
            <a:endParaRPr lang="en-GB" sz="1200" dirty="0"/>
          </a:p>
          <a:p>
            <a:pPr algn="ctr"/>
            <a:r>
              <a:rPr lang="en-GB" sz="1200" b="1" dirty="0">
                <a:cs typeface="Calibri"/>
              </a:rPr>
              <a:t>Complex support</a:t>
            </a:r>
          </a:p>
        </p:txBody>
      </p:sp>
      <p:grpSp>
        <p:nvGrpSpPr>
          <p:cNvPr id="7" name="Group 6">
            <a:extLst>
              <a:ext uri="{FF2B5EF4-FFF2-40B4-BE49-F238E27FC236}">
                <a16:creationId xmlns:a16="http://schemas.microsoft.com/office/drawing/2014/main" id="{37EEC760-F3EF-B275-CB79-B351A0084714}"/>
              </a:ext>
            </a:extLst>
          </p:cNvPr>
          <p:cNvGrpSpPr/>
          <p:nvPr/>
        </p:nvGrpSpPr>
        <p:grpSpPr>
          <a:xfrm>
            <a:off x="4323505" y="3459343"/>
            <a:ext cx="788509" cy="930935"/>
            <a:chOff x="6443127" y="2567406"/>
            <a:chExt cx="788509" cy="930935"/>
          </a:xfrm>
        </p:grpSpPr>
        <p:sp>
          <p:nvSpPr>
            <p:cNvPr id="9" name="TextBox 8">
              <a:extLst>
                <a:ext uri="{FF2B5EF4-FFF2-40B4-BE49-F238E27FC236}">
                  <a16:creationId xmlns:a16="http://schemas.microsoft.com/office/drawing/2014/main" id="{5FC588D4-7DE7-3398-8350-4740D83AF603}"/>
                </a:ext>
              </a:extLst>
            </p:cNvPr>
            <p:cNvSpPr txBox="1"/>
            <p:nvPr/>
          </p:nvSpPr>
          <p:spPr>
            <a:xfrm>
              <a:off x="6443127" y="3098231"/>
              <a:ext cx="788509" cy="400110"/>
            </a:xfrm>
            <a:prstGeom prst="rect">
              <a:avLst/>
            </a:prstGeom>
            <a:noFill/>
          </p:spPr>
          <p:txBody>
            <a:bodyPr wrap="square" lIns="91440" tIns="45720" rIns="91440" bIns="45720" rtlCol="0" anchor="t">
              <a:spAutoFit/>
            </a:bodyPr>
            <a:lstStyle/>
            <a:p>
              <a:pPr algn="ctr"/>
              <a:r>
                <a:rPr lang="en-GB" sz="1000" b="1" dirty="0"/>
                <a:t>Tour </a:t>
              </a:r>
            </a:p>
            <a:p>
              <a:pPr algn="ctr"/>
              <a:r>
                <a:rPr lang="en-GB" sz="1000" b="1" dirty="0"/>
                <a:t>guide</a:t>
              </a:r>
              <a:endParaRPr lang="en-GB" sz="1000" b="1" dirty="0">
                <a:cs typeface="Calibri"/>
              </a:endParaRPr>
            </a:p>
          </p:txBody>
        </p:sp>
        <p:pic>
          <p:nvPicPr>
            <p:cNvPr id="11" name="Graphic 10" descr="User with solid fill">
              <a:extLst>
                <a:ext uri="{FF2B5EF4-FFF2-40B4-BE49-F238E27FC236}">
                  <a16:creationId xmlns:a16="http://schemas.microsoft.com/office/drawing/2014/main" id="{E2ADAE02-6C40-3ECF-B31C-58F7096F39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6847" y="2567406"/>
              <a:ext cx="641069" cy="641069"/>
            </a:xfrm>
            <a:prstGeom prst="rect">
              <a:avLst/>
            </a:prstGeom>
          </p:spPr>
        </p:pic>
      </p:grpSp>
      <p:sp>
        <p:nvSpPr>
          <p:cNvPr id="64" name="TextBox 63">
            <a:extLst>
              <a:ext uri="{FF2B5EF4-FFF2-40B4-BE49-F238E27FC236}">
                <a16:creationId xmlns:a16="http://schemas.microsoft.com/office/drawing/2014/main" id="{9FFB6E71-ECB6-4BA9-B971-A298F231C0CE}"/>
              </a:ext>
            </a:extLst>
          </p:cNvPr>
          <p:cNvSpPr txBox="1"/>
          <p:nvPr/>
        </p:nvSpPr>
        <p:spPr>
          <a:xfrm>
            <a:off x="4851583" y="4632912"/>
            <a:ext cx="1525161" cy="830997"/>
          </a:xfrm>
          <a:prstGeom prst="rect">
            <a:avLst/>
          </a:prstGeom>
          <a:noFill/>
        </p:spPr>
        <p:txBody>
          <a:bodyPr wrap="square" lIns="91440" tIns="45720" rIns="91440" bIns="45720" rtlCol="0" anchor="t">
            <a:spAutoFit/>
          </a:bodyPr>
          <a:lstStyle/>
          <a:p>
            <a:pPr algn="ctr"/>
            <a:r>
              <a:rPr lang="en-GB" sz="1200" dirty="0"/>
              <a:t>Health / wellbeing </a:t>
            </a:r>
            <a:r>
              <a:rPr lang="en-GB" sz="1200" b="1" dirty="0">
                <a:solidFill>
                  <a:schemeClr val="accent1">
                    <a:lumMod val="75000"/>
                  </a:schemeClr>
                </a:solidFill>
              </a:rPr>
              <a:t>JOURNEY</a:t>
            </a:r>
            <a:endParaRPr lang="en-GB" sz="1200" dirty="0"/>
          </a:p>
          <a:p>
            <a:pPr algn="ctr"/>
            <a:r>
              <a:rPr lang="en-GB" sz="1200" b="1" dirty="0">
                <a:cs typeface="Calibri"/>
              </a:rPr>
              <a:t>Access as/ when required</a:t>
            </a:r>
          </a:p>
        </p:txBody>
      </p:sp>
      <p:grpSp>
        <p:nvGrpSpPr>
          <p:cNvPr id="38" name="Group 37">
            <a:extLst>
              <a:ext uri="{FF2B5EF4-FFF2-40B4-BE49-F238E27FC236}">
                <a16:creationId xmlns:a16="http://schemas.microsoft.com/office/drawing/2014/main" id="{6F98D552-4036-4704-A924-980537F09286}"/>
              </a:ext>
            </a:extLst>
          </p:cNvPr>
          <p:cNvGrpSpPr/>
          <p:nvPr/>
        </p:nvGrpSpPr>
        <p:grpSpPr>
          <a:xfrm>
            <a:off x="2015928" y="2919260"/>
            <a:ext cx="810349" cy="834231"/>
            <a:chOff x="418893" y="2221183"/>
            <a:chExt cx="810349" cy="834231"/>
          </a:xfrm>
        </p:grpSpPr>
        <p:sp>
          <p:nvSpPr>
            <p:cNvPr id="37" name="Flowchart: Alternate Process 36">
              <a:extLst>
                <a:ext uri="{FF2B5EF4-FFF2-40B4-BE49-F238E27FC236}">
                  <a16:creationId xmlns:a16="http://schemas.microsoft.com/office/drawing/2014/main" id="{D1B7758D-32C0-45B0-8F1E-50FD3F3ACFAA}"/>
                </a:ext>
              </a:extLst>
            </p:cNvPr>
            <p:cNvSpPr/>
            <p:nvPr/>
          </p:nvSpPr>
          <p:spPr>
            <a:xfrm>
              <a:off x="450934" y="2221183"/>
              <a:ext cx="740996" cy="834231"/>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descr="Lightbulb and gear outline">
              <a:extLst>
                <a:ext uri="{FF2B5EF4-FFF2-40B4-BE49-F238E27FC236}">
                  <a16:creationId xmlns:a16="http://schemas.microsoft.com/office/drawing/2014/main" id="{D978C892-2783-4741-821B-A2AECA4099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893" y="2232101"/>
              <a:ext cx="810349" cy="810349"/>
            </a:xfrm>
            <a:prstGeom prst="rect">
              <a:avLst/>
            </a:prstGeom>
          </p:spPr>
        </p:pic>
      </p:grpSp>
      <p:sp>
        <p:nvSpPr>
          <p:cNvPr id="40" name="Rectangle: Beveled 39">
            <a:extLst>
              <a:ext uri="{FF2B5EF4-FFF2-40B4-BE49-F238E27FC236}">
                <a16:creationId xmlns:a16="http://schemas.microsoft.com/office/drawing/2014/main" id="{51911552-7C0C-4A8B-BC6A-555279C429CA}"/>
              </a:ext>
            </a:extLst>
          </p:cNvPr>
          <p:cNvSpPr/>
          <p:nvPr/>
        </p:nvSpPr>
        <p:spPr>
          <a:xfrm>
            <a:off x="257609" y="2967504"/>
            <a:ext cx="820381" cy="78423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Start / Trigger</a:t>
            </a:r>
          </a:p>
        </p:txBody>
      </p:sp>
      <p:sp>
        <p:nvSpPr>
          <p:cNvPr id="41" name="Arrow: Up-Down 40">
            <a:extLst>
              <a:ext uri="{FF2B5EF4-FFF2-40B4-BE49-F238E27FC236}">
                <a16:creationId xmlns:a16="http://schemas.microsoft.com/office/drawing/2014/main" id="{2039747E-08EC-4333-BC61-3D075624CD69}"/>
              </a:ext>
            </a:extLst>
          </p:cNvPr>
          <p:cNvSpPr/>
          <p:nvPr/>
        </p:nvSpPr>
        <p:spPr>
          <a:xfrm>
            <a:off x="2305608" y="5448502"/>
            <a:ext cx="264051" cy="822810"/>
          </a:xfrm>
          <a:prstGeom prst="upDownArrow">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Arrow: Up-Down 88">
            <a:extLst>
              <a:ext uri="{FF2B5EF4-FFF2-40B4-BE49-F238E27FC236}">
                <a16:creationId xmlns:a16="http://schemas.microsoft.com/office/drawing/2014/main" id="{12D7659C-11BB-4193-92DD-BAFF76945801}"/>
              </a:ext>
            </a:extLst>
          </p:cNvPr>
          <p:cNvSpPr/>
          <p:nvPr/>
        </p:nvSpPr>
        <p:spPr>
          <a:xfrm>
            <a:off x="9928105" y="5407672"/>
            <a:ext cx="264051" cy="822810"/>
          </a:xfrm>
          <a:prstGeom prst="upDownArrow">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Arrow: Up-Down 89">
            <a:extLst>
              <a:ext uri="{FF2B5EF4-FFF2-40B4-BE49-F238E27FC236}">
                <a16:creationId xmlns:a16="http://schemas.microsoft.com/office/drawing/2014/main" id="{05E71799-D7F8-4663-AED9-CE9167237911}"/>
              </a:ext>
            </a:extLst>
          </p:cNvPr>
          <p:cNvSpPr/>
          <p:nvPr/>
        </p:nvSpPr>
        <p:spPr>
          <a:xfrm>
            <a:off x="4594564" y="5453370"/>
            <a:ext cx="264051" cy="822810"/>
          </a:xfrm>
          <a:prstGeom prst="upDownArrow">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Curved Down 41">
            <a:extLst>
              <a:ext uri="{FF2B5EF4-FFF2-40B4-BE49-F238E27FC236}">
                <a16:creationId xmlns:a16="http://schemas.microsoft.com/office/drawing/2014/main" id="{69C5AC6B-B201-4BEE-BD88-AFA18E601D99}"/>
              </a:ext>
            </a:extLst>
          </p:cNvPr>
          <p:cNvSpPr/>
          <p:nvPr/>
        </p:nvSpPr>
        <p:spPr>
          <a:xfrm rot="160973">
            <a:off x="6953020" y="944079"/>
            <a:ext cx="1862153" cy="6756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5" name="Group 74">
            <a:extLst>
              <a:ext uri="{FF2B5EF4-FFF2-40B4-BE49-F238E27FC236}">
                <a16:creationId xmlns:a16="http://schemas.microsoft.com/office/drawing/2014/main" id="{B672DDAD-1FB4-4030-94B8-A10292F2084C}"/>
              </a:ext>
            </a:extLst>
          </p:cNvPr>
          <p:cNvGrpSpPr/>
          <p:nvPr/>
        </p:nvGrpSpPr>
        <p:grpSpPr>
          <a:xfrm>
            <a:off x="8702450" y="2538359"/>
            <a:ext cx="1895285" cy="1842805"/>
            <a:chOff x="9228312" y="2500881"/>
            <a:chExt cx="1895285" cy="1842805"/>
          </a:xfrm>
        </p:grpSpPr>
        <p:pic>
          <p:nvPicPr>
            <p:cNvPr id="58" name="Graphic 57" descr="Renovation (House With Sparkles) with solid fill">
              <a:extLst>
                <a:ext uri="{FF2B5EF4-FFF2-40B4-BE49-F238E27FC236}">
                  <a16:creationId xmlns:a16="http://schemas.microsoft.com/office/drawing/2014/main" id="{17E55A56-345B-4128-A6CC-390365AAB3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28312" y="2754128"/>
              <a:ext cx="1134832" cy="1185990"/>
            </a:xfrm>
            <a:prstGeom prst="rect">
              <a:avLst/>
            </a:prstGeom>
          </p:spPr>
        </p:pic>
        <p:pic>
          <p:nvPicPr>
            <p:cNvPr id="102" name="Graphic 101" descr="Renovation (House With Sparkles) with solid fill">
              <a:extLst>
                <a:ext uri="{FF2B5EF4-FFF2-40B4-BE49-F238E27FC236}">
                  <a16:creationId xmlns:a16="http://schemas.microsoft.com/office/drawing/2014/main" id="{C2907D23-DFD0-4E52-9265-D249B106DF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88765" y="2500881"/>
              <a:ext cx="1134832" cy="1185990"/>
            </a:xfrm>
            <a:prstGeom prst="rect">
              <a:avLst/>
            </a:prstGeom>
          </p:spPr>
        </p:pic>
        <p:grpSp>
          <p:nvGrpSpPr>
            <p:cNvPr id="95" name="Group 94">
              <a:extLst>
                <a:ext uri="{FF2B5EF4-FFF2-40B4-BE49-F238E27FC236}">
                  <a16:creationId xmlns:a16="http://schemas.microsoft.com/office/drawing/2014/main" id="{EA56AA70-2516-4469-A0D2-73E29B7CE295}"/>
                </a:ext>
              </a:extLst>
            </p:cNvPr>
            <p:cNvGrpSpPr/>
            <p:nvPr/>
          </p:nvGrpSpPr>
          <p:grpSpPr>
            <a:xfrm>
              <a:off x="9610035" y="3197934"/>
              <a:ext cx="1397373" cy="1145752"/>
              <a:chOff x="8995975" y="2975135"/>
              <a:chExt cx="1164928" cy="863939"/>
            </a:xfrm>
          </p:grpSpPr>
          <p:sp>
            <p:nvSpPr>
              <p:cNvPr id="96" name="TextBox 95">
                <a:extLst>
                  <a:ext uri="{FF2B5EF4-FFF2-40B4-BE49-F238E27FC236}">
                    <a16:creationId xmlns:a16="http://schemas.microsoft.com/office/drawing/2014/main" id="{D43BBF01-4A5E-4E90-9633-30B16A0FED87}"/>
                  </a:ext>
                </a:extLst>
              </p:cNvPr>
              <p:cNvSpPr txBox="1"/>
              <p:nvPr/>
            </p:nvSpPr>
            <p:spPr>
              <a:xfrm>
                <a:off x="8995975" y="3642669"/>
                <a:ext cx="1164928" cy="196405"/>
              </a:xfrm>
              <a:prstGeom prst="rect">
                <a:avLst/>
              </a:prstGeom>
              <a:noFill/>
            </p:spPr>
            <p:txBody>
              <a:bodyPr wrap="square" rtlCol="0">
                <a:spAutoFit/>
              </a:bodyPr>
              <a:lstStyle/>
              <a:p>
                <a:pPr algn="ctr"/>
                <a:r>
                  <a:rPr lang="en-GB" sz="1400" b="1" dirty="0"/>
                  <a:t>Destinations</a:t>
                </a:r>
              </a:p>
            </p:txBody>
          </p:sp>
          <p:pic>
            <p:nvPicPr>
              <p:cNvPr id="97" name="Graphic 96" descr="Renovation (House With Sparkles) with solid fill">
                <a:extLst>
                  <a:ext uri="{FF2B5EF4-FFF2-40B4-BE49-F238E27FC236}">
                    <a16:creationId xmlns:a16="http://schemas.microsoft.com/office/drawing/2014/main" id="{C48141B8-6E5D-420B-A30F-3647314FD9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86677" y="2975135"/>
                <a:ext cx="742616" cy="742616"/>
              </a:xfrm>
              <a:prstGeom prst="rect">
                <a:avLst/>
              </a:prstGeom>
            </p:spPr>
          </p:pic>
        </p:grpSp>
      </p:grpSp>
      <p:sp>
        <p:nvSpPr>
          <p:cNvPr id="43" name="Arrow: Right 42">
            <a:extLst>
              <a:ext uri="{FF2B5EF4-FFF2-40B4-BE49-F238E27FC236}">
                <a16:creationId xmlns:a16="http://schemas.microsoft.com/office/drawing/2014/main" id="{AB4C75CA-F646-4B60-A16F-F64EA7BC011F}"/>
              </a:ext>
            </a:extLst>
          </p:cNvPr>
          <p:cNvSpPr/>
          <p:nvPr/>
        </p:nvSpPr>
        <p:spPr>
          <a:xfrm>
            <a:off x="1156692" y="3161835"/>
            <a:ext cx="791055" cy="378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5" name="Straight Arrow Connector 104">
            <a:extLst>
              <a:ext uri="{FF2B5EF4-FFF2-40B4-BE49-F238E27FC236}">
                <a16:creationId xmlns:a16="http://schemas.microsoft.com/office/drawing/2014/main" id="{09FEC940-169A-4A13-9CDB-88B113F4466D}"/>
              </a:ext>
            </a:extLst>
          </p:cNvPr>
          <p:cNvCxnSpPr>
            <a:cxnSpLocks/>
          </p:cNvCxnSpPr>
          <p:nvPr/>
        </p:nvCxnSpPr>
        <p:spPr>
          <a:xfrm flipV="1">
            <a:off x="2824345" y="2888474"/>
            <a:ext cx="1568116" cy="3379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FCC7D9FE-A126-444D-942F-07AD2F77DC08}"/>
              </a:ext>
            </a:extLst>
          </p:cNvPr>
          <p:cNvCxnSpPr>
            <a:cxnSpLocks/>
          </p:cNvCxnSpPr>
          <p:nvPr/>
        </p:nvCxnSpPr>
        <p:spPr>
          <a:xfrm>
            <a:off x="2817319" y="3621797"/>
            <a:ext cx="1611314" cy="2306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4F4851B-FED5-4230-83BD-BB8189BCE6DE}"/>
              </a:ext>
            </a:extLst>
          </p:cNvPr>
          <p:cNvCxnSpPr>
            <a:cxnSpLocks/>
          </p:cNvCxnSpPr>
          <p:nvPr/>
        </p:nvCxnSpPr>
        <p:spPr>
          <a:xfrm>
            <a:off x="2754208" y="3852491"/>
            <a:ext cx="1579002" cy="110965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EFF4C461-EB12-420F-8836-20947A595DAE}"/>
              </a:ext>
            </a:extLst>
          </p:cNvPr>
          <p:cNvGrpSpPr/>
          <p:nvPr/>
        </p:nvGrpSpPr>
        <p:grpSpPr>
          <a:xfrm>
            <a:off x="2838230" y="2017030"/>
            <a:ext cx="1463233" cy="3022069"/>
            <a:chOff x="2838230" y="2017030"/>
            <a:chExt cx="1463233" cy="3022069"/>
          </a:xfrm>
        </p:grpSpPr>
        <p:grpSp>
          <p:nvGrpSpPr>
            <p:cNvPr id="29" name="Group 28">
              <a:extLst>
                <a:ext uri="{FF2B5EF4-FFF2-40B4-BE49-F238E27FC236}">
                  <a16:creationId xmlns:a16="http://schemas.microsoft.com/office/drawing/2014/main" id="{B2DFA170-3709-4474-959A-9389F61598B6}"/>
                </a:ext>
              </a:extLst>
            </p:cNvPr>
            <p:cNvGrpSpPr/>
            <p:nvPr/>
          </p:nvGrpSpPr>
          <p:grpSpPr>
            <a:xfrm>
              <a:off x="2838230" y="2017030"/>
              <a:ext cx="1241405" cy="804582"/>
              <a:chOff x="-1736907" y="515754"/>
              <a:chExt cx="1241405" cy="804582"/>
            </a:xfrm>
          </p:grpSpPr>
          <p:sp>
            <p:nvSpPr>
              <p:cNvPr id="135" name="Speech Bubble: Oval 134">
                <a:extLst>
                  <a:ext uri="{FF2B5EF4-FFF2-40B4-BE49-F238E27FC236}">
                    <a16:creationId xmlns:a16="http://schemas.microsoft.com/office/drawing/2014/main" id="{5B0AE012-FBB9-403F-BD43-C1D5B30EDC4B}"/>
                  </a:ext>
                </a:extLst>
              </p:cNvPr>
              <p:cNvSpPr/>
              <p:nvPr/>
            </p:nvSpPr>
            <p:spPr>
              <a:xfrm>
                <a:off x="-1419672" y="515754"/>
                <a:ext cx="924170" cy="627016"/>
              </a:xfrm>
              <a:prstGeom prst="wedgeEllipseCallout">
                <a:avLst>
                  <a:gd name="adj1" fmla="val -58753"/>
                  <a:gd name="adj2" fmla="val 49208"/>
                </a:avLst>
              </a:prstGeom>
              <a:solidFill>
                <a:srgbClr val="D561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dirty="0"/>
                  <a:t>Word of mouth</a:t>
                </a:r>
              </a:p>
            </p:txBody>
          </p:sp>
          <p:pic>
            <p:nvPicPr>
              <p:cNvPr id="28" name="Graphic 27" descr="Lips with solid fill">
                <a:extLst>
                  <a:ext uri="{FF2B5EF4-FFF2-40B4-BE49-F238E27FC236}">
                    <a16:creationId xmlns:a16="http://schemas.microsoft.com/office/drawing/2014/main" id="{4C8AD16B-687A-4751-9E9A-6AE9B719CAD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36907" y="941927"/>
                <a:ext cx="378409" cy="378409"/>
              </a:xfrm>
              <a:prstGeom prst="rect">
                <a:avLst/>
              </a:prstGeom>
            </p:spPr>
          </p:pic>
        </p:grpSp>
        <p:sp>
          <p:nvSpPr>
            <p:cNvPr id="80" name="Cloud 79">
              <a:extLst>
                <a:ext uri="{FF2B5EF4-FFF2-40B4-BE49-F238E27FC236}">
                  <a16:creationId xmlns:a16="http://schemas.microsoft.com/office/drawing/2014/main" id="{D01AFA6A-83FD-4527-8AC8-CE3AD602E792}"/>
                </a:ext>
              </a:extLst>
            </p:cNvPr>
            <p:cNvSpPr/>
            <p:nvPr/>
          </p:nvSpPr>
          <p:spPr>
            <a:xfrm>
              <a:off x="3054039" y="4436182"/>
              <a:ext cx="1160137" cy="602917"/>
            </a:xfrm>
            <a:prstGeom prst="cloud">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dirty="0"/>
                <a:t>Experience</a:t>
              </a:r>
            </a:p>
          </p:txBody>
        </p:sp>
        <p:sp>
          <p:nvSpPr>
            <p:cNvPr id="76" name="Flowchart: Multidocument 75">
              <a:extLst>
                <a:ext uri="{FF2B5EF4-FFF2-40B4-BE49-F238E27FC236}">
                  <a16:creationId xmlns:a16="http://schemas.microsoft.com/office/drawing/2014/main" id="{40AE1B7A-6B58-473A-BCC9-81844DA7B3A4}"/>
                </a:ext>
              </a:extLst>
            </p:cNvPr>
            <p:cNvSpPr/>
            <p:nvPr/>
          </p:nvSpPr>
          <p:spPr>
            <a:xfrm>
              <a:off x="3202393" y="2906428"/>
              <a:ext cx="788509" cy="641343"/>
            </a:xfrm>
            <a:prstGeom prst="flowChartMultidocumen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r>
                <a:rPr lang="en-GB" sz="1000" dirty="0"/>
                <a:t>Brochures</a:t>
              </a:r>
            </a:p>
          </p:txBody>
        </p:sp>
        <p:sp>
          <p:nvSpPr>
            <p:cNvPr id="25" name="Thought Bubble: Cloud 24">
              <a:extLst>
                <a:ext uri="{FF2B5EF4-FFF2-40B4-BE49-F238E27FC236}">
                  <a16:creationId xmlns:a16="http://schemas.microsoft.com/office/drawing/2014/main" id="{70C0D076-CB74-4DE6-BA7A-053356E6CDD0}"/>
                </a:ext>
              </a:extLst>
            </p:cNvPr>
            <p:cNvSpPr/>
            <p:nvPr/>
          </p:nvSpPr>
          <p:spPr>
            <a:xfrm>
              <a:off x="3141326" y="3686615"/>
              <a:ext cx="1160137" cy="602917"/>
            </a:xfrm>
            <a:prstGeom prst="cloudCallout">
              <a:avLst>
                <a:gd name="adj1" fmla="val -46865"/>
                <a:gd name="adj2" fmla="val -52986"/>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Local knowledge</a:t>
              </a:r>
            </a:p>
          </p:txBody>
        </p:sp>
      </p:grpSp>
      <p:cxnSp>
        <p:nvCxnSpPr>
          <p:cNvPr id="113" name="Straight Arrow Connector 112">
            <a:extLst>
              <a:ext uri="{FF2B5EF4-FFF2-40B4-BE49-F238E27FC236}">
                <a16:creationId xmlns:a16="http://schemas.microsoft.com/office/drawing/2014/main" id="{44DC12F9-35DA-4223-9045-059B3D8D19B8}"/>
              </a:ext>
            </a:extLst>
          </p:cNvPr>
          <p:cNvCxnSpPr>
            <a:cxnSpLocks/>
          </p:cNvCxnSpPr>
          <p:nvPr/>
        </p:nvCxnSpPr>
        <p:spPr>
          <a:xfrm>
            <a:off x="6514671" y="2771779"/>
            <a:ext cx="2100219" cy="75777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809F373-8D74-4BDA-8C77-95C52852513F}"/>
              </a:ext>
            </a:extLst>
          </p:cNvPr>
          <p:cNvCxnSpPr>
            <a:cxnSpLocks/>
          </p:cNvCxnSpPr>
          <p:nvPr/>
        </p:nvCxnSpPr>
        <p:spPr>
          <a:xfrm flipV="1">
            <a:off x="6395278" y="3726250"/>
            <a:ext cx="2259572" cy="1199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D2AFA3B-8A51-43FD-8C37-E2259B918480}"/>
              </a:ext>
            </a:extLst>
          </p:cNvPr>
          <p:cNvCxnSpPr>
            <a:cxnSpLocks/>
            <a:stCxn id="64" idx="3"/>
          </p:cNvCxnSpPr>
          <p:nvPr/>
        </p:nvCxnSpPr>
        <p:spPr>
          <a:xfrm flipV="1">
            <a:off x="6376744" y="4041305"/>
            <a:ext cx="2063478" cy="10071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40EC62-2086-4124-9266-54AA4A2479D5}"/>
              </a:ext>
            </a:extLst>
          </p:cNvPr>
          <p:cNvSpPr txBox="1"/>
          <p:nvPr/>
        </p:nvSpPr>
        <p:spPr>
          <a:xfrm>
            <a:off x="8450727" y="1642926"/>
            <a:ext cx="2675074" cy="830997"/>
          </a:xfrm>
          <a:prstGeom prst="rect">
            <a:avLst/>
          </a:prstGeom>
          <a:noFill/>
        </p:spPr>
        <p:txBody>
          <a:bodyPr wrap="square" rtlCol="0">
            <a:spAutoFit/>
          </a:bodyPr>
          <a:lstStyle/>
          <a:p>
            <a:pPr algn="ctr"/>
            <a:r>
              <a:rPr lang="en-GB" sz="1200" b="1" dirty="0" err="1"/>
              <a:t>VCFSE</a:t>
            </a:r>
            <a:r>
              <a:rPr lang="en-GB" sz="1200" b="1" dirty="0"/>
              <a:t> sector</a:t>
            </a:r>
          </a:p>
          <a:p>
            <a:pPr algn="ctr"/>
            <a:r>
              <a:rPr lang="en-GB" sz="1200" b="1" dirty="0" err="1"/>
              <a:t>ABCD</a:t>
            </a:r>
            <a:r>
              <a:rPr lang="en-GB" sz="1200" b="1" dirty="0"/>
              <a:t> - Community + capacity development</a:t>
            </a:r>
            <a:endParaRPr lang="en-GB" sz="1200" dirty="0"/>
          </a:p>
          <a:p>
            <a:pPr algn="ctr"/>
            <a:r>
              <a:rPr lang="en-GB" sz="1200" dirty="0"/>
              <a:t>Space, activity &amp; services provision</a:t>
            </a:r>
          </a:p>
        </p:txBody>
      </p:sp>
      <p:grpSp>
        <p:nvGrpSpPr>
          <p:cNvPr id="128" name="Group 127">
            <a:extLst>
              <a:ext uri="{FF2B5EF4-FFF2-40B4-BE49-F238E27FC236}">
                <a16:creationId xmlns:a16="http://schemas.microsoft.com/office/drawing/2014/main" id="{4E121D17-2649-48AA-AF42-78B8B43A2144}"/>
              </a:ext>
            </a:extLst>
          </p:cNvPr>
          <p:cNvGrpSpPr/>
          <p:nvPr/>
        </p:nvGrpSpPr>
        <p:grpSpPr>
          <a:xfrm>
            <a:off x="6271793" y="1984896"/>
            <a:ext cx="1300158" cy="802111"/>
            <a:chOff x="-1887519" y="568152"/>
            <a:chExt cx="1300158" cy="802111"/>
          </a:xfrm>
        </p:grpSpPr>
        <p:sp>
          <p:nvSpPr>
            <p:cNvPr id="132" name="Speech Bubble: Oval 131">
              <a:extLst>
                <a:ext uri="{FF2B5EF4-FFF2-40B4-BE49-F238E27FC236}">
                  <a16:creationId xmlns:a16="http://schemas.microsoft.com/office/drawing/2014/main" id="{A474FC93-A692-430F-9077-C82092DBA1C5}"/>
                </a:ext>
              </a:extLst>
            </p:cNvPr>
            <p:cNvSpPr/>
            <p:nvPr/>
          </p:nvSpPr>
          <p:spPr>
            <a:xfrm>
              <a:off x="-1511531" y="568152"/>
              <a:ext cx="924170" cy="627016"/>
            </a:xfrm>
            <a:prstGeom prst="wedgeEllipseCallout">
              <a:avLst>
                <a:gd name="adj1" fmla="val -58753"/>
                <a:gd name="adj2" fmla="val 49208"/>
              </a:avLst>
            </a:prstGeom>
            <a:solidFill>
              <a:srgbClr val="D561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dirty="0"/>
                <a:t>Word of mouth</a:t>
              </a:r>
            </a:p>
          </p:txBody>
        </p:sp>
        <p:pic>
          <p:nvPicPr>
            <p:cNvPr id="133" name="Graphic 132" descr="Lips with solid fill">
              <a:extLst>
                <a:ext uri="{FF2B5EF4-FFF2-40B4-BE49-F238E27FC236}">
                  <a16:creationId xmlns:a16="http://schemas.microsoft.com/office/drawing/2014/main" id="{CACF243E-018D-4960-A508-30267258C6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87519" y="991854"/>
              <a:ext cx="378409" cy="378409"/>
            </a:xfrm>
            <a:prstGeom prst="rect">
              <a:avLst/>
            </a:prstGeom>
          </p:spPr>
        </p:pic>
      </p:grpSp>
      <p:sp>
        <p:nvSpPr>
          <p:cNvPr id="129" name="Cloud 128">
            <a:extLst>
              <a:ext uri="{FF2B5EF4-FFF2-40B4-BE49-F238E27FC236}">
                <a16:creationId xmlns:a16="http://schemas.microsoft.com/office/drawing/2014/main" id="{658E78AA-6B9E-4018-9662-F3956459B16E}"/>
              </a:ext>
            </a:extLst>
          </p:cNvPr>
          <p:cNvSpPr/>
          <p:nvPr/>
        </p:nvSpPr>
        <p:spPr>
          <a:xfrm>
            <a:off x="6556465" y="4349633"/>
            <a:ext cx="1160137" cy="602917"/>
          </a:xfrm>
          <a:prstGeom prst="cloud">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dirty="0"/>
              <a:t>Experience</a:t>
            </a:r>
          </a:p>
        </p:txBody>
      </p:sp>
      <p:sp>
        <p:nvSpPr>
          <p:cNvPr id="130" name="Flowchart: Multidocument 129">
            <a:extLst>
              <a:ext uri="{FF2B5EF4-FFF2-40B4-BE49-F238E27FC236}">
                <a16:creationId xmlns:a16="http://schemas.microsoft.com/office/drawing/2014/main" id="{1FA1CDD4-516E-43D2-9D2F-839849E484E4}"/>
              </a:ext>
            </a:extLst>
          </p:cNvPr>
          <p:cNvSpPr/>
          <p:nvPr/>
        </p:nvSpPr>
        <p:spPr>
          <a:xfrm>
            <a:off x="6726587" y="2781266"/>
            <a:ext cx="788509" cy="641343"/>
          </a:xfrm>
          <a:prstGeom prst="flowChartMultidocumen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ctr"/>
          <a:lstStyle/>
          <a:p>
            <a:pPr algn="ctr"/>
            <a:r>
              <a:rPr lang="en-GB" sz="1000" dirty="0"/>
              <a:t>Brochures</a:t>
            </a:r>
          </a:p>
        </p:txBody>
      </p:sp>
      <p:sp>
        <p:nvSpPr>
          <p:cNvPr id="131" name="Thought Bubble: Cloud 130">
            <a:extLst>
              <a:ext uri="{FF2B5EF4-FFF2-40B4-BE49-F238E27FC236}">
                <a16:creationId xmlns:a16="http://schemas.microsoft.com/office/drawing/2014/main" id="{2A1750A3-660A-4BA6-99A1-F60FD9FE90BC}"/>
              </a:ext>
            </a:extLst>
          </p:cNvPr>
          <p:cNvSpPr/>
          <p:nvPr/>
        </p:nvSpPr>
        <p:spPr>
          <a:xfrm>
            <a:off x="6512008" y="3547771"/>
            <a:ext cx="1160137" cy="602917"/>
          </a:xfrm>
          <a:prstGeom prst="cloudCallout">
            <a:avLst>
              <a:gd name="adj1" fmla="val -46865"/>
              <a:gd name="adj2" fmla="val -52986"/>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Local knowledge</a:t>
            </a:r>
          </a:p>
        </p:txBody>
      </p:sp>
      <p:sp>
        <p:nvSpPr>
          <p:cNvPr id="134" name="Arrow: Curved Down 133">
            <a:extLst>
              <a:ext uri="{FF2B5EF4-FFF2-40B4-BE49-F238E27FC236}">
                <a16:creationId xmlns:a16="http://schemas.microsoft.com/office/drawing/2014/main" id="{E5E07817-C40C-4AFB-B4F6-A070B673ED6B}"/>
              </a:ext>
            </a:extLst>
          </p:cNvPr>
          <p:cNvSpPr/>
          <p:nvPr/>
        </p:nvSpPr>
        <p:spPr>
          <a:xfrm rot="10800000">
            <a:off x="6893163" y="5500827"/>
            <a:ext cx="1862153" cy="6756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09" name="Group 108">
            <a:extLst>
              <a:ext uri="{FF2B5EF4-FFF2-40B4-BE49-F238E27FC236}">
                <a16:creationId xmlns:a16="http://schemas.microsoft.com/office/drawing/2014/main" id="{FD58CB91-D9FE-492C-ACF9-39929F7E350E}"/>
              </a:ext>
            </a:extLst>
          </p:cNvPr>
          <p:cNvGrpSpPr/>
          <p:nvPr/>
        </p:nvGrpSpPr>
        <p:grpSpPr>
          <a:xfrm>
            <a:off x="4408194" y="1424279"/>
            <a:ext cx="1831221" cy="1097152"/>
            <a:chOff x="4408194" y="1271871"/>
            <a:chExt cx="1831221" cy="1097152"/>
          </a:xfrm>
        </p:grpSpPr>
        <p:sp>
          <p:nvSpPr>
            <p:cNvPr id="85" name="Rectangle: Rounded Corners 84">
              <a:extLst>
                <a:ext uri="{FF2B5EF4-FFF2-40B4-BE49-F238E27FC236}">
                  <a16:creationId xmlns:a16="http://schemas.microsoft.com/office/drawing/2014/main" id="{C06720E8-CFB4-4B72-8DC5-6922A0391D71}"/>
                </a:ext>
              </a:extLst>
            </p:cNvPr>
            <p:cNvSpPr/>
            <p:nvPr/>
          </p:nvSpPr>
          <p:spPr>
            <a:xfrm>
              <a:off x="4408194" y="1275332"/>
              <a:ext cx="1831221" cy="10936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a:extLst>
                <a:ext uri="{FF2B5EF4-FFF2-40B4-BE49-F238E27FC236}">
                  <a16:creationId xmlns:a16="http://schemas.microsoft.com/office/drawing/2014/main" id="{11E7D393-95CB-4AA1-9472-6E14A13691DC}"/>
                </a:ext>
              </a:extLst>
            </p:cNvPr>
            <p:cNvCxnSpPr>
              <a:cxnSpLocks/>
            </p:cNvCxnSpPr>
            <p:nvPr/>
          </p:nvCxnSpPr>
          <p:spPr>
            <a:xfrm flipH="1">
              <a:off x="5029414" y="1271871"/>
              <a:ext cx="460" cy="109428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83026C42-85F4-47F5-8CE2-17ABFD91CD86}"/>
              </a:ext>
            </a:extLst>
          </p:cNvPr>
          <p:cNvGrpSpPr/>
          <p:nvPr/>
        </p:nvGrpSpPr>
        <p:grpSpPr>
          <a:xfrm>
            <a:off x="4403321" y="2430187"/>
            <a:ext cx="1831221" cy="1097152"/>
            <a:chOff x="4408194" y="1271871"/>
            <a:chExt cx="1831221" cy="1097152"/>
          </a:xfrm>
        </p:grpSpPr>
        <p:sp>
          <p:nvSpPr>
            <p:cNvPr id="144" name="Rectangle: Rounded Corners 143">
              <a:extLst>
                <a:ext uri="{FF2B5EF4-FFF2-40B4-BE49-F238E27FC236}">
                  <a16:creationId xmlns:a16="http://schemas.microsoft.com/office/drawing/2014/main" id="{32F6B078-D8F6-4600-8557-1534EC584A70}"/>
                </a:ext>
              </a:extLst>
            </p:cNvPr>
            <p:cNvSpPr/>
            <p:nvPr/>
          </p:nvSpPr>
          <p:spPr>
            <a:xfrm>
              <a:off x="4408194" y="1275332"/>
              <a:ext cx="1831221" cy="10936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5" name="Straight Connector 144">
              <a:extLst>
                <a:ext uri="{FF2B5EF4-FFF2-40B4-BE49-F238E27FC236}">
                  <a16:creationId xmlns:a16="http://schemas.microsoft.com/office/drawing/2014/main" id="{0629ADB0-38B2-40EA-8E3A-CAE5F207CD60}"/>
                </a:ext>
              </a:extLst>
            </p:cNvPr>
            <p:cNvCxnSpPr>
              <a:cxnSpLocks/>
            </p:cNvCxnSpPr>
            <p:nvPr/>
          </p:nvCxnSpPr>
          <p:spPr>
            <a:xfrm flipH="1">
              <a:off x="5029414" y="1271871"/>
              <a:ext cx="460" cy="109428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EA07636D-B43C-40EA-8789-61BFDE45F2E2}"/>
              </a:ext>
            </a:extLst>
          </p:cNvPr>
          <p:cNvGrpSpPr/>
          <p:nvPr/>
        </p:nvGrpSpPr>
        <p:grpSpPr>
          <a:xfrm>
            <a:off x="4400430" y="3439391"/>
            <a:ext cx="1831221" cy="1097152"/>
            <a:chOff x="4408194" y="1271871"/>
            <a:chExt cx="1831221" cy="1097152"/>
          </a:xfrm>
        </p:grpSpPr>
        <p:sp>
          <p:nvSpPr>
            <p:cNvPr id="147" name="Rectangle: Rounded Corners 146">
              <a:extLst>
                <a:ext uri="{FF2B5EF4-FFF2-40B4-BE49-F238E27FC236}">
                  <a16:creationId xmlns:a16="http://schemas.microsoft.com/office/drawing/2014/main" id="{06FF6460-0CDB-4185-A572-B11CAE311B7A}"/>
                </a:ext>
              </a:extLst>
            </p:cNvPr>
            <p:cNvSpPr/>
            <p:nvPr/>
          </p:nvSpPr>
          <p:spPr>
            <a:xfrm>
              <a:off x="4408194" y="1275332"/>
              <a:ext cx="1831221" cy="10936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8" name="Straight Connector 147">
              <a:extLst>
                <a:ext uri="{FF2B5EF4-FFF2-40B4-BE49-F238E27FC236}">
                  <a16:creationId xmlns:a16="http://schemas.microsoft.com/office/drawing/2014/main" id="{2A758BFA-AD46-4DE8-A23B-A4785E962311}"/>
                </a:ext>
              </a:extLst>
            </p:cNvPr>
            <p:cNvCxnSpPr>
              <a:cxnSpLocks/>
            </p:cNvCxnSpPr>
            <p:nvPr/>
          </p:nvCxnSpPr>
          <p:spPr>
            <a:xfrm flipH="1">
              <a:off x="5029414" y="1271871"/>
              <a:ext cx="460" cy="109428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5BB44CA3-E55A-482B-B176-8F33D8C81EE9}"/>
              </a:ext>
            </a:extLst>
          </p:cNvPr>
          <p:cNvGrpSpPr/>
          <p:nvPr/>
        </p:nvGrpSpPr>
        <p:grpSpPr>
          <a:xfrm>
            <a:off x="4372976" y="4429532"/>
            <a:ext cx="1831221" cy="1097526"/>
            <a:chOff x="4408194" y="1271497"/>
            <a:chExt cx="1831221" cy="1097526"/>
          </a:xfrm>
        </p:grpSpPr>
        <p:sp>
          <p:nvSpPr>
            <p:cNvPr id="156" name="Rectangle: Rounded Corners 155">
              <a:extLst>
                <a:ext uri="{FF2B5EF4-FFF2-40B4-BE49-F238E27FC236}">
                  <a16:creationId xmlns:a16="http://schemas.microsoft.com/office/drawing/2014/main" id="{88B6BFAF-21D7-4BA0-B55F-507D900C5022}"/>
                </a:ext>
              </a:extLst>
            </p:cNvPr>
            <p:cNvSpPr/>
            <p:nvPr/>
          </p:nvSpPr>
          <p:spPr>
            <a:xfrm>
              <a:off x="4408194" y="1275332"/>
              <a:ext cx="1831221" cy="10936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7" name="Straight Connector 156">
              <a:extLst>
                <a:ext uri="{FF2B5EF4-FFF2-40B4-BE49-F238E27FC236}">
                  <a16:creationId xmlns:a16="http://schemas.microsoft.com/office/drawing/2014/main" id="{F8BBB005-24C8-473A-9F31-B10C7DEFF516}"/>
                </a:ext>
              </a:extLst>
            </p:cNvPr>
            <p:cNvCxnSpPr>
              <a:cxnSpLocks/>
            </p:cNvCxnSpPr>
            <p:nvPr/>
          </p:nvCxnSpPr>
          <p:spPr>
            <a:xfrm flipH="1">
              <a:off x="5053473" y="1271497"/>
              <a:ext cx="460" cy="109428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8" name="Arrow: Up-Down 157">
            <a:extLst>
              <a:ext uri="{FF2B5EF4-FFF2-40B4-BE49-F238E27FC236}">
                <a16:creationId xmlns:a16="http://schemas.microsoft.com/office/drawing/2014/main" id="{E6AFC01C-CF01-4281-BF26-45BEC8170F44}"/>
              </a:ext>
            </a:extLst>
          </p:cNvPr>
          <p:cNvSpPr/>
          <p:nvPr/>
        </p:nvSpPr>
        <p:spPr>
          <a:xfrm>
            <a:off x="11068842" y="5405974"/>
            <a:ext cx="264051" cy="822810"/>
          </a:xfrm>
          <a:prstGeom prst="upDownArrow">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Arrow: Up-Down 158">
            <a:extLst>
              <a:ext uri="{FF2B5EF4-FFF2-40B4-BE49-F238E27FC236}">
                <a16:creationId xmlns:a16="http://schemas.microsoft.com/office/drawing/2014/main" id="{664BCA0C-7361-45B3-8B0E-C955C7425370}"/>
              </a:ext>
            </a:extLst>
          </p:cNvPr>
          <p:cNvSpPr/>
          <p:nvPr/>
        </p:nvSpPr>
        <p:spPr>
          <a:xfrm>
            <a:off x="3377065" y="5473323"/>
            <a:ext cx="264051" cy="822810"/>
          </a:xfrm>
          <a:prstGeom prst="upDownArrow">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Arrow: Up-Down 159">
            <a:extLst>
              <a:ext uri="{FF2B5EF4-FFF2-40B4-BE49-F238E27FC236}">
                <a16:creationId xmlns:a16="http://schemas.microsoft.com/office/drawing/2014/main" id="{023680B1-8F9B-4016-8D0B-73A403C3FE41}"/>
              </a:ext>
            </a:extLst>
          </p:cNvPr>
          <p:cNvSpPr/>
          <p:nvPr/>
        </p:nvSpPr>
        <p:spPr>
          <a:xfrm>
            <a:off x="6324993" y="5473323"/>
            <a:ext cx="264051" cy="822810"/>
          </a:xfrm>
          <a:prstGeom prst="upDownArrow">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Arrow: Up-Down 160">
            <a:extLst>
              <a:ext uri="{FF2B5EF4-FFF2-40B4-BE49-F238E27FC236}">
                <a16:creationId xmlns:a16="http://schemas.microsoft.com/office/drawing/2014/main" id="{C74D86F2-AD86-469E-81E2-42B23CEBD97E}"/>
              </a:ext>
            </a:extLst>
          </p:cNvPr>
          <p:cNvSpPr/>
          <p:nvPr/>
        </p:nvSpPr>
        <p:spPr>
          <a:xfrm>
            <a:off x="8978812" y="5399749"/>
            <a:ext cx="264051" cy="822810"/>
          </a:xfrm>
          <a:prstGeom prst="upDownArrow">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87818A2-AFAE-6D2E-BBD7-6D5110E5E7EE}"/>
              </a:ext>
            </a:extLst>
          </p:cNvPr>
          <p:cNvSpPr txBox="1">
            <a:spLocks/>
          </p:cNvSpPr>
          <p:nvPr/>
        </p:nvSpPr>
        <p:spPr>
          <a:xfrm>
            <a:off x="172603" y="82373"/>
            <a:ext cx="9097263" cy="51036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t>Accessing Woodspring’s community assets </a:t>
            </a:r>
          </a:p>
        </p:txBody>
      </p:sp>
    </p:spTree>
    <p:extLst>
      <p:ext uri="{BB962C8B-B14F-4D97-AF65-F5344CB8AC3E}">
        <p14:creationId xmlns:p14="http://schemas.microsoft.com/office/powerpoint/2010/main" val="1186277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9590</TotalTime>
  <Words>2511</Words>
  <Application>Microsoft Office PowerPoint</Application>
  <PresentationFormat>Widescreen</PresentationFormat>
  <Paragraphs>261</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Aharoni</vt:lpstr>
      <vt:lpstr>Arial</vt:lpstr>
      <vt:lpstr>Calibri</vt:lpstr>
      <vt:lpstr>Calibri Light</vt:lpstr>
      <vt:lpstr>Roboto</vt:lpstr>
      <vt:lpstr>Symbol</vt:lpstr>
      <vt:lpstr>Wingdings</vt:lpstr>
      <vt:lpstr>Office Theme</vt:lpstr>
      <vt:lpstr>Document</vt:lpstr>
      <vt:lpstr>PowerPoint Presentation</vt:lpstr>
      <vt:lpstr>PowerPoint Presentation</vt:lpstr>
      <vt:lpstr>PowerPoint Presentation</vt:lpstr>
      <vt:lpstr>PowerPoint Presentation</vt:lpstr>
      <vt:lpstr>Woodspring demographics</vt:lpstr>
      <vt:lpstr>Woodspring Challenges</vt:lpstr>
      <vt:lpstr>Approach  A Woodspring Human Learning System</vt:lpstr>
      <vt:lpstr>Asset-based – using the resources we have</vt:lpstr>
      <vt:lpstr>PowerPoint Presentation</vt:lpstr>
      <vt:lpstr>Outcomes for Communities  </vt:lpstr>
      <vt:lpstr>Health  Reducing inequalities</vt:lpstr>
      <vt:lpstr>PowerPoint Presentation</vt:lpstr>
      <vt:lpstr>Evidence into Practice – Advisory Group  </vt:lpstr>
      <vt:lpstr>The problems we will focus on tackling</vt:lpstr>
      <vt:lpstr>Starting well   Increased levels of anxiety in our communities are causing problems for schools, families and services   </vt:lpstr>
      <vt:lpstr>Living well    Support people to manage their Pain in the community</vt:lpstr>
      <vt:lpstr>PowerPoint Presentation</vt:lpstr>
      <vt:lpstr>Ageing Well      Reduce loneliness and Isolation </vt:lpstr>
      <vt:lpstr>Dying Well       Too many people Die in Hospital </vt:lpstr>
      <vt:lpstr>Delivery and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 Steve (NHS BRISTOL, NORTH SOMERSET AND SOUTH GLOUCESTERSHIRE ICB - 15C)</dc:creator>
  <cp:lastModifiedBy>MOSS, David (NHS BRISTOL, NORTH SOMERSET AND SOUTH GLOUCESTERSHIRE ICB - 15C)</cp:lastModifiedBy>
  <cp:revision>44</cp:revision>
  <dcterms:created xsi:type="dcterms:W3CDTF">2022-10-11T09:41:03Z</dcterms:created>
  <dcterms:modified xsi:type="dcterms:W3CDTF">2022-12-08T17:26:04Z</dcterms:modified>
</cp:coreProperties>
</file>