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4"/>
  </p:sldMasterIdLst>
  <p:notesMasterIdLst>
    <p:notesMasterId r:id="rId14"/>
  </p:notesMasterIdLst>
  <p:handoutMasterIdLst>
    <p:handoutMasterId r:id="rId15"/>
  </p:handoutMasterIdLst>
  <p:sldIdLst>
    <p:sldId id="307" r:id="rId5"/>
    <p:sldId id="361" r:id="rId6"/>
    <p:sldId id="4637" r:id="rId7"/>
    <p:sldId id="4633" r:id="rId8"/>
    <p:sldId id="4628" r:id="rId9"/>
    <p:sldId id="4636" r:id="rId10"/>
    <p:sldId id="4634" r:id="rId11"/>
    <p:sldId id="4638" r:id="rId12"/>
    <p:sldId id="463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0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506D2B-B6BE-40D0-41A1-7717D0CDC532}" name="SMITH, Michelle (NHS BRISTOL, NORTH SOMERSET AND SOUTH GLOUCESTERSHIRE CCG)" initials="SM(BNSASGC" userId="S::michelle.smith80@nhs.net::e200d5e8-5d30-439b-8a69-e4bfec565675" providerId="AD"/>
  <p188:author id="{89740E43-60D6-CD3E-2684-7D48A64A2F60}" name="MOORE, Phoebe (NHS BRISTOL, NORTH SOMERSET AND SOUTH GLOUCESTERSHIRE CCG)" initials="MC" userId="S::phoebe.moore1@nhs.net::e793f2a5-6659-46db-bb7c-6a36a54dcc74" providerId="AD"/>
  <p188:author id="{C8B19B5F-519D-4569-8B3C-1F96E1EBED64}" name="DAVIES, Menna (NHS BRISTOL, NORTH SOMERSET AND SOUTH GLOUCESTERSHIRE CCG)" initials="DM(BNSASGC" userId="S::menna.davies1@nhs.net::445c01b3-2f91-4968-a281-f699f4fa75ad" providerId="AD"/>
  <p188:author id="{8C01BB6B-3D2A-9DA1-1638-CF93B34FC21A}" name="WETZ, Ellie (NHS BRISTOL, NORTH SOMERSET AND SOUTH GLOUCESTERSHIRE CCG)" initials="WC" userId="S::ellie.wetz@nhs.net::757b5548-1947-4930-854b-6c7a3ab29d22" providerId="AD"/>
  <p188:author id="{F87FDD98-D90F-6635-9D2A-003150203846}" name="ADAMS, Mary (NHS BRISTOL, NORTH SOMERSET AND SOUTH GLOUCESTERSHIRE CCG)" initials="AC" userId="S::mary.adams7@nhs.net::60e4d51a-43f0-4320-8b21-8755a363189a" providerId="AD"/>
  <p188:author id="{971CF6F5-7411-B747-ECB1-28460B303248}" name="GOODEVE, Michael (NHS BRISTOL, NORTH SOMERSET AND SOUTH GLOUCESTERSHIRE CCG)" initials="GM(BNSASGC" userId="S::michael.goodeve1@nhs.net::08ef9bcf-8e37-4186-a399-2e7cfad946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C84"/>
    <a:srgbClr val="000000"/>
    <a:srgbClr val="BEC4D7"/>
    <a:srgbClr val="008091"/>
    <a:srgbClr val="00ABC1"/>
    <a:srgbClr val="009DCC"/>
    <a:srgbClr val="64B22D"/>
    <a:srgbClr val="768692"/>
    <a:srgbClr val="005EB8"/>
    <a:srgbClr val="00963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guide orient="horz" pos="2160"/>
        <p:guide pos="160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F51FAD-3426-B046-857E-14B2869A31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7A1D01-F111-F74C-8CF6-67F5E98EFF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D73561-8DD1-464E-8D4D-E40F5520F44B}" type="datetimeFigureOut">
              <a:rPr lang="en-US" smtClean="0"/>
              <a:t>6/20/2023</a:t>
            </a:fld>
            <a:endParaRPr lang="en-US"/>
          </a:p>
        </p:txBody>
      </p:sp>
      <p:sp>
        <p:nvSpPr>
          <p:cNvPr id="4" name="Footer Placeholder 3">
            <a:extLst>
              <a:ext uri="{FF2B5EF4-FFF2-40B4-BE49-F238E27FC236}">
                <a16:creationId xmlns:a16="http://schemas.microsoft.com/office/drawing/2014/main" id="{1F6D5715-D569-B94C-AE11-FDB52BF817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3E31D0-3C1F-7C46-886B-D85F2C3950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E125BD-8F06-DC4F-9F75-1B2169AFB9A2}" type="slidenum">
              <a:rPr lang="en-US" smtClean="0"/>
              <a:t>‹#›</a:t>
            </a:fld>
            <a:endParaRPr lang="en-US"/>
          </a:p>
        </p:txBody>
      </p:sp>
    </p:spTree>
    <p:extLst>
      <p:ext uri="{BB962C8B-B14F-4D97-AF65-F5344CB8AC3E}">
        <p14:creationId xmlns:p14="http://schemas.microsoft.com/office/powerpoint/2010/main" val="39384993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C7885-A08B-A349-8248-72A00B8B0AE2}"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568A3-A032-DB43-BE59-9101CE2CEB55}" type="slidenum">
              <a:rPr lang="en-US" smtClean="0"/>
              <a:t>‹#›</a:t>
            </a:fld>
            <a:endParaRPr lang="en-US"/>
          </a:p>
        </p:txBody>
      </p:sp>
    </p:spTree>
    <p:extLst>
      <p:ext uri="{BB962C8B-B14F-4D97-AF65-F5344CB8AC3E}">
        <p14:creationId xmlns:p14="http://schemas.microsoft.com/office/powerpoint/2010/main" val="8100135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mz4FFE2y8PM&amp;t=142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3YdlV1DsK5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2</a:t>
            </a:fld>
            <a:endParaRPr lang="en-US"/>
          </a:p>
        </p:txBody>
      </p:sp>
    </p:spTree>
    <p:extLst>
      <p:ext uri="{BB962C8B-B14F-4D97-AF65-F5344CB8AC3E}">
        <p14:creationId xmlns:p14="http://schemas.microsoft.com/office/powerpoint/2010/main" val="101732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3</a:t>
            </a:fld>
            <a:endParaRPr lang="en-US"/>
          </a:p>
        </p:txBody>
      </p:sp>
    </p:spTree>
    <p:extLst>
      <p:ext uri="{BB962C8B-B14F-4D97-AF65-F5344CB8AC3E}">
        <p14:creationId xmlns:p14="http://schemas.microsoft.com/office/powerpoint/2010/main" val="349862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(1) Strong Integrated Care Systems Everywhere - YouTube</a:t>
            </a:r>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7</a:t>
            </a:fld>
            <a:endParaRPr lang="en-US"/>
          </a:p>
        </p:txBody>
      </p:sp>
    </p:spTree>
    <p:extLst>
      <p:ext uri="{BB962C8B-B14F-4D97-AF65-F5344CB8AC3E}">
        <p14:creationId xmlns:p14="http://schemas.microsoft.com/office/powerpoint/2010/main" val="402514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(1) Integrated care in every community - YouTube</a:t>
            </a:r>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5568A3-A032-DB43-BE59-9101CE2CEB55}" type="slidenum">
              <a:rPr lang="en-US" smtClean="0"/>
              <a:t>8</a:t>
            </a:fld>
            <a:endParaRPr lang="en-US"/>
          </a:p>
        </p:txBody>
      </p:sp>
    </p:spTree>
    <p:extLst>
      <p:ext uri="{BB962C8B-B14F-4D97-AF65-F5344CB8AC3E}">
        <p14:creationId xmlns:p14="http://schemas.microsoft.com/office/powerpoint/2010/main" val="219541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lthier Together Title Pag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142328-D395-473A-A817-5485BF02347F}"/>
              </a:ext>
            </a:extLst>
          </p:cNvPr>
          <p:cNvSpPr>
            <a:spLocks noGrp="1"/>
          </p:cNvSpPr>
          <p:nvPr>
            <p:ph type="title" hasCustomPrompt="1"/>
          </p:nvPr>
        </p:nvSpPr>
        <p:spPr>
          <a:xfrm>
            <a:off x="201612" y="1889975"/>
            <a:ext cx="11594592" cy="1014984"/>
          </a:xfrm>
        </p:spPr>
        <p:txBody>
          <a:bodyPr anchor="t">
            <a:normAutofit/>
          </a:bodyPr>
          <a:lstStyle>
            <a:lvl1pPr marL="0" indent="127000">
              <a:defRPr lang="en-US" sz="4000" b="1" kern="1200" dirty="0">
                <a:solidFill>
                  <a:schemeClr val="tx1"/>
                </a:solidFill>
                <a:latin typeface="+mj-lt"/>
                <a:ea typeface="+mn-ea"/>
                <a:cs typeface="+mn-cs"/>
              </a:defRPr>
            </a:lvl1pPr>
          </a:lstStyle>
          <a:p>
            <a:pPr lvl="0"/>
            <a:r>
              <a:rPr lang="en-US"/>
              <a:t>Place heading here</a:t>
            </a:r>
          </a:p>
        </p:txBody>
      </p:sp>
      <p:sp>
        <p:nvSpPr>
          <p:cNvPr id="7" name="Text Placeholder 6"/>
          <p:cNvSpPr>
            <a:spLocks noGrp="1"/>
          </p:cNvSpPr>
          <p:nvPr>
            <p:ph type="body" sz="quarter" idx="11" hasCustomPrompt="1"/>
          </p:nvPr>
        </p:nvSpPr>
        <p:spPr>
          <a:xfrm>
            <a:off x="204787" y="3121025"/>
            <a:ext cx="11598521" cy="955675"/>
          </a:xfrm>
        </p:spPr>
        <p:txBody>
          <a:bodyPr/>
          <a:lstStyle>
            <a:lvl1pPr marL="0" indent="0">
              <a:lnSpc>
                <a:spcPct val="100000"/>
              </a:lnSpc>
              <a:spcBef>
                <a:spcPts val="600"/>
              </a:spcBef>
              <a:buNone/>
              <a:defRPr/>
            </a:lvl1pPr>
          </a:lstStyle>
          <a:p>
            <a:pPr lvl="0"/>
            <a:r>
              <a:rPr lang="en-US"/>
              <a:t>Subheading text here – name, role, </a:t>
            </a:r>
            <a:r>
              <a:rPr lang="en-US" err="1"/>
              <a:t>etc</a:t>
            </a:r>
            <a:endParaRPr lang="en-GB"/>
          </a:p>
        </p:txBody>
      </p:sp>
    </p:spTree>
    <p:extLst>
      <p:ext uri="{BB962C8B-B14F-4D97-AF65-F5344CB8AC3E}">
        <p14:creationId xmlns:p14="http://schemas.microsoft.com/office/powerpoint/2010/main" val="48216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lthier Together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C727-73F2-4021-81AE-21029E1C4F71}"/>
              </a:ext>
            </a:extLst>
          </p:cNvPr>
          <p:cNvSpPr>
            <a:spLocks noGrp="1"/>
          </p:cNvSpPr>
          <p:nvPr>
            <p:ph type="title" hasCustomPrompt="1"/>
          </p:nvPr>
        </p:nvSpPr>
        <p:spPr>
          <a:xfrm>
            <a:off x="150813" y="369993"/>
            <a:ext cx="11731752" cy="1033272"/>
          </a:xfrm>
        </p:spPr>
        <p:txBody>
          <a:bodyPr anchor="t">
            <a:normAutofit/>
          </a:bodyPr>
          <a:lstStyle>
            <a:lvl1pPr marL="0" indent="119063">
              <a:defRPr lang="en-GB" sz="3200" b="1" kern="1200" dirty="0">
                <a:solidFill>
                  <a:schemeClr val="tx1"/>
                </a:solidFill>
                <a:latin typeface="+mj-lt"/>
                <a:ea typeface="+mn-ea"/>
                <a:cs typeface="+mn-cs"/>
              </a:defRPr>
            </a:lvl1pPr>
          </a:lstStyle>
          <a:p>
            <a:pPr lvl="0"/>
            <a:r>
              <a:rPr lang="en-US"/>
              <a:t>Place heading here</a:t>
            </a:r>
            <a:endParaRPr lang="en-GB"/>
          </a:p>
        </p:txBody>
      </p:sp>
      <p:pic>
        <p:nvPicPr>
          <p:cNvPr id="10" name="Picture 9">
            <a:extLst>
              <a:ext uri="{FF2B5EF4-FFF2-40B4-BE49-F238E27FC236}">
                <a16:creationId xmlns:a16="http://schemas.microsoft.com/office/drawing/2014/main" id="{31B7B700-3380-E347-9336-58CA4FED7C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844209"/>
            <a:ext cx="12190749" cy="1013790"/>
          </a:xfrm>
          <a:prstGeom prst="rect">
            <a:avLst/>
          </a:prstGeom>
          <a:solidFill>
            <a:schemeClr val="tx1"/>
          </a:solidFill>
        </p:spPr>
      </p:pic>
      <p:sp>
        <p:nvSpPr>
          <p:cNvPr id="6" name="Text Placeholder 5"/>
          <p:cNvSpPr>
            <a:spLocks noGrp="1"/>
          </p:cNvSpPr>
          <p:nvPr>
            <p:ph type="body" sz="quarter" idx="14" hasCustomPrompt="1"/>
          </p:nvPr>
        </p:nvSpPr>
        <p:spPr>
          <a:xfrm>
            <a:off x="150813" y="1527175"/>
            <a:ext cx="11744325" cy="4059238"/>
          </a:xfrm>
        </p:spPr>
        <p:txBody>
          <a:bodyPr>
            <a:normAutofit/>
          </a:bodyPr>
          <a:lstStyle>
            <a:lvl1pPr marL="0" indent="0">
              <a:lnSpc>
                <a:spcPct val="100000"/>
              </a:lnSpc>
              <a:spcBef>
                <a:spcPts val="600"/>
              </a:spcBef>
              <a:buNone/>
              <a:defRPr sz="2400">
                <a:latin typeface="Arial" panose="020B0604020202020204" pitchFamily="34" charset="0"/>
                <a:cs typeface="Arial" panose="020B0604020202020204" pitchFamily="34" charset="0"/>
              </a:defRPr>
            </a:lvl1pPr>
          </a:lstStyle>
          <a:p>
            <a:pPr lvl="0"/>
            <a:r>
              <a:rPr lang="en-US"/>
              <a:t>Add your slide text here – minimum font size 18</a:t>
            </a:r>
            <a:endParaRPr lang="en-GB"/>
          </a:p>
        </p:txBody>
      </p:sp>
      <p:sp>
        <p:nvSpPr>
          <p:cNvPr id="7" name="Slide Number Placeholder 1">
            <a:extLst>
              <a:ext uri="{FF2B5EF4-FFF2-40B4-BE49-F238E27FC236}">
                <a16:creationId xmlns:a16="http://schemas.microsoft.com/office/drawing/2014/main" id="{C2EF4233-9DF5-48BE-9E2C-7592CB18467F}"/>
              </a:ext>
            </a:extLst>
          </p:cNvPr>
          <p:cNvSpPr txBox="1">
            <a:spLocks/>
          </p:cNvSpPr>
          <p:nvPr userDrawn="1"/>
        </p:nvSpPr>
        <p:spPr>
          <a:xfrm>
            <a:off x="9295922" y="646273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E39E37-6BC0-A248-806A-337B0CEF6126}" type="slidenum">
              <a:rPr lang="en-US" smtClean="0">
                <a:solidFill>
                  <a:srgbClr val="BEC4D7"/>
                </a:solidFill>
              </a:rPr>
              <a:pPr/>
              <a:t>‹#›</a:t>
            </a:fld>
            <a:endParaRPr lang="en-US">
              <a:solidFill>
                <a:srgbClr val="BEC4D7"/>
              </a:solidFill>
            </a:endParaRPr>
          </a:p>
        </p:txBody>
      </p:sp>
    </p:spTree>
    <p:extLst>
      <p:ext uri="{BB962C8B-B14F-4D97-AF65-F5344CB8AC3E}">
        <p14:creationId xmlns:p14="http://schemas.microsoft.com/office/powerpoint/2010/main" val="124096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lthier Together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C4FE-8A96-4616-961D-7DB3B1DBF316}"/>
              </a:ext>
            </a:extLst>
          </p:cNvPr>
          <p:cNvSpPr>
            <a:spLocks noGrp="1"/>
          </p:cNvSpPr>
          <p:nvPr>
            <p:ph type="title" hasCustomPrompt="1"/>
          </p:nvPr>
        </p:nvSpPr>
        <p:spPr>
          <a:xfrm>
            <a:off x="150813" y="376466"/>
            <a:ext cx="11731752" cy="1033272"/>
          </a:xfrm>
        </p:spPr>
        <p:txBody>
          <a:bodyPr anchor="t">
            <a:normAutofit/>
          </a:bodyPr>
          <a:lstStyle>
            <a:lvl1pPr marL="0" indent="127000">
              <a:defRPr lang="en-GB" sz="3200" b="1" kern="1200" dirty="0">
                <a:solidFill>
                  <a:schemeClr val="tx1"/>
                </a:solidFill>
                <a:latin typeface="+mj-lt"/>
                <a:ea typeface="+mn-ea"/>
                <a:cs typeface="+mn-cs"/>
              </a:defRPr>
            </a:lvl1pPr>
          </a:lstStyle>
          <a:p>
            <a:pPr lvl="0"/>
            <a:r>
              <a:rPr lang="en-US"/>
              <a:t>Place heading here</a:t>
            </a:r>
            <a:endParaRPr lang="en-GB"/>
          </a:p>
        </p:txBody>
      </p:sp>
      <p:pic>
        <p:nvPicPr>
          <p:cNvPr id="3" name="Picture 2">
            <a:extLst>
              <a:ext uri="{FF2B5EF4-FFF2-40B4-BE49-F238E27FC236}">
                <a16:creationId xmlns:a16="http://schemas.microsoft.com/office/drawing/2014/main" id="{889960B5-DB9C-574F-9A9F-B625C7CEB6FE}"/>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8194876" y="416688"/>
            <a:ext cx="2961031" cy="3914838"/>
          </a:xfrm>
          <a:prstGeom prst="rect">
            <a:avLst/>
          </a:prstGeom>
        </p:spPr>
      </p:pic>
      <p:pic>
        <p:nvPicPr>
          <p:cNvPr id="8" name="Picture 7">
            <a:extLst>
              <a:ext uri="{FF2B5EF4-FFF2-40B4-BE49-F238E27FC236}">
                <a16:creationId xmlns:a16="http://schemas.microsoft.com/office/drawing/2014/main" id="{966053E2-FA4B-024B-B1B2-7973F0E07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844209"/>
            <a:ext cx="12190749" cy="1013790"/>
          </a:xfrm>
          <a:prstGeom prst="rect">
            <a:avLst/>
          </a:prstGeom>
          <a:solidFill>
            <a:schemeClr val="tx1"/>
          </a:solidFill>
        </p:spPr>
      </p:pic>
      <p:pic>
        <p:nvPicPr>
          <p:cNvPr id="9" name="Picture 8">
            <a:extLst>
              <a:ext uri="{FF2B5EF4-FFF2-40B4-BE49-F238E27FC236}">
                <a16:creationId xmlns:a16="http://schemas.microsoft.com/office/drawing/2014/main" id="{CFB74D19-00FD-6E46-BE9E-460D92C7C3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sp>
        <p:nvSpPr>
          <p:cNvPr id="6" name="Date Placeholder 5">
            <a:extLst>
              <a:ext uri="{FF2B5EF4-FFF2-40B4-BE49-F238E27FC236}">
                <a16:creationId xmlns:a16="http://schemas.microsoft.com/office/drawing/2014/main" id="{2FB3CBD4-9DF8-C141-B65F-1794BD1A461B}"/>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92DB6DA9-DD6E-C946-AE4E-2CB33EC0581B}"/>
              </a:ext>
            </a:extLst>
          </p:cNvPr>
          <p:cNvSpPr>
            <a:spLocks noGrp="1"/>
          </p:cNvSpPr>
          <p:nvPr>
            <p:ph type="ftr" sz="quarter" idx="11"/>
          </p:nvPr>
        </p:nvSpPr>
        <p:spPr/>
        <p:txBody>
          <a:bodyPr/>
          <a:lstStyle/>
          <a:p>
            <a:endParaRPr lang="en-US"/>
          </a:p>
        </p:txBody>
      </p:sp>
      <p:sp>
        <p:nvSpPr>
          <p:cNvPr id="13" name="Text Placeholder 5"/>
          <p:cNvSpPr>
            <a:spLocks noGrp="1"/>
          </p:cNvSpPr>
          <p:nvPr>
            <p:ph type="body" sz="quarter" idx="14" hasCustomPrompt="1"/>
          </p:nvPr>
        </p:nvSpPr>
        <p:spPr>
          <a:xfrm>
            <a:off x="150813" y="1527175"/>
            <a:ext cx="11744325" cy="4059238"/>
          </a:xfrm>
        </p:spPr>
        <p:txBody>
          <a:bodyPr>
            <a:normAutofit/>
          </a:bodyPr>
          <a:lstStyle>
            <a:lvl1pPr marL="0" indent="0">
              <a:lnSpc>
                <a:spcPct val="100000"/>
              </a:lnSpc>
              <a:spcBef>
                <a:spcPts val="600"/>
              </a:spcBef>
              <a:buNone/>
              <a:defRPr sz="2400">
                <a:latin typeface="Arial" panose="020B0604020202020204" pitchFamily="34" charset="0"/>
                <a:cs typeface="Arial" panose="020B0604020202020204" pitchFamily="34" charset="0"/>
              </a:defRPr>
            </a:lvl1pPr>
          </a:lstStyle>
          <a:p>
            <a:pPr lvl="0"/>
            <a:r>
              <a:rPr lang="en-US"/>
              <a:t>Add your slide text here – minimum font size 18</a:t>
            </a:r>
            <a:endParaRPr lang="en-GB"/>
          </a:p>
        </p:txBody>
      </p:sp>
      <p:sp>
        <p:nvSpPr>
          <p:cNvPr id="10" name="Slide Number Placeholder 1">
            <a:extLst>
              <a:ext uri="{FF2B5EF4-FFF2-40B4-BE49-F238E27FC236}">
                <a16:creationId xmlns:a16="http://schemas.microsoft.com/office/drawing/2014/main" id="{FA05B47D-1A19-474C-976A-B20989A77D48}"/>
              </a:ext>
            </a:extLst>
          </p:cNvPr>
          <p:cNvSpPr txBox="1">
            <a:spLocks/>
          </p:cNvSpPr>
          <p:nvPr userDrawn="1"/>
        </p:nvSpPr>
        <p:spPr>
          <a:xfrm>
            <a:off x="9287986" y="6465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E39E37-6BC0-A248-806A-337B0CEF6126}" type="slidenum">
              <a:rPr lang="en-US" smtClean="0">
                <a:solidFill>
                  <a:srgbClr val="BEC4D7"/>
                </a:solidFill>
              </a:rPr>
              <a:pPr/>
              <a:t>‹#›</a:t>
            </a:fld>
            <a:endParaRPr lang="en-US">
              <a:solidFill>
                <a:srgbClr val="BEC4D7"/>
              </a:solidFill>
            </a:endParaRPr>
          </a:p>
        </p:txBody>
      </p:sp>
    </p:spTree>
    <p:extLst>
      <p:ext uri="{BB962C8B-B14F-4D97-AF65-F5344CB8AC3E}">
        <p14:creationId xmlns:p14="http://schemas.microsoft.com/office/powerpoint/2010/main" val="337023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lthier Together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6CFC-38C0-416C-B225-5B449C686B30}"/>
              </a:ext>
            </a:extLst>
          </p:cNvPr>
          <p:cNvSpPr>
            <a:spLocks noGrp="1"/>
          </p:cNvSpPr>
          <p:nvPr>
            <p:ph type="title" hasCustomPrompt="1"/>
          </p:nvPr>
        </p:nvSpPr>
        <p:spPr>
          <a:xfrm>
            <a:off x="151038" y="370490"/>
            <a:ext cx="11740896" cy="1033272"/>
          </a:xfrm>
        </p:spPr>
        <p:txBody>
          <a:bodyPr anchor="t">
            <a:normAutofit/>
          </a:bodyPr>
          <a:lstStyle>
            <a:lvl1pPr marL="0" indent="123825">
              <a:defRPr lang="en-GB" sz="3200" b="1" kern="1200" dirty="0">
                <a:solidFill>
                  <a:schemeClr val="tx1"/>
                </a:solidFill>
                <a:latin typeface="+mj-lt"/>
                <a:ea typeface="+mn-ea"/>
                <a:cs typeface="+mn-cs"/>
              </a:defRPr>
            </a:lvl1pPr>
          </a:lstStyle>
          <a:p>
            <a:pPr lvl="0"/>
            <a:r>
              <a:rPr lang="en-US"/>
              <a:t>Place heading here</a:t>
            </a:r>
            <a:endParaRPr lang="en-GB"/>
          </a:p>
        </p:txBody>
      </p:sp>
      <p:pic>
        <p:nvPicPr>
          <p:cNvPr id="5" name="Picture 4">
            <a:extLst>
              <a:ext uri="{FF2B5EF4-FFF2-40B4-BE49-F238E27FC236}">
                <a16:creationId xmlns:a16="http://schemas.microsoft.com/office/drawing/2014/main" id="{90ED1725-7AD8-1F44-A025-368F4CF44962}"/>
              </a:ext>
            </a:extLst>
          </p:cNvPr>
          <p:cNvPicPr>
            <a:picLocks noChangeAspect="1"/>
          </p:cNvPicPr>
          <p:nvPr userDrawn="1"/>
        </p:nvPicPr>
        <p:blipFill>
          <a:blip r:embed="rId2" cstate="screen">
            <a:alphaModFix amt="18000"/>
            <a:extLst>
              <a:ext uri="{28A0092B-C50C-407E-A947-70E740481C1C}">
                <a14:useLocalDpi xmlns:a14="http://schemas.microsoft.com/office/drawing/2010/main"/>
              </a:ext>
            </a:extLst>
          </a:blip>
          <a:stretch>
            <a:fillRect/>
          </a:stretch>
        </p:blipFill>
        <p:spPr>
          <a:xfrm>
            <a:off x="6698974" y="4195110"/>
            <a:ext cx="5493026" cy="1651389"/>
          </a:xfrm>
          <a:prstGeom prst="rect">
            <a:avLst/>
          </a:prstGeom>
        </p:spPr>
      </p:pic>
      <p:pic>
        <p:nvPicPr>
          <p:cNvPr id="9" name="Picture 8">
            <a:extLst>
              <a:ext uri="{FF2B5EF4-FFF2-40B4-BE49-F238E27FC236}">
                <a16:creationId xmlns:a16="http://schemas.microsoft.com/office/drawing/2014/main" id="{175D9726-547E-554A-BDCB-BA07C73502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844209"/>
            <a:ext cx="12190749" cy="1013790"/>
          </a:xfrm>
          <a:prstGeom prst="rect">
            <a:avLst/>
          </a:prstGeom>
          <a:solidFill>
            <a:schemeClr val="tx1"/>
          </a:solidFill>
        </p:spPr>
      </p:pic>
      <p:pic>
        <p:nvPicPr>
          <p:cNvPr id="10" name="Picture 9">
            <a:extLst>
              <a:ext uri="{FF2B5EF4-FFF2-40B4-BE49-F238E27FC236}">
                <a16:creationId xmlns:a16="http://schemas.microsoft.com/office/drawing/2014/main" id="{3ADCEE22-9003-7B46-A2B7-CEF3AA9346E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sp>
        <p:nvSpPr>
          <p:cNvPr id="8" name="Text Placeholder 5"/>
          <p:cNvSpPr>
            <a:spLocks noGrp="1"/>
          </p:cNvSpPr>
          <p:nvPr>
            <p:ph type="body" sz="quarter" idx="14" hasCustomPrompt="1"/>
          </p:nvPr>
        </p:nvSpPr>
        <p:spPr>
          <a:xfrm>
            <a:off x="150813" y="1527175"/>
            <a:ext cx="11744325" cy="4059238"/>
          </a:xfrm>
        </p:spPr>
        <p:txBody>
          <a:bodyPr>
            <a:normAutofit/>
          </a:bodyPr>
          <a:lstStyle>
            <a:lvl1pPr marL="0" indent="0">
              <a:lnSpc>
                <a:spcPct val="100000"/>
              </a:lnSpc>
              <a:spcBef>
                <a:spcPts val="600"/>
              </a:spcBef>
              <a:buNone/>
              <a:defRPr sz="2400">
                <a:latin typeface="Arial" panose="020B0604020202020204" pitchFamily="34" charset="0"/>
                <a:cs typeface="Arial" panose="020B0604020202020204" pitchFamily="34" charset="0"/>
              </a:defRPr>
            </a:lvl1pPr>
          </a:lstStyle>
          <a:p>
            <a:pPr lvl="0"/>
            <a:r>
              <a:rPr lang="en-US"/>
              <a:t>Add your slide text here – minimum font size 18</a:t>
            </a:r>
            <a:endParaRPr lang="en-GB"/>
          </a:p>
        </p:txBody>
      </p:sp>
      <p:sp>
        <p:nvSpPr>
          <p:cNvPr id="12" name="Slide Number Placeholder 1">
            <a:extLst>
              <a:ext uri="{FF2B5EF4-FFF2-40B4-BE49-F238E27FC236}">
                <a16:creationId xmlns:a16="http://schemas.microsoft.com/office/drawing/2014/main" id="{0FD1E3CC-FF3A-47A8-A23E-9BA3BE61FA81}"/>
              </a:ext>
            </a:extLst>
          </p:cNvPr>
          <p:cNvSpPr txBox="1">
            <a:spLocks/>
          </p:cNvSpPr>
          <p:nvPr userDrawn="1"/>
        </p:nvSpPr>
        <p:spPr>
          <a:xfrm>
            <a:off x="9287552" y="646444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E39E37-6BC0-A248-806A-337B0CEF6126}" type="slidenum">
              <a:rPr lang="en-US" smtClean="0">
                <a:solidFill>
                  <a:srgbClr val="BEC4D7"/>
                </a:solidFill>
              </a:rPr>
              <a:pPr/>
              <a:t>‹#›</a:t>
            </a:fld>
            <a:endParaRPr lang="en-US">
              <a:solidFill>
                <a:srgbClr val="BEC4D7"/>
              </a:solidFill>
            </a:endParaRPr>
          </a:p>
        </p:txBody>
      </p:sp>
    </p:spTree>
    <p:extLst>
      <p:ext uri="{BB962C8B-B14F-4D97-AF65-F5344CB8AC3E}">
        <p14:creationId xmlns:p14="http://schemas.microsoft.com/office/powerpoint/2010/main" val="91291180"/>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1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lthier Together layou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49E50-428B-4CC0-8F86-FCD3DBDF10B0}"/>
              </a:ext>
            </a:extLst>
          </p:cNvPr>
          <p:cNvSpPr>
            <a:spLocks noGrp="1"/>
          </p:cNvSpPr>
          <p:nvPr>
            <p:ph type="title" hasCustomPrompt="1"/>
          </p:nvPr>
        </p:nvSpPr>
        <p:spPr>
          <a:xfrm>
            <a:off x="150813" y="369414"/>
            <a:ext cx="11740896" cy="1033272"/>
          </a:xfrm>
        </p:spPr>
        <p:txBody>
          <a:bodyPr anchor="t">
            <a:normAutofit/>
          </a:bodyPr>
          <a:lstStyle>
            <a:lvl1pPr marL="0" indent="128588">
              <a:defRPr lang="en-GB" sz="3200" b="1" kern="1200" dirty="0">
                <a:solidFill>
                  <a:schemeClr val="tx1"/>
                </a:solidFill>
                <a:latin typeface="+mj-lt"/>
                <a:ea typeface="+mn-ea"/>
                <a:cs typeface="+mn-cs"/>
              </a:defRPr>
            </a:lvl1pPr>
          </a:lstStyle>
          <a:p>
            <a:pPr lvl="0"/>
            <a:r>
              <a:rPr lang="en-US"/>
              <a:t>Place heading here</a:t>
            </a:r>
            <a:endParaRPr lang="en-GB"/>
          </a:p>
        </p:txBody>
      </p:sp>
      <p:pic>
        <p:nvPicPr>
          <p:cNvPr id="9" name="Picture 8">
            <a:extLst>
              <a:ext uri="{FF2B5EF4-FFF2-40B4-BE49-F238E27FC236}">
                <a16:creationId xmlns:a16="http://schemas.microsoft.com/office/drawing/2014/main" id="{175D9726-547E-554A-BDCB-BA07C73502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844209"/>
            <a:ext cx="12190749" cy="1013790"/>
          </a:xfrm>
          <a:prstGeom prst="rect">
            <a:avLst/>
          </a:prstGeom>
          <a:solidFill>
            <a:schemeClr val="tx1"/>
          </a:solidFill>
        </p:spPr>
      </p:pic>
      <p:pic>
        <p:nvPicPr>
          <p:cNvPr id="10" name="Picture 9">
            <a:extLst>
              <a:ext uri="{FF2B5EF4-FFF2-40B4-BE49-F238E27FC236}">
                <a16:creationId xmlns:a16="http://schemas.microsoft.com/office/drawing/2014/main" id="{3ADCEE22-9003-7B46-A2B7-CEF3AA9346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pic>
        <p:nvPicPr>
          <p:cNvPr id="3" name="Picture 2">
            <a:extLst>
              <a:ext uri="{FF2B5EF4-FFF2-40B4-BE49-F238E27FC236}">
                <a16:creationId xmlns:a16="http://schemas.microsoft.com/office/drawing/2014/main" id="{E0BDC6FE-47B5-5844-B424-718C7DF842E0}"/>
              </a:ext>
            </a:extLst>
          </p:cNvPr>
          <p:cNvPicPr>
            <a:picLocks noChangeAspect="1"/>
          </p:cNvPicPr>
          <p:nvPr userDrawn="1"/>
        </p:nvPicPr>
        <p:blipFill>
          <a:blip r:embed="rId4" cstate="screen">
            <a:alphaModFix amt="18000"/>
            <a:extLst>
              <a:ext uri="{28A0092B-C50C-407E-A947-70E740481C1C}">
                <a14:useLocalDpi xmlns:a14="http://schemas.microsoft.com/office/drawing/2010/main"/>
              </a:ext>
            </a:extLst>
          </a:blip>
          <a:stretch>
            <a:fillRect/>
          </a:stretch>
        </p:blipFill>
        <p:spPr>
          <a:xfrm>
            <a:off x="5825825" y="994826"/>
            <a:ext cx="6364923" cy="4687937"/>
          </a:xfrm>
          <a:prstGeom prst="rect">
            <a:avLst/>
          </a:prstGeom>
        </p:spPr>
      </p:pic>
      <p:sp>
        <p:nvSpPr>
          <p:cNvPr id="8" name="Text Placeholder 5"/>
          <p:cNvSpPr>
            <a:spLocks noGrp="1"/>
          </p:cNvSpPr>
          <p:nvPr>
            <p:ph type="body" sz="quarter" idx="14" hasCustomPrompt="1"/>
          </p:nvPr>
        </p:nvSpPr>
        <p:spPr>
          <a:xfrm>
            <a:off x="150813" y="1527175"/>
            <a:ext cx="11744325" cy="4059238"/>
          </a:xfrm>
        </p:spPr>
        <p:txBody>
          <a:bodyPr>
            <a:normAutofit/>
          </a:bodyPr>
          <a:lstStyle>
            <a:lvl1pPr marL="0" indent="0">
              <a:lnSpc>
                <a:spcPct val="100000"/>
              </a:lnSpc>
              <a:spcBef>
                <a:spcPts val="600"/>
              </a:spcBef>
              <a:buNone/>
              <a:defRPr sz="2400">
                <a:latin typeface="Arial" panose="020B0604020202020204" pitchFamily="34" charset="0"/>
                <a:cs typeface="Arial" panose="020B0604020202020204" pitchFamily="34" charset="0"/>
              </a:defRPr>
            </a:lvl1pPr>
          </a:lstStyle>
          <a:p>
            <a:pPr lvl="0"/>
            <a:r>
              <a:rPr lang="en-US"/>
              <a:t>Add your slide text here – minimum font size 18</a:t>
            </a:r>
            <a:endParaRPr lang="en-GB"/>
          </a:p>
        </p:txBody>
      </p:sp>
      <p:sp>
        <p:nvSpPr>
          <p:cNvPr id="11" name="Slide Number Placeholder 1">
            <a:extLst>
              <a:ext uri="{FF2B5EF4-FFF2-40B4-BE49-F238E27FC236}">
                <a16:creationId xmlns:a16="http://schemas.microsoft.com/office/drawing/2014/main" id="{DA186654-0669-4FA3-B818-23CECE2D389F}"/>
              </a:ext>
            </a:extLst>
          </p:cNvPr>
          <p:cNvSpPr txBox="1">
            <a:spLocks/>
          </p:cNvSpPr>
          <p:nvPr userDrawn="1"/>
        </p:nvSpPr>
        <p:spPr>
          <a:xfrm>
            <a:off x="9287984" y="64663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E39E37-6BC0-A248-806A-337B0CEF6126}" type="slidenum">
              <a:rPr lang="en-US" smtClean="0">
                <a:solidFill>
                  <a:srgbClr val="BEC4D7"/>
                </a:solidFill>
              </a:rPr>
              <a:pPr/>
              <a:t>‹#›</a:t>
            </a:fld>
            <a:endParaRPr lang="en-US">
              <a:solidFill>
                <a:srgbClr val="BEC4D7"/>
              </a:solidFill>
            </a:endParaRPr>
          </a:p>
        </p:txBody>
      </p:sp>
    </p:spTree>
    <p:extLst>
      <p:ext uri="{BB962C8B-B14F-4D97-AF65-F5344CB8AC3E}">
        <p14:creationId xmlns:p14="http://schemas.microsoft.com/office/powerpoint/2010/main" val="3166333119"/>
      </p:ext>
    </p:extLst>
  </p:cSld>
  <p:clrMapOvr>
    <a:masterClrMapping/>
  </p:clrMapOvr>
  <p:extLst>
    <p:ext uri="{DCECCB84-F9BA-43D5-87BE-67443E8EF086}">
      <p15:sldGuideLst xmlns:p15="http://schemas.microsoft.com/office/powerpoint/2012/main">
        <p15:guide id="1" orient="horz" pos="3997">
          <p15:clr>
            <a:srgbClr val="FBAE40"/>
          </p15:clr>
        </p15:guide>
        <p15:guide id="2" pos="38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lthier Together layout 5">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E4F14F-4D0D-45CF-AB7F-DB1B920F49FD}"/>
              </a:ext>
            </a:extLst>
          </p:cNvPr>
          <p:cNvSpPr>
            <a:spLocks noGrp="1"/>
          </p:cNvSpPr>
          <p:nvPr>
            <p:ph type="title" hasCustomPrompt="1"/>
          </p:nvPr>
        </p:nvSpPr>
        <p:spPr>
          <a:xfrm>
            <a:off x="152588" y="375794"/>
            <a:ext cx="11742550" cy="1048566"/>
          </a:xfrm>
        </p:spPr>
        <p:txBody>
          <a:bodyPr anchor="t">
            <a:normAutofit/>
          </a:bodyPr>
          <a:lstStyle>
            <a:lvl1pPr marL="0" indent="123825">
              <a:defRPr lang="en-GB" sz="3200" b="1" kern="1200" dirty="0">
                <a:solidFill>
                  <a:schemeClr val="tx1"/>
                </a:solidFill>
                <a:latin typeface="+mj-lt"/>
                <a:ea typeface="+mn-ea"/>
                <a:cs typeface="+mn-cs"/>
              </a:defRPr>
            </a:lvl1pPr>
          </a:lstStyle>
          <a:p>
            <a:pPr lvl="0"/>
            <a:r>
              <a:rPr lang="en-US"/>
              <a:t>Place heading here</a:t>
            </a:r>
            <a:endParaRPr lang="en-GB"/>
          </a:p>
        </p:txBody>
      </p:sp>
      <p:sp>
        <p:nvSpPr>
          <p:cNvPr id="6" name="Content Placeholder 5">
            <a:extLst>
              <a:ext uri="{FF2B5EF4-FFF2-40B4-BE49-F238E27FC236}">
                <a16:creationId xmlns:a16="http://schemas.microsoft.com/office/drawing/2014/main" id="{7B78A5FA-0629-482F-8844-67564D012E8D}"/>
              </a:ext>
            </a:extLst>
          </p:cNvPr>
          <p:cNvSpPr>
            <a:spLocks noGrp="1"/>
          </p:cNvSpPr>
          <p:nvPr>
            <p:ph sz="quarter" idx="15"/>
          </p:nvPr>
        </p:nvSpPr>
        <p:spPr>
          <a:xfrm>
            <a:off x="1089025" y="2090738"/>
            <a:ext cx="2032000" cy="89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5"/>
          <p:cNvSpPr>
            <a:spLocks noGrp="1"/>
          </p:cNvSpPr>
          <p:nvPr>
            <p:ph type="body" sz="quarter" idx="14" hasCustomPrompt="1"/>
          </p:nvPr>
        </p:nvSpPr>
        <p:spPr>
          <a:xfrm>
            <a:off x="150813" y="1527175"/>
            <a:ext cx="11744325" cy="4949126"/>
          </a:xfrm>
        </p:spPr>
        <p:txBody>
          <a:bodyPr>
            <a:normAutofit/>
          </a:bodyPr>
          <a:lstStyle>
            <a:lvl1pPr marL="0" indent="0">
              <a:lnSpc>
                <a:spcPct val="100000"/>
              </a:lnSpc>
              <a:spcBef>
                <a:spcPts val="600"/>
              </a:spcBef>
              <a:buNone/>
              <a:defRPr sz="2400">
                <a:latin typeface="Arial" panose="020B0604020202020204" pitchFamily="34" charset="0"/>
                <a:cs typeface="Arial" panose="020B0604020202020204" pitchFamily="34" charset="0"/>
              </a:defRPr>
            </a:lvl1pPr>
          </a:lstStyle>
          <a:p>
            <a:pPr lvl="0"/>
            <a:r>
              <a:rPr lang="en-US"/>
              <a:t>Add your slide text here – minimum font size 18</a:t>
            </a:r>
            <a:endParaRPr lang="en-GB"/>
          </a:p>
        </p:txBody>
      </p:sp>
    </p:spTree>
    <p:extLst>
      <p:ext uri="{BB962C8B-B14F-4D97-AF65-F5344CB8AC3E}">
        <p14:creationId xmlns:p14="http://schemas.microsoft.com/office/powerpoint/2010/main" val="305867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ier Together layout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E8CB77-6AB0-2F48-AD9C-CBBAF886C87B}"/>
              </a:ext>
            </a:extLst>
          </p:cNvPr>
          <p:cNvPicPr>
            <a:picLocks noChangeAspect="1"/>
          </p:cNvPicPr>
          <p:nvPr userDrawn="1"/>
        </p:nvPicPr>
        <p:blipFill>
          <a:blip r:embed="rId2"/>
          <a:stretch>
            <a:fillRect/>
          </a:stretch>
        </p:blipFill>
        <p:spPr>
          <a:xfrm>
            <a:off x="0" y="1"/>
            <a:ext cx="7112000" cy="6858001"/>
          </a:xfrm>
          <a:prstGeom prst="rect">
            <a:avLst/>
          </a:prstGeom>
        </p:spPr>
      </p:pic>
      <p:sp>
        <p:nvSpPr>
          <p:cNvPr id="9" name="Picture Placeholder 2">
            <a:extLst>
              <a:ext uri="{FF2B5EF4-FFF2-40B4-BE49-F238E27FC236}">
                <a16:creationId xmlns:a16="http://schemas.microsoft.com/office/drawing/2014/main" id="{6B5C8527-46D6-964B-A751-A34FA1464095}"/>
              </a:ext>
            </a:extLst>
          </p:cNvPr>
          <p:cNvSpPr>
            <a:spLocks noGrp="1"/>
          </p:cNvSpPr>
          <p:nvPr>
            <p:ph type="pic" sz="quarter" idx="16"/>
          </p:nvPr>
        </p:nvSpPr>
        <p:spPr>
          <a:xfrm>
            <a:off x="7931426" y="1845120"/>
            <a:ext cx="3325319" cy="3167761"/>
          </a:xfrm>
        </p:spPr>
        <p:txBody>
          <a:bodyPr>
            <a:normAutofit/>
          </a:bodyPr>
          <a:lstStyle>
            <a:lvl1pPr>
              <a:defRPr sz="600"/>
            </a:lvl1pPr>
          </a:lstStyle>
          <a:p>
            <a:r>
              <a:rPr lang="en-US"/>
              <a:t>Click icon to add picture</a:t>
            </a:r>
          </a:p>
        </p:txBody>
      </p:sp>
      <p:pic>
        <p:nvPicPr>
          <p:cNvPr id="10" name="Picture 9">
            <a:extLst>
              <a:ext uri="{FF2B5EF4-FFF2-40B4-BE49-F238E27FC236}">
                <a16:creationId xmlns:a16="http://schemas.microsoft.com/office/drawing/2014/main" id="{4B0B0D21-4A22-6647-8A47-CE84A2809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sp>
        <p:nvSpPr>
          <p:cNvPr id="12" name="Text Placeholder 4"/>
          <p:cNvSpPr>
            <a:spLocks noGrp="1"/>
          </p:cNvSpPr>
          <p:nvPr>
            <p:ph type="body" sz="quarter" idx="18" hasCustomPrompt="1"/>
          </p:nvPr>
        </p:nvSpPr>
        <p:spPr>
          <a:xfrm>
            <a:off x="545282" y="1090613"/>
            <a:ext cx="5898473" cy="511175"/>
          </a:xfrm>
        </p:spPr>
        <p:txBody>
          <a:bodyPr>
            <a:normAutofit/>
          </a:bodyPr>
          <a:lstStyle>
            <a:lvl1pPr marL="0" inden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Subheading</a:t>
            </a:r>
          </a:p>
        </p:txBody>
      </p:sp>
      <p:sp>
        <p:nvSpPr>
          <p:cNvPr id="13" name="Text Placeholder 13"/>
          <p:cNvSpPr>
            <a:spLocks noGrp="1"/>
          </p:cNvSpPr>
          <p:nvPr>
            <p:ph type="body" sz="quarter" idx="19" hasCustomPrompt="1"/>
          </p:nvPr>
        </p:nvSpPr>
        <p:spPr>
          <a:xfrm>
            <a:off x="545283" y="2055368"/>
            <a:ext cx="5897850" cy="2957512"/>
          </a:xfrm>
        </p:spPr>
        <p:txBody>
          <a:bodyPr/>
          <a:lstStyle>
            <a:lvl1pPr marL="0" indent="0">
              <a:lnSpc>
                <a:spcPct val="100000"/>
              </a:lnSpc>
              <a:spcBef>
                <a:spcPts val="600"/>
              </a:spcBef>
              <a:buNone/>
              <a:defRPr sz="1800" baseline="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a:t>Add your slide text here – minimum font size 18</a:t>
            </a:r>
            <a:endParaRPr lang="en-GB"/>
          </a:p>
        </p:txBody>
      </p:sp>
      <p:sp>
        <p:nvSpPr>
          <p:cNvPr id="14" name="Slide Number Placeholder 2">
            <a:extLst>
              <a:ext uri="{FF2B5EF4-FFF2-40B4-BE49-F238E27FC236}">
                <a16:creationId xmlns:a16="http://schemas.microsoft.com/office/drawing/2014/main" id="{68CB68BA-AE55-4AA7-BFEE-3B393E1362F8}"/>
              </a:ext>
            </a:extLst>
          </p:cNvPr>
          <p:cNvSpPr txBox="1">
            <a:spLocks/>
          </p:cNvSpPr>
          <p:nvPr userDrawn="1"/>
        </p:nvSpPr>
        <p:spPr>
          <a:xfrm>
            <a:off x="9291161" y="6468672"/>
            <a:ext cx="27432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E39E37-6BC0-A248-806A-337B0CEF6126}" type="slidenum">
              <a:rPr lang="en-US" smtClean="0">
                <a:solidFill>
                  <a:srgbClr val="646C84"/>
                </a:solidFill>
              </a:rPr>
              <a:pPr/>
              <a:t>‹#›</a:t>
            </a:fld>
            <a:endParaRPr lang="en-US">
              <a:solidFill>
                <a:srgbClr val="646C84"/>
              </a:solidFill>
            </a:endParaRPr>
          </a:p>
        </p:txBody>
      </p:sp>
      <p:sp>
        <p:nvSpPr>
          <p:cNvPr id="2" name="Title 1">
            <a:extLst>
              <a:ext uri="{FF2B5EF4-FFF2-40B4-BE49-F238E27FC236}">
                <a16:creationId xmlns:a16="http://schemas.microsoft.com/office/drawing/2014/main" id="{E49DA0FA-4A00-4113-AB2B-C77BBF2498F3}"/>
              </a:ext>
            </a:extLst>
          </p:cNvPr>
          <p:cNvSpPr>
            <a:spLocks noGrp="1"/>
          </p:cNvSpPr>
          <p:nvPr>
            <p:ph type="title" hasCustomPrompt="1"/>
          </p:nvPr>
        </p:nvSpPr>
        <p:spPr>
          <a:xfrm>
            <a:off x="546438" y="238991"/>
            <a:ext cx="5897318" cy="731782"/>
          </a:xfrm>
        </p:spPr>
        <p:txBody>
          <a:bodyPr anchor="t">
            <a:normAutofit/>
          </a:bodyPr>
          <a:lstStyle>
            <a:lvl1pPr marL="0" indent="117475">
              <a:defRPr lang="en-GB" sz="3200" b="1" kern="1200" dirty="0">
                <a:solidFill>
                  <a:schemeClr val="bg1"/>
                </a:solidFill>
                <a:latin typeface="+mj-lt"/>
                <a:ea typeface="+mn-ea"/>
                <a:cs typeface="+mn-cs"/>
              </a:defRPr>
            </a:lvl1pPr>
          </a:lstStyle>
          <a:p>
            <a:pPr lvl="0"/>
            <a:r>
              <a:rPr lang="en-GB"/>
              <a:t>Heading</a:t>
            </a:r>
          </a:p>
        </p:txBody>
      </p:sp>
    </p:spTree>
    <p:extLst>
      <p:ext uri="{BB962C8B-B14F-4D97-AF65-F5344CB8AC3E}">
        <p14:creationId xmlns:p14="http://schemas.microsoft.com/office/powerpoint/2010/main" val="12175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60DC80-0118-534A-9F33-979D4B6E4051}"/>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D3A9DE-565B-BF42-9637-395458DFD8CE}"/>
              </a:ext>
            </a:extLst>
          </p:cNvPr>
          <p:cNvSpPr>
            <a:spLocks noGrp="1"/>
          </p:cNvSpPr>
          <p:nvPr>
            <p:ph type="body" idx="1"/>
          </p:nvPr>
        </p:nvSpPr>
        <p:spPr>
          <a:xfrm>
            <a:off x="838200" y="1825625"/>
            <a:ext cx="10515600" cy="4351339"/>
          </a:xfrm>
          <a:prstGeom prst="rect">
            <a:avLst/>
          </a:prstGeom>
        </p:spPr>
        <p:txBody>
          <a:bodyPr vert="horz" lIns="216000" tIns="45720" rIns="21600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74951-787E-714B-9F7E-606C00E586A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616F6FE-1E4E-124C-81D5-C6F87461EC8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F1A15E-3E7E-414E-877D-C72C1AF20D3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E39E37-6BC0-A248-806A-337B0CEF6126}" type="slidenum">
              <a:rPr lang="en-US" smtClean="0"/>
              <a:t>‹#›</a:t>
            </a:fld>
            <a:endParaRPr lang="en-US"/>
          </a:p>
        </p:txBody>
      </p:sp>
    </p:spTree>
    <p:extLst>
      <p:ext uri="{BB962C8B-B14F-4D97-AF65-F5344CB8AC3E}">
        <p14:creationId xmlns:p14="http://schemas.microsoft.com/office/powerpoint/2010/main" val="1134007619"/>
      </p:ext>
    </p:extLst>
  </p:cSld>
  <p:clrMap bg1="lt1" tx1="dk1" bg2="lt2" tx2="dk2" accent1="accent1" accent2="accent2" accent3="accent3" accent4="accent4" accent5="accent5" accent6="accent6" hlink="hlink" folHlink="folHlink"/>
  <p:sldLayoutIdLst>
    <p:sldLayoutId id="2147483665" r:id="rId1"/>
    <p:sldLayoutId id="2147483698" r:id="rId2"/>
    <p:sldLayoutId id="2147483669" r:id="rId3"/>
    <p:sldLayoutId id="2147483699" r:id="rId4"/>
    <p:sldLayoutId id="2147483823" r:id="rId5"/>
    <p:sldLayoutId id="2147483696" r:id="rId6"/>
    <p:sldLayoutId id="2147483791" r:id="rId7"/>
  </p:sldLayoutIdLst>
  <p:hf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nssg.icb.nhs.uk/about-us/the-integrated-care-system-in-bnss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13" Type="http://schemas.openxmlformats.org/officeDocument/2006/relationships/image" Target="../media/image28.sv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3.png"/><Relationship Id="rId21" Type="http://schemas.openxmlformats.org/officeDocument/2006/relationships/image" Target="../media/image36.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5" Type="http://schemas.openxmlformats.org/officeDocument/2006/relationships/image" Target="../media/image40.svg"/><Relationship Id="rId33" Type="http://schemas.openxmlformats.org/officeDocument/2006/relationships/image" Target="../media/image48.svg"/><Relationship Id="rId2" Type="http://schemas.openxmlformats.org/officeDocument/2006/relationships/notesSlide" Target="../notesSlides/notesSlide2.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sv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24" Type="http://schemas.openxmlformats.org/officeDocument/2006/relationships/image" Target="../media/image39.png"/><Relationship Id="rId32" Type="http://schemas.openxmlformats.org/officeDocument/2006/relationships/image" Target="../media/image47.png"/><Relationship Id="rId5" Type="http://schemas.openxmlformats.org/officeDocument/2006/relationships/image" Target="../media/image20.svg"/><Relationship Id="rId15" Type="http://schemas.openxmlformats.org/officeDocument/2006/relationships/image" Target="../media/image30.svg"/><Relationship Id="rId23" Type="http://schemas.openxmlformats.org/officeDocument/2006/relationships/image" Target="../media/image38.sv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svg"/><Relationship Id="rId31" Type="http://schemas.openxmlformats.org/officeDocument/2006/relationships/image" Target="../media/image46.sv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svg"/><Relationship Id="rId30" Type="http://schemas.openxmlformats.org/officeDocument/2006/relationships/image" Target="../media/image45.png"/><Relationship Id="rId8"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hyperlink" Target="https://bnssg.icb.nhs.uk/about-us/our-integrated-care-board/" TargetMode="External"/><Relationship Id="rId2" Type="http://schemas.openxmlformats.org/officeDocument/2006/relationships/hyperlink" Target="https://bnssg.icb.nhs.uk/about-us/integrated-care-partnership/"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bnssg.icb.nhs.uk/locality-partnerships/"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mz4FFE2y8PM?feature=oembed" TargetMode="External"/><Relationship Id="rId4" Type="http://schemas.openxmlformats.org/officeDocument/2006/relationships/image" Target="../media/image6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3YdlV1DsK54?feature=oembed" TargetMode="External"/><Relationship Id="rId4"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2B6F83-5D71-4B1E-853D-51CB724657C1}"/>
              </a:ext>
            </a:extLst>
          </p:cNvPr>
          <p:cNvSpPr>
            <a:spLocks noGrp="1"/>
          </p:cNvSpPr>
          <p:nvPr>
            <p:ph type="title"/>
          </p:nvPr>
        </p:nvSpPr>
        <p:spPr>
          <a:xfrm>
            <a:off x="268343" y="1812837"/>
            <a:ext cx="11191018" cy="2324157"/>
          </a:xfrm>
          <a:solidFill>
            <a:schemeClr val="bg1"/>
          </a:solidFill>
          <a:ln w="12700">
            <a:noFill/>
            <a:prstDash val="sysDash"/>
          </a:ln>
        </p:spPr>
        <p:txBody>
          <a:bodyPr>
            <a:noAutofit/>
          </a:bodyPr>
          <a:lstStyle/>
          <a:p>
            <a:pPr indent="0">
              <a:lnSpc>
                <a:spcPct val="100000"/>
              </a:lnSpc>
            </a:pPr>
            <a:r>
              <a:rPr lang="en-US" sz="3600" dirty="0">
                <a:latin typeface="Arial"/>
                <a:cs typeface="Arial"/>
              </a:rPr>
              <a:t>The </a:t>
            </a:r>
            <a:r>
              <a:rPr lang="en-US" sz="3600" dirty="0" err="1">
                <a:latin typeface="Arial"/>
                <a:cs typeface="Arial"/>
              </a:rPr>
              <a:t>Bristol,</a:t>
            </a:r>
            <a:r>
              <a:rPr lang="en-US" sz="3600" dirty="0">
                <a:latin typeface="Arial"/>
                <a:cs typeface="Arial"/>
              </a:rPr>
              <a:t> North Somerset and South Gloucestershire Integrated Care System (ICS)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1000" b="0" dirty="0">
                <a:latin typeface="Arial"/>
                <a:cs typeface="Arial"/>
              </a:rPr>
              <a:t>Latest update: June 2023</a:t>
            </a:r>
            <a:endParaRPr lang="en-US" sz="1000" b="0" dirty="0">
              <a:latin typeface="Arial" panose="020B0604020202020204" pitchFamily="34" charset="0"/>
              <a:cs typeface="Arial" panose="020B0604020202020204" pitchFamily="34" charset="0"/>
            </a:endParaRPr>
          </a:p>
        </p:txBody>
      </p:sp>
      <p:pic>
        <p:nvPicPr>
          <p:cNvPr id="4" name="Picture 3" descr="Healthier Together logo - Improving health and care in Bristol, North Somerset and South Gloucestershire">
            <a:extLst>
              <a:ext uri="{FF2B5EF4-FFF2-40B4-BE49-F238E27FC236}">
                <a16:creationId xmlns:a16="http://schemas.microsoft.com/office/drawing/2014/main" id="{E27186E7-182C-4C61-9D3E-53B5CD1028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246889"/>
            <a:ext cx="5073597" cy="1194285"/>
          </a:xfrm>
          <a:prstGeom prst="rect">
            <a:avLst/>
          </a:prstGeom>
        </p:spPr>
      </p:pic>
      <p:pic>
        <p:nvPicPr>
          <p:cNvPr id="5" name="Picture 4" descr="Illustration depicting some locations in Bristol, North Somerset and South Gloucestershire along with a parachute in the sky.">
            <a:extLst>
              <a:ext uri="{FF2B5EF4-FFF2-40B4-BE49-F238E27FC236}">
                <a16:creationId xmlns:a16="http://schemas.microsoft.com/office/drawing/2014/main" id="{DBE7F79C-FFD0-4DE1-BBE4-AEFB639DBE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64972"/>
            <a:ext cx="12192000" cy="2393028"/>
          </a:xfrm>
          <a:prstGeom prst="rect">
            <a:avLst/>
          </a:prstGeom>
        </p:spPr>
      </p:pic>
    </p:spTree>
    <p:extLst>
      <p:ext uri="{BB962C8B-B14F-4D97-AF65-F5344CB8AC3E}">
        <p14:creationId xmlns:p14="http://schemas.microsoft.com/office/powerpoint/2010/main" val="424031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51692" y="151034"/>
            <a:ext cx="11776357" cy="5335366"/>
          </a:xfrm>
          <a:ln w="19050">
            <a:noFill/>
            <a:prstDash val="sysDot"/>
          </a:ln>
        </p:spPr>
        <p:txBody>
          <a:bodyPr vert="horz" lIns="91440" tIns="54864" rIns="91440" bIns="45720" rtlCol="0" anchor="t">
            <a:noAutofit/>
          </a:bodyPr>
          <a:lstStyle/>
          <a:p>
            <a:pPr>
              <a:lnSpc>
                <a:spcPct val="107000"/>
              </a:lnSpc>
              <a:spcAft>
                <a:spcPts val="800"/>
              </a:spcAft>
            </a:pPr>
            <a:r>
              <a:rPr lang="en-GB" sz="3200" b="1" dirty="0">
                <a:effectLst/>
                <a:latin typeface="Arial"/>
                <a:ea typeface="Calibri" panose="020F0502020204030204" pitchFamily="34" charset="0"/>
                <a:cs typeface="Times New Roman"/>
              </a:rPr>
              <a:t>Introduction to our Integrated Care System (ICS)</a:t>
            </a:r>
            <a:r>
              <a:rPr lang="en-GB" sz="3200" b="1" dirty="0">
                <a:latin typeface="Arial"/>
                <a:ea typeface="Calibri" panose="020F0502020204030204" pitchFamily="34" charset="0"/>
                <a:cs typeface="Times New Roman"/>
              </a:rPr>
              <a:t> in BNSSG </a:t>
            </a:r>
            <a:endParaRPr lang="en-GB" sz="2800" b="1" dirty="0">
              <a:latin typeface="Arial"/>
              <a:ea typeface="Calibri" panose="020F0502020204030204" pitchFamily="34" charset="0"/>
              <a:cs typeface="Times New Roman"/>
            </a:endParaRPr>
          </a:p>
          <a:p>
            <a:pPr>
              <a:lnSpc>
                <a:spcPct val="107000"/>
              </a:lnSpc>
              <a:spcAft>
                <a:spcPts val="800"/>
              </a:spcAft>
            </a:pPr>
            <a:endParaRPr lang="en-GB" sz="1800" dirty="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latin typeface="+mj-lt"/>
                <a:ea typeface="Calibri" panose="020F0502020204030204" pitchFamily="34" charset="0"/>
                <a:cs typeface="Times New Roman"/>
                <a:hlinkClick r:id="rId2"/>
              </a:rPr>
              <a:t>Integrated Care Systems</a:t>
            </a:r>
            <a:r>
              <a:rPr lang="en-GB" sz="1800" dirty="0">
                <a:latin typeface="+mj-lt"/>
                <a:ea typeface="Calibri" panose="020F0502020204030204" pitchFamily="34" charset="0"/>
                <a:cs typeface="Times New Roman"/>
              </a:rPr>
              <a:t> bring together a range of partner organisations to help people to stay happy, healthy and well. They are also designed to ensure that health and care services join up around individual needs – breaking down the boundaries between physical health, mental health and social care services. </a:t>
            </a:r>
          </a:p>
          <a:p>
            <a:pPr marL="285750" indent="-285750">
              <a:lnSpc>
                <a:spcPct val="107000"/>
              </a:lnSpc>
              <a:spcAft>
                <a:spcPts val="800"/>
              </a:spcAft>
              <a:buFont typeface="Arial" panose="020B0604020202020204" pitchFamily="34" charset="0"/>
              <a:buChar char="•"/>
            </a:pPr>
            <a:r>
              <a:rPr lang="en-GB" sz="1800" dirty="0">
                <a:latin typeface="+mj-lt"/>
                <a:ea typeface="Calibri" panose="020F0502020204030204" pitchFamily="34" charset="0"/>
                <a:cs typeface="Times New Roman"/>
              </a:rPr>
              <a:t>In </a:t>
            </a:r>
            <a:r>
              <a:rPr lang="en-GB" sz="1800" dirty="0" err="1">
                <a:latin typeface="+mj-lt"/>
                <a:ea typeface="Calibri" panose="020F0502020204030204" pitchFamily="34" charset="0"/>
                <a:cs typeface="Times New Roman"/>
              </a:rPr>
              <a:t>Bristol,</a:t>
            </a:r>
            <a:r>
              <a:rPr lang="en-GB" sz="1800" dirty="0">
                <a:latin typeface="+mj-lt"/>
                <a:ea typeface="Calibri" panose="020F0502020204030204" pitchFamily="34" charset="0"/>
                <a:cs typeface="Times New Roman"/>
              </a:rPr>
              <a:t> North Somerset and South Gloucestershire we have been working in this way for some time. Our system partnership is known as ‘Healthier Together’. </a:t>
            </a:r>
            <a:endParaRPr lang="en-GB" sz="1800" dirty="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b="1" dirty="0">
                <a:effectLst/>
                <a:latin typeface="+mj-lt"/>
                <a:ea typeface="Calibri" panose="020F0502020204030204" pitchFamily="34" charset="0"/>
                <a:cs typeface="Times New Roman"/>
              </a:rPr>
              <a:t>The Health and Care Act formalised new arrangements to ensure ICSs became statutory entities from 1 July 2022.</a:t>
            </a:r>
            <a:r>
              <a:rPr lang="en-GB" sz="1800" b="1" dirty="0">
                <a:latin typeface="+mj-lt"/>
                <a:ea typeface="Calibri" panose="020F0502020204030204" pitchFamily="34" charset="0"/>
                <a:cs typeface="Times New Roman"/>
              </a:rPr>
              <a:t> </a:t>
            </a:r>
            <a:endParaRPr lang="en-GB" sz="1800" b="1" dirty="0">
              <a:effectLst/>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mj-lt"/>
                <a:ea typeface="Calibri" panose="020F0502020204030204" pitchFamily="34" charset="0"/>
                <a:cs typeface="Times New Roman"/>
              </a:rPr>
              <a:t>This move gives us the opportunity to build on the successes of our Partnership to date, and accelerate progress on behalf of the people and communities we serve</a:t>
            </a:r>
            <a:r>
              <a:rPr lang="en-GB" sz="1800" dirty="0">
                <a:latin typeface="+mj-lt"/>
                <a:ea typeface="Calibri" panose="020F0502020204030204" pitchFamily="34" charset="0"/>
                <a:cs typeface="Times New Roman"/>
              </a:rPr>
              <a:t>. </a:t>
            </a:r>
            <a:endParaRPr lang="en-GB" sz="1800" b="0" i="0" u="none" strike="noStrike" baseline="0" dirty="0">
              <a:latin typeface="Arial" panose="020B0604020202020204" pitchFamily="34" charset="0"/>
            </a:endParaRPr>
          </a:p>
        </p:txBody>
      </p:sp>
      <p:pic>
        <p:nvPicPr>
          <p:cNvPr id="5" name="Picture 4" descr="Healthier Together logo">
            <a:extLst>
              <a:ext uri="{FF2B5EF4-FFF2-40B4-BE49-F238E27FC236}">
                <a16:creationId xmlns:a16="http://schemas.microsoft.com/office/drawing/2014/main" id="{BF22B184-559F-4A97-B97D-E3883A19C1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spTree>
    <p:extLst>
      <p:ext uri="{BB962C8B-B14F-4D97-AF65-F5344CB8AC3E}">
        <p14:creationId xmlns:p14="http://schemas.microsoft.com/office/powerpoint/2010/main" val="164102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B55FC-7DB1-6E7A-D882-366F9F4B8418}"/>
              </a:ext>
            </a:extLst>
          </p:cNvPr>
          <p:cNvPicPr>
            <a:picLocks noChangeAspect="1"/>
          </p:cNvPicPr>
          <p:nvPr/>
        </p:nvPicPr>
        <p:blipFill>
          <a:blip r:embed="rId3"/>
          <a:stretch>
            <a:fillRect/>
          </a:stretch>
        </p:blipFill>
        <p:spPr>
          <a:xfrm>
            <a:off x="6197340" y="2936180"/>
            <a:ext cx="1693560" cy="754452"/>
          </a:xfrm>
          <a:prstGeom prst="rect">
            <a:avLst/>
          </a:prstGeom>
        </p:spPr>
      </p:pic>
      <p:pic>
        <p:nvPicPr>
          <p:cNvPr id="8" name="Picture 7">
            <a:extLst>
              <a:ext uri="{FF2B5EF4-FFF2-40B4-BE49-F238E27FC236}">
                <a16:creationId xmlns:a16="http://schemas.microsoft.com/office/drawing/2014/main" id="{A9CEDAFC-3D47-8CDC-3CF7-AD9934688C1B}"/>
              </a:ext>
            </a:extLst>
          </p:cNvPr>
          <p:cNvPicPr>
            <a:picLocks noChangeAspect="1"/>
          </p:cNvPicPr>
          <p:nvPr/>
        </p:nvPicPr>
        <p:blipFill>
          <a:blip r:embed="rId4"/>
          <a:stretch>
            <a:fillRect/>
          </a:stretch>
        </p:blipFill>
        <p:spPr>
          <a:xfrm>
            <a:off x="486370" y="1103288"/>
            <a:ext cx="1505034" cy="559535"/>
          </a:xfrm>
          <a:prstGeom prst="rect">
            <a:avLst/>
          </a:prstGeom>
        </p:spPr>
      </p:pic>
      <p:pic>
        <p:nvPicPr>
          <p:cNvPr id="10" name="Picture 9">
            <a:extLst>
              <a:ext uri="{FF2B5EF4-FFF2-40B4-BE49-F238E27FC236}">
                <a16:creationId xmlns:a16="http://schemas.microsoft.com/office/drawing/2014/main" id="{563A7A4D-C694-CFE1-FD48-DDB2ACDB2480}"/>
              </a:ext>
            </a:extLst>
          </p:cNvPr>
          <p:cNvPicPr>
            <a:picLocks noChangeAspect="1"/>
          </p:cNvPicPr>
          <p:nvPr/>
        </p:nvPicPr>
        <p:blipFill>
          <a:blip r:embed="rId5"/>
          <a:stretch>
            <a:fillRect/>
          </a:stretch>
        </p:blipFill>
        <p:spPr>
          <a:xfrm>
            <a:off x="504142" y="1980061"/>
            <a:ext cx="1456481" cy="754476"/>
          </a:xfrm>
          <a:prstGeom prst="rect">
            <a:avLst/>
          </a:prstGeom>
        </p:spPr>
      </p:pic>
      <p:pic>
        <p:nvPicPr>
          <p:cNvPr id="11" name="Picture 10">
            <a:extLst>
              <a:ext uri="{FF2B5EF4-FFF2-40B4-BE49-F238E27FC236}">
                <a16:creationId xmlns:a16="http://schemas.microsoft.com/office/drawing/2014/main" id="{2662B679-D009-6ABE-A9C4-16E37D7614C6}"/>
              </a:ext>
            </a:extLst>
          </p:cNvPr>
          <p:cNvPicPr>
            <a:picLocks noChangeAspect="1"/>
          </p:cNvPicPr>
          <p:nvPr/>
        </p:nvPicPr>
        <p:blipFill>
          <a:blip r:embed="rId6"/>
          <a:stretch>
            <a:fillRect/>
          </a:stretch>
        </p:blipFill>
        <p:spPr>
          <a:xfrm>
            <a:off x="504142" y="4014488"/>
            <a:ext cx="1398289" cy="544750"/>
          </a:xfrm>
          <a:prstGeom prst="rect">
            <a:avLst/>
          </a:prstGeom>
        </p:spPr>
      </p:pic>
      <p:pic>
        <p:nvPicPr>
          <p:cNvPr id="14" name="Picture 13">
            <a:extLst>
              <a:ext uri="{FF2B5EF4-FFF2-40B4-BE49-F238E27FC236}">
                <a16:creationId xmlns:a16="http://schemas.microsoft.com/office/drawing/2014/main" id="{01CC627F-416F-CA58-0385-661C7B8B123B}"/>
              </a:ext>
            </a:extLst>
          </p:cNvPr>
          <p:cNvPicPr>
            <a:picLocks noChangeAspect="1"/>
          </p:cNvPicPr>
          <p:nvPr/>
        </p:nvPicPr>
        <p:blipFill>
          <a:blip r:embed="rId7"/>
          <a:stretch>
            <a:fillRect/>
          </a:stretch>
        </p:blipFill>
        <p:spPr>
          <a:xfrm>
            <a:off x="6290547" y="3995947"/>
            <a:ext cx="1527416" cy="610967"/>
          </a:xfrm>
          <a:prstGeom prst="rect">
            <a:avLst/>
          </a:prstGeom>
        </p:spPr>
      </p:pic>
      <p:pic>
        <p:nvPicPr>
          <p:cNvPr id="18" name="Picture 17" descr="Text&#10;&#10;Description automatically generated with low confidence">
            <a:extLst>
              <a:ext uri="{FF2B5EF4-FFF2-40B4-BE49-F238E27FC236}">
                <a16:creationId xmlns:a16="http://schemas.microsoft.com/office/drawing/2014/main" id="{AD1BE534-E348-1C6E-821E-D75662FF4162}"/>
              </a:ext>
            </a:extLst>
          </p:cNvPr>
          <p:cNvPicPr>
            <a:picLocks noChangeAspect="1"/>
          </p:cNvPicPr>
          <p:nvPr/>
        </p:nvPicPr>
        <p:blipFill>
          <a:blip r:embed="rId8"/>
          <a:stretch>
            <a:fillRect/>
          </a:stretch>
        </p:blipFill>
        <p:spPr>
          <a:xfrm>
            <a:off x="3442614" y="1067021"/>
            <a:ext cx="1520295" cy="500255"/>
          </a:xfrm>
          <a:prstGeom prst="rect">
            <a:avLst/>
          </a:prstGeom>
        </p:spPr>
      </p:pic>
      <p:sp>
        <p:nvSpPr>
          <p:cNvPr id="40" name="Callout: Line 39">
            <a:extLst>
              <a:ext uri="{FF2B5EF4-FFF2-40B4-BE49-F238E27FC236}">
                <a16:creationId xmlns:a16="http://schemas.microsoft.com/office/drawing/2014/main" id="{E06ECF8E-FB7C-F2C6-893C-945F696CDA81}"/>
              </a:ext>
            </a:extLst>
          </p:cNvPr>
          <p:cNvSpPr/>
          <p:nvPr/>
        </p:nvSpPr>
        <p:spPr>
          <a:xfrm>
            <a:off x="6269970" y="1920214"/>
            <a:ext cx="1573667" cy="754452"/>
          </a:xfrm>
          <a:prstGeom prst="borderCallout1">
            <a:avLst>
              <a:gd name="adj1" fmla="val 48892"/>
              <a:gd name="adj2" fmla="val 91"/>
              <a:gd name="adj3" fmla="val 103275"/>
              <a:gd name="adj4" fmla="val -81109"/>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Callout: Line 49">
            <a:extLst>
              <a:ext uri="{FF2B5EF4-FFF2-40B4-BE49-F238E27FC236}">
                <a16:creationId xmlns:a16="http://schemas.microsoft.com/office/drawing/2014/main" id="{A56BEE76-0D8C-86FB-851D-8AC0D87B5192}"/>
              </a:ext>
            </a:extLst>
          </p:cNvPr>
          <p:cNvSpPr/>
          <p:nvPr/>
        </p:nvSpPr>
        <p:spPr>
          <a:xfrm>
            <a:off x="6278464" y="953152"/>
            <a:ext cx="1546375" cy="754452"/>
          </a:xfrm>
          <a:prstGeom prst="borderCallout1">
            <a:avLst>
              <a:gd name="adj1" fmla="val 48892"/>
              <a:gd name="adj2" fmla="val 91"/>
              <a:gd name="adj3" fmla="val 183597"/>
              <a:gd name="adj4" fmla="val -105601"/>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Callout: Line 50">
            <a:extLst>
              <a:ext uri="{FF2B5EF4-FFF2-40B4-BE49-F238E27FC236}">
                <a16:creationId xmlns:a16="http://schemas.microsoft.com/office/drawing/2014/main" id="{E0D87AC7-1E10-2907-F6D1-E4E88A919E61}"/>
              </a:ext>
            </a:extLst>
          </p:cNvPr>
          <p:cNvSpPr/>
          <p:nvPr/>
        </p:nvSpPr>
        <p:spPr>
          <a:xfrm>
            <a:off x="6271097" y="2933305"/>
            <a:ext cx="1546374" cy="754452"/>
          </a:xfrm>
          <a:prstGeom prst="borderCallout1">
            <a:avLst>
              <a:gd name="adj1" fmla="val 48892"/>
              <a:gd name="adj2" fmla="val 91"/>
              <a:gd name="adj3" fmla="val 39212"/>
              <a:gd name="adj4" fmla="val -75680"/>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263543A0-E9A8-8A84-EE0E-5E93F36B6CD1}"/>
              </a:ext>
            </a:extLst>
          </p:cNvPr>
          <p:cNvSpPr txBox="1"/>
          <p:nvPr/>
        </p:nvSpPr>
        <p:spPr>
          <a:xfrm>
            <a:off x="3255075" y="2596619"/>
            <a:ext cx="1707834" cy="923330"/>
          </a:xfrm>
          <a:prstGeom prst="rect">
            <a:avLst/>
          </a:prstGeom>
          <a:noFill/>
        </p:spPr>
        <p:txBody>
          <a:bodyPr wrap="square" rtlCol="0">
            <a:spAutoFit/>
          </a:bodyPr>
          <a:lstStyle/>
          <a:p>
            <a:pPr algn="ctr"/>
            <a:r>
              <a:rPr lang="en-GB" dirty="0"/>
              <a:t>Our </a:t>
            </a:r>
          </a:p>
          <a:p>
            <a:pPr algn="ctr"/>
            <a:r>
              <a:rPr lang="en-GB" dirty="0"/>
              <a:t>Integrated Care System</a:t>
            </a:r>
          </a:p>
        </p:txBody>
      </p:sp>
      <p:sp>
        <p:nvSpPr>
          <p:cNvPr id="53" name="Callout: Line 52">
            <a:extLst>
              <a:ext uri="{FF2B5EF4-FFF2-40B4-BE49-F238E27FC236}">
                <a16:creationId xmlns:a16="http://schemas.microsoft.com/office/drawing/2014/main" id="{A1342E04-16DE-927C-72D8-1CA86C16D954}"/>
              </a:ext>
            </a:extLst>
          </p:cNvPr>
          <p:cNvSpPr/>
          <p:nvPr/>
        </p:nvSpPr>
        <p:spPr>
          <a:xfrm>
            <a:off x="6287943" y="3929243"/>
            <a:ext cx="1527416" cy="741499"/>
          </a:xfrm>
          <a:prstGeom prst="borderCallout1">
            <a:avLst>
              <a:gd name="adj1" fmla="val 48892"/>
              <a:gd name="adj2" fmla="val 91"/>
              <a:gd name="adj3" fmla="val -31574"/>
              <a:gd name="adj4" fmla="val -92676"/>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Callout: Line 59">
            <a:extLst>
              <a:ext uri="{FF2B5EF4-FFF2-40B4-BE49-F238E27FC236}">
                <a16:creationId xmlns:a16="http://schemas.microsoft.com/office/drawing/2014/main" id="{39E2C969-A150-B8FC-FADB-A467A6F5705D}"/>
              </a:ext>
            </a:extLst>
          </p:cNvPr>
          <p:cNvSpPr/>
          <p:nvPr/>
        </p:nvSpPr>
        <p:spPr>
          <a:xfrm rot="10800000">
            <a:off x="455589" y="947726"/>
            <a:ext cx="1560143" cy="804676"/>
          </a:xfrm>
          <a:prstGeom prst="borderCallout1">
            <a:avLst>
              <a:gd name="adj1" fmla="val 48892"/>
              <a:gd name="adj2" fmla="val 91"/>
              <a:gd name="adj3" fmla="val -69793"/>
              <a:gd name="adj4" fmla="val -99065"/>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descr="Logo&#10;&#10;Description automatically generated">
            <a:extLst>
              <a:ext uri="{FF2B5EF4-FFF2-40B4-BE49-F238E27FC236}">
                <a16:creationId xmlns:a16="http://schemas.microsoft.com/office/drawing/2014/main" id="{1C6946CC-3B8C-09D0-67AE-5569C1B12C82}"/>
              </a:ext>
            </a:extLst>
          </p:cNvPr>
          <p:cNvPicPr>
            <a:picLocks noChangeAspect="1"/>
          </p:cNvPicPr>
          <p:nvPr/>
        </p:nvPicPr>
        <p:blipFill>
          <a:blip r:embed="rId9"/>
          <a:stretch>
            <a:fillRect/>
          </a:stretch>
        </p:blipFill>
        <p:spPr>
          <a:xfrm>
            <a:off x="829703" y="2930099"/>
            <a:ext cx="747166" cy="757658"/>
          </a:xfrm>
          <a:prstGeom prst="rect">
            <a:avLst/>
          </a:prstGeom>
        </p:spPr>
      </p:pic>
      <p:pic>
        <p:nvPicPr>
          <p:cNvPr id="64" name="Picture 63" descr="A picture containing text, clipart&#10;&#10;Description automatically generated">
            <a:extLst>
              <a:ext uri="{FF2B5EF4-FFF2-40B4-BE49-F238E27FC236}">
                <a16:creationId xmlns:a16="http://schemas.microsoft.com/office/drawing/2014/main" id="{B812BB62-15B3-E4B6-35A6-14A7C8729554}"/>
              </a:ext>
            </a:extLst>
          </p:cNvPr>
          <p:cNvPicPr>
            <a:picLocks noChangeAspect="1"/>
          </p:cNvPicPr>
          <p:nvPr/>
        </p:nvPicPr>
        <p:blipFill>
          <a:blip r:embed="rId10"/>
          <a:stretch>
            <a:fillRect/>
          </a:stretch>
        </p:blipFill>
        <p:spPr>
          <a:xfrm>
            <a:off x="564958" y="5163349"/>
            <a:ext cx="1277623" cy="266949"/>
          </a:xfrm>
          <a:prstGeom prst="rect">
            <a:avLst/>
          </a:prstGeom>
        </p:spPr>
      </p:pic>
      <p:pic>
        <p:nvPicPr>
          <p:cNvPr id="70" name="Picture 69" descr="Logo&#10;&#10;Description automatically generated">
            <a:extLst>
              <a:ext uri="{FF2B5EF4-FFF2-40B4-BE49-F238E27FC236}">
                <a16:creationId xmlns:a16="http://schemas.microsoft.com/office/drawing/2014/main" id="{217ECAF1-A7C3-7ADE-6024-42FBFA73AE81}"/>
              </a:ext>
            </a:extLst>
          </p:cNvPr>
          <p:cNvPicPr>
            <a:picLocks noChangeAspect="1"/>
          </p:cNvPicPr>
          <p:nvPr/>
        </p:nvPicPr>
        <p:blipFill>
          <a:blip r:embed="rId11"/>
          <a:stretch>
            <a:fillRect/>
          </a:stretch>
        </p:blipFill>
        <p:spPr>
          <a:xfrm>
            <a:off x="6661389" y="4984640"/>
            <a:ext cx="1041335" cy="591237"/>
          </a:xfrm>
          <a:prstGeom prst="rect">
            <a:avLst/>
          </a:prstGeom>
        </p:spPr>
      </p:pic>
      <p:pic>
        <p:nvPicPr>
          <p:cNvPr id="72" name="Picture 71" descr="Icon&#10;&#10;Description automatically generated">
            <a:extLst>
              <a:ext uri="{FF2B5EF4-FFF2-40B4-BE49-F238E27FC236}">
                <a16:creationId xmlns:a16="http://schemas.microsoft.com/office/drawing/2014/main" id="{0DA23347-A974-5EE4-B39D-2BBC1BAB09C0}"/>
              </a:ext>
            </a:extLst>
          </p:cNvPr>
          <p:cNvPicPr>
            <a:picLocks noChangeAspect="1"/>
          </p:cNvPicPr>
          <p:nvPr/>
        </p:nvPicPr>
        <p:blipFill>
          <a:blip r:embed="rId12"/>
          <a:stretch>
            <a:fillRect/>
          </a:stretch>
        </p:blipFill>
        <p:spPr>
          <a:xfrm>
            <a:off x="6545382" y="1974507"/>
            <a:ext cx="996676" cy="642052"/>
          </a:xfrm>
          <a:prstGeom prst="rect">
            <a:avLst/>
          </a:prstGeom>
        </p:spPr>
      </p:pic>
      <p:pic>
        <p:nvPicPr>
          <p:cNvPr id="2" name="Picture 1" descr="Healthier Together logo">
            <a:extLst>
              <a:ext uri="{FF2B5EF4-FFF2-40B4-BE49-F238E27FC236}">
                <a16:creationId xmlns:a16="http://schemas.microsoft.com/office/drawing/2014/main" id="{FC0E6B7C-8C52-EFF6-796E-AC00761C659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sp>
        <p:nvSpPr>
          <p:cNvPr id="4" name="Title 1">
            <a:extLst>
              <a:ext uri="{FF2B5EF4-FFF2-40B4-BE49-F238E27FC236}">
                <a16:creationId xmlns:a16="http://schemas.microsoft.com/office/drawing/2014/main" id="{3670E21F-9178-5051-7AAB-406C2166F3D6}"/>
              </a:ext>
            </a:extLst>
          </p:cNvPr>
          <p:cNvSpPr>
            <a:spLocks noGrp="1"/>
          </p:cNvSpPr>
          <p:nvPr>
            <p:ph type="title"/>
          </p:nvPr>
        </p:nvSpPr>
        <p:spPr>
          <a:xfrm>
            <a:off x="150813" y="312261"/>
            <a:ext cx="11731752" cy="776313"/>
          </a:xfrm>
        </p:spPr>
        <p:txBody>
          <a:bodyPr/>
          <a:lstStyle/>
          <a:p>
            <a:r>
              <a:rPr lang="en-GB" dirty="0"/>
              <a:t>Our ‘ICS system’ is made up of…  </a:t>
            </a:r>
            <a:endParaRPr lang="en-GB" dirty="0">
              <a:highlight>
                <a:srgbClr val="FFFF00"/>
              </a:highlight>
            </a:endParaRPr>
          </a:p>
        </p:txBody>
      </p:sp>
      <p:pic>
        <p:nvPicPr>
          <p:cNvPr id="15" name="Picture 14" descr="Map&#10;&#10;Description automatically generated">
            <a:extLst>
              <a:ext uri="{FF2B5EF4-FFF2-40B4-BE49-F238E27FC236}">
                <a16:creationId xmlns:a16="http://schemas.microsoft.com/office/drawing/2014/main" id="{B460AB78-F050-CFA4-9619-B561F18C94B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64922" y="1298050"/>
            <a:ext cx="3588150" cy="1645128"/>
          </a:xfrm>
          <a:prstGeom prst="rect">
            <a:avLst/>
          </a:prstGeom>
        </p:spPr>
      </p:pic>
      <p:sp>
        <p:nvSpPr>
          <p:cNvPr id="17" name="TextBox 16">
            <a:extLst>
              <a:ext uri="{FF2B5EF4-FFF2-40B4-BE49-F238E27FC236}">
                <a16:creationId xmlns:a16="http://schemas.microsoft.com/office/drawing/2014/main" id="{B436AE21-5CA8-459B-AB69-D2D2F52D193F}"/>
              </a:ext>
            </a:extLst>
          </p:cNvPr>
          <p:cNvSpPr txBox="1"/>
          <p:nvPr/>
        </p:nvSpPr>
        <p:spPr>
          <a:xfrm>
            <a:off x="8669107" y="3163883"/>
            <a:ext cx="2904632" cy="1588127"/>
          </a:xfrm>
          <a:prstGeom prst="rect">
            <a:avLst/>
          </a:prstGeom>
          <a:noFill/>
        </p:spPr>
        <p:txBody>
          <a:bodyPr wrap="square">
            <a:spAutoFit/>
          </a:bodyPr>
          <a:lstStyle/>
          <a:p>
            <a:pPr marL="0" lvl="0" indent="0" defTabSz="800100">
              <a:lnSpc>
                <a:spcPct val="90000"/>
              </a:lnSpc>
              <a:spcBef>
                <a:spcPct val="0"/>
              </a:spcBef>
              <a:spcAft>
                <a:spcPct val="35000"/>
              </a:spcAft>
              <a:buNone/>
            </a:pPr>
            <a:r>
              <a:rPr lang="en-GB" sz="1800" b="1" kern="1200">
                <a:solidFill>
                  <a:schemeClr val="tx1"/>
                </a:solidFill>
              </a:rPr>
              <a:t>Integrated Care System: </a:t>
            </a:r>
            <a:r>
              <a:rPr lang="en-GB" sz="1800" kern="1200">
                <a:solidFill>
                  <a:schemeClr val="tx1"/>
                </a:solidFill>
              </a:rPr>
              <a:t>The collective name for all the health and care services working together in BNSSG. Known locally as ‘Healthier Together’</a:t>
            </a:r>
          </a:p>
        </p:txBody>
      </p:sp>
      <p:sp>
        <p:nvSpPr>
          <p:cNvPr id="7" name="TextBox 6">
            <a:extLst>
              <a:ext uri="{FF2B5EF4-FFF2-40B4-BE49-F238E27FC236}">
                <a16:creationId xmlns:a16="http://schemas.microsoft.com/office/drawing/2014/main" id="{AE44B514-100B-340F-4BB6-766E59D88939}"/>
              </a:ext>
            </a:extLst>
          </p:cNvPr>
          <p:cNvSpPr txBox="1"/>
          <p:nvPr/>
        </p:nvSpPr>
        <p:spPr>
          <a:xfrm>
            <a:off x="6278464" y="995663"/>
            <a:ext cx="15515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cs typeface="Arial"/>
              </a:rPr>
              <a:t>Voluntary, </a:t>
            </a:r>
          </a:p>
          <a:p>
            <a:pPr algn="ctr"/>
            <a:r>
              <a:rPr lang="en-US" sz="1200" dirty="0">
                <a:cs typeface="Arial"/>
              </a:rPr>
              <a:t>Community &amp; Social Enterprise Partners </a:t>
            </a:r>
          </a:p>
        </p:txBody>
      </p:sp>
      <p:sp>
        <p:nvSpPr>
          <p:cNvPr id="19" name="Callout: Line 18">
            <a:extLst>
              <a:ext uri="{FF2B5EF4-FFF2-40B4-BE49-F238E27FC236}">
                <a16:creationId xmlns:a16="http://schemas.microsoft.com/office/drawing/2014/main" id="{6A4215B1-17AB-B616-2DBF-E81E697396FA}"/>
              </a:ext>
            </a:extLst>
          </p:cNvPr>
          <p:cNvSpPr/>
          <p:nvPr/>
        </p:nvSpPr>
        <p:spPr>
          <a:xfrm rot="10800000">
            <a:off x="455589" y="1921485"/>
            <a:ext cx="1560143" cy="804676"/>
          </a:xfrm>
          <a:prstGeom prst="borderCallout1">
            <a:avLst>
              <a:gd name="adj1" fmla="val 48892"/>
              <a:gd name="adj2" fmla="val 91"/>
              <a:gd name="adj3" fmla="val 4333"/>
              <a:gd name="adj4" fmla="val -77825"/>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allout: Line 19">
            <a:extLst>
              <a:ext uri="{FF2B5EF4-FFF2-40B4-BE49-F238E27FC236}">
                <a16:creationId xmlns:a16="http://schemas.microsoft.com/office/drawing/2014/main" id="{0E274056-D67C-801E-F914-867BCBB0C6FD}"/>
              </a:ext>
            </a:extLst>
          </p:cNvPr>
          <p:cNvSpPr/>
          <p:nvPr/>
        </p:nvSpPr>
        <p:spPr>
          <a:xfrm rot="10800000">
            <a:off x="455589" y="2901501"/>
            <a:ext cx="1560143" cy="804676"/>
          </a:xfrm>
          <a:prstGeom prst="borderCallout1">
            <a:avLst>
              <a:gd name="adj1" fmla="val 48892"/>
              <a:gd name="adj2" fmla="val 91"/>
              <a:gd name="adj3" fmla="val 61291"/>
              <a:gd name="adj4" fmla="val -70681"/>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allout: Line 20">
            <a:extLst>
              <a:ext uri="{FF2B5EF4-FFF2-40B4-BE49-F238E27FC236}">
                <a16:creationId xmlns:a16="http://schemas.microsoft.com/office/drawing/2014/main" id="{92DD4701-EA06-B3CD-38F6-1EC48F6C1421}"/>
              </a:ext>
            </a:extLst>
          </p:cNvPr>
          <p:cNvSpPr/>
          <p:nvPr/>
        </p:nvSpPr>
        <p:spPr>
          <a:xfrm rot="10800000">
            <a:off x="452310" y="3890935"/>
            <a:ext cx="1560143" cy="804676"/>
          </a:xfrm>
          <a:prstGeom prst="borderCallout1">
            <a:avLst>
              <a:gd name="adj1" fmla="val 48892"/>
              <a:gd name="adj2" fmla="val 91"/>
              <a:gd name="adj3" fmla="val 121443"/>
              <a:gd name="adj4" fmla="val -85838"/>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allout: Line 21">
            <a:extLst>
              <a:ext uri="{FF2B5EF4-FFF2-40B4-BE49-F238E27FC236}">
                <a16:creationId xmlns:a16="http://schemas.microsoft.com/office/drawing/2014/main" id="{59E437A8-2737-1EB4-4B59-2F75CE4D1EEA}"/>
              </a:ext>
            </a:extLst>
          </p:cNvPr>
          <p:cNvSpPr/>
          <p:nvPr/>
        </p:nvSpPr>
        <p:spPr>
          <a:xfrm rot="10800000">
            <a:off x="448869" y="4864693"/>
            <a:ext cx="1560143" cy="804676"/>
          </a:xfrm>
          <a:prstGeom prst="borderCallout1">
            <a:avLst>
              <a:gd name="adj1" fmla="val 48892"/>
              <a:gd name="adj2" fmla="val 91"/>
              <a:gd name="adj3" fmla="val 207881"/>
              <a:gd name="adj4" fmla="val -116060"/>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allout: Line 23">
            <a:extLst>
              <a:ext uri="{FF2B5EF4-FFF2-40B4-BE49-F238E27FC236}">
                <a16:creationId xmlns:a16="http://schemas.microsoft.com/office/drawing/2014/main" id="{863EB1D5-ABEF-DEE6-DF31-82E4DF29068A}"/>
              </a:ext>
            </a:extLst>
          </p:cNvPr>
          <p:cNvSpPr/>
          <p:nvPr/>
        </p:nvSpPr>
        <p:spPr>
          <a:xfrm rot="16200000" flipV="1">
            <a:off x="3716262" y="585419"/>
            <a:ext cx="785377" cy="1551581"/>
          </a:xfrm>
          <a:prstGeom prst="borderCallout1">
            <a:avLst>
              <a:gd name="adj1" fmla="val 48892"/>
              <a:gd name="adj2" fmla="val 91"/>
              <a:gd name="adj3" fmla="val 49244"/>
              <a:gd name="adj4" fmla="val -53235"/>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3">
            <a:extLst>
              <a:ext uri="{FF2B5EF4-FFF2-40B4-BE49-F238E27FC236}">
                <a16:creationId xmlns:a16="http://schemas.microsoft.com/office/drawing/2014/main" id="{D7C30611-73DB-C8C9-670C-1212505CA338}"/>
              </a:ext>
            </a:extLst>
          </p:cNvPr>
          <p:cNvSpPr>
            <a:spLocks/>
          </p:cNvSpPr>
          <p:nvPr/>
        </p:nvSpPr>
        <p:spPr bwMode="auto">
          <a:xfrm flipV="1">
            <a:off x="3086107" y="2177172"/>
            <a:ext cx="2045689" cy="1884827"/>
          </a:xfrm>
          <a:custGeom>
            <a:avLst/>
            <a:gdLst>
              <a:gd name="T0" fmla="*/ 1657755 w 4752"/>
              <a:gd name="T1" fmla="*/ 4584700 h 4702"/>
              <a:gd name="T2" fmla="*/ 548034 w 4752"/>
              <a:gd name="T3" fmla="*/ 3872911 h 4702"/>
              <a:gd name="T4" fmla="*/ 0 w 4752"/>
              <a:gd name="T5" fmla="*/ 2673596 h 4702"/>
              <a:gd name="T6" fmla="*/ 189179 w 4752"/>
              <a:gd name="T7" fmla="*/ 1367025 h 4702"/>
              <a:gd name="T8" fmla="*/ 1051212 w 4752"/>
              <a:gd name="T9" fmla="*/ 370520 h 4702"/>
              <a:gd name="T10" fmla="*/ 2316957 w 4752"/>
              <a:gd name="T11" fmla="*/ 0 h 4702"/>
              <a:gd name="T12" fmla="*/ 3582701 w 4752"/>
              <a:gd name="T13" fmla="*/ 370520 h 4702"/>
              <a:gd name="T14" fmla="*/ 4446684 w 4752"/>
              <a:gd name="T15" fmla="*/ 1367025 h 4702"/>
              <a:gd name="T16" fmla="*/ 4633913 w 4752"/>
              <a:gd name="T17" fmla="*/ 2673596 h 4702"/>
              <a:gd name="T18" fmla="*/ 4085879 w 4752"/>
              <a:gd name="T19" fmla="*/ 3872911 h 4702"/>
              <a:gd name="T20" fmla="*/ 2976158 w 4752"/>
              <a:gd name="T21" fmla="*/ 4584700 h 4702"/>
              <a:gd name="T22" fmla="*/ 1657755 w 4752"/>
              <a:gd name="T23" fmla="*/ 4584700 h 47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52" h="4702">
                <a:moveTo>
                  <a:pt x="1700" y="4702"/>
                </a:moveTo>
                <a:lnTo>
                  <a:pt x="562" y="3972"/>
                </a:lnTo>
                <a:lnTo>
                  <a:pt x="0" y="2742"/>
                </a:lnTo>
                <a:lnTo>
                  <a:pt x="194" y="1402"/>
                </a:lnTo>
                <a:lnTo>
                  <a:pt x="1078" y="380"/>
                </a:lnTo>
                <a:lnTo>
                  <a:pt x="2376" y="0"/>
                </a:lnTo>
                <a:lnTo>
                  <a:pt x="3674" y="380"/>
                </a:lnTo>
                <a:lnTo>
                  <a:pt x="4560" y="1402"/>
                </a:lnTo>
                <a:lnTo>
                  <a:pt x="4752" y="2742"/>
                </a:lnTo>
                <a:lnTo>
                  <a:pt x="4190" y="3972"/>
                </a:lnTo>
                <a:lnTo>
                  <a:pt x="3052" y="4702"/>
                </a:lnTo>
                <a:lnTo>
                  <a:pt x="1700" y="4702"/>
                </a:lnTo>
                <a:close/>
              </a:path>
            </a:pathLst>
          </a:custGeom>
          <a:noFill/>
          <a:ln w="50800">
            <a:solidFill>
              <a:schemeClr val="accent1"/>
            </a:solidFill>
            <a:prstDash val="solid"/>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sp>
        <p:nvSpPr>
          <p:cNvPr id="26" name="Callout: Line 25">
            <a:extLst>
              <a:ext uri="{FF2B5EF4-FFF2-40B4-BE49-F238E27FC236}">
                <a16:creationId xmlns:a16="http://schemas.microsoft.com/office/drawing/2014/main" id="{D98F1FAC-26B0-048E-8F96-3250B4784ED8}"/>
              </a:ext>
            </a:extLst>
          </p:cNvPr>
          <p:cNvSpPr/>
          <p:nvPr/>
        </p:nvSpPr>
        <p:spPr>
          <a:xfrm>
            <a:off x="6269970" y="4915104"/>
            <a:ext cx="1547501" cy="763437"/>
          </a:xfrm>
          <a:prstGeom prst="borderCallout1">
            <a:avLst>
              <a:gd name="adj1" fmla="val 48892"/>
              <a:gd name="adj2" fmla="val 91"/>
              <a:gd name="adj3" fmla="val -121994"/>
              <a:gd name="adj4" fmla="val -119833"/>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920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A5FB-F311-03D9-5F78-BD4966114842}"/>
              </a:ext>
            </a:extLst>
          </p:cNvPr>
          <p:cNvSpPr>
            <a:spLocks noGrp="1"/>
          </p:cNvSpPr>
          <p:nvPr>
            <p:ph type="title"/>
          </p:nvPr>
        </p:nvSpPr>
        <p:spPr>
          <a:xfrm>
            <a:off x="150813" y="183781"/>
            <a:ext cx="11731752" cy="1033272"/>
          </a:xfrm>
        </p:spPr>
        <p:txBody>
          <a:bodyPr/>
          <a:lstStyle/>
          <a:p>
            <a:r>
              <a:rPr lang="en-GB"/>
              <a:t>Our 1 million population is served by…</a:t>
            </a:r>
          </a:p>
        </p:txBody>
      </p:sp>
      <p:pic>
        <p:nvPicPr>
          <p:cNvPr id="3" name="Picture 2" descr="Healthier Together logo">
            <a:extLst>
              <a:ext uri="{FF2B5EF4-FFF2-40B4-BE49-F238E27FC236}">
                <a16:creationId xmlns:a16="http://schemas.microsoft.com/office/drawing/2014/main" id="{9041D90F-D8FF-01C5-AD54-64BCC1C280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graphicFrame>
        <p:nvGraphicFramePr>
          <p:cNvPr id="5" name="Table 5">
            <a:extLst>
              <a:ext uri="{FF2B5EF4-FFF2-40B4-BE49-F238E27FC236}">
                <a16:creationId xmlns:a16="http://schemas.microsoft.com/office/drawing/2014/main" id="{DED47749-F762-6463-BEF3-91D060C80BF5}"/>
              </a:ext>
            </a:extLst>
          </p:cNvPr>
          <p:cNvGraphicFramePr>
            <a:graphicFrameLocks noGrp="1"/>
          </p:cNvGraphicFramePr>
          <p:nvPr>
            <p:extLst>
              <p:ext uri="{D42A27DB-BD31-4B8C-83A1-F6EECF244321}">
                <p14:modId xmlns:p14="http://schemas.microsoft.com/office/powerpoint/2010/main" val="1884913602"/>
              </p:ext>
            </p:extLst>
          </p:nvPr>
        </p:nvGraphicFramePr>
        <p:xfrm>
          <a:off x="905565" y="916608"/>
          <a:ext cx="9883871" cy="4754227"/>
        </p:xfrm>
        <a:graphic>
          <a:graphicData uri="http://schemas.openxmlformats.org/drawingml/2006/table">
            <a:tbl>
              <a:tblPr firstRow="1" bandRow="1">
                <a:tableStyleId>{5C22544A-7EE6-4342-B048-85BDC9FD1C3A}</a:tableStyleId>
              </a:tblPr>
              <a:tblGrid>
                <a:gridCol w="939800">
                  <a:extLst>
                    <a:ext uri="{9D8B030D-6E8A-4147-A177-3AD203B41FA5}">
                      <a16:colId xmlns:a16="http://schemas.microsoft.com/office/drawing/2014/main" val="3541580353"/>
                    </a:ext>
                  </a:extLst>
                </a:gridCol>
                <a:gridCol w="4002136">
                  <a:extLst>
                    <a:ext uri="{9D8B030D-6E8A-4147-A177-3AD203B41FA5}">
                      <a16:colId xmlns:a16="http://schemas.microsoft.com/office/drawing/2014/main" val="1198823504"/>
                    </a:ext>
                  </a:extLst>
                </a:gridCol>
                <a:gridCol w="882884">
                  <a:extLst>
                    <a:ext uri="{9D8B030D-6E8A-4147-A177-3AD203B41FA5}">
                      <a16:colId xmlns:a16="http://schemas.microsoft.com/office/drawing/2014/main" val="3018522"/>
                    </a:ext>
                  </a:extLst>
                </a:gridCol>
                <a:gridCol w="4059051">
                  <a:extLst>
                    <a:ext uri="{9D8B030D-6E8A-4147-A177-3AD203B41FA5}">
                      <a16:colId xmlns:a16="http://schemas.microsoft.com/office/drawing/2014/main" val="1971924139"/>
                    </a:ext>
                  </a:extLst>
                </a:gridCol>
              </a:tblGrid>
              <a:tr h="398956">
                <a:tc gridSpan="4">
                  <a:txBody>
                    <a:bodyPr/>
                    <a:lstStyle/>
                    <a:p>
                      <a:pPr algn="ctr"/>
                      <a:r>
                        <a:rPr lang="en-GB" sz="1800"/>
                        <a:t>BNSSG health and care system by numbers </a:t>
                      </a:r>
                    </a:p>
                  </a:txBody>
                  <a:tcPr/>
                </a:tc>
                <a:tc hMerge="1">
                  <a:txBody>
                    <a:bodyPr/>
                    <a:lstStyle/>
                    <a:p>
                      <a:endParaRPr lang="en-GB" sz="1600"/>
                    </a:p>
                  </a:txBody>
                  <a:tcPr/>
                </a:tc>
                <a:tc hMerge="1">
                  <a:txBody>
                    <a:bodyPr/>
                    <a:lstStyle/>
                    <a:p>
                      <a:endParaRPr lang="en-GB" sz="1600"/>
                    </a:p>
                  </a:txBody>
                  <a:tcPr/>
                </a:tc>
                <a:tc hMerge="1">
                  <a:txBody>
                    <a:bodyPr/>
                    <a:lstStyle/>
                    <a:p>
                      <a:endParaRPr lang="en-GB" sz="1600"/>
                    </a:p>
                  </a:txBody>
                  <a:tcPr/>
                </a:tc>
                <a:extLst>
                  <a:ext uri="{0D108BD9-81ED-4DB2-BD59-A6C34878D82A}">
                    <a16:rowId xmlns:a16="http://schemas.microsoft.com/office/drawing/2014/main" val="1772657980"/>
                  </a:ext>
                </a:extLst>
              </a:tr>
              <a:tr h="415579">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a:t>Around 50,000 health and care staff </a:t>
                      </a:r>
                    </a:p>
                  </a:txBody>
                  <a:tcPr/>
                </a:tc>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a:t>3 local authorities </a:t>
                      </a:r>
                    </a:p>
                  </a:txBody>
                  <a:tcPr/>
                </a:tc>
                <a:extLst>
                  <a:ext uri="{0D108BD9-81ED-4DB2-BD59-A6C34878D82A}">
                    <a16:rowId xmlns:a16="http://schemas.microsoft.com/office/drawing/2014/main" val="3420786458"/>
                  </a:ext>
                </a:extLst>
              </a:tr>
              <a:tr h="648304">
                <a:tc>
                  <a:txBody>
                    <a:bodyPr/>
                    <a:lstStyle/>
                    <a:p>
                      <a:endParaRPr lang="en-GB" sz="18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a:t>76 GP surgeries, 1 GP Federation and 1 GP Collaborative</a:t>
                      </a:r>
                    </a:p>
                  </a:txBody>
                  <a:tcPr/>
                </a:tc>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dirty="0"/>
                        <a:t>64 dental practices and 1 dental committee </a:t>
                      </a:r>
                    </a:p>
                  </a:txBody>
                  <a:tcPr/>
                </a:tc>
                <a:extLst>
                  <a:ext uri="{0D108BD9-81ED-4DB2-BD59-A6C34878D82A}">
                    <a16:rowId xmlns:a16="http://schemas.microsoft.com/office/drawing/2014/main" val="1840360739"/>
                  </a:ext>
                </a:extLst>
              </a:tr>
              <a:tr h="648304">
                <a:tc>
                  <a:txBody>
                    <a:bodyPr/>
                    <a:lstStyle/>
                    <a:p>
                      <a:endParaRPr lang="en-GB" sz="18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a:t>1 community provider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a:t>171 pharmacies and 1 pharmacy committee </a:t>
                      </a:r>
                    </a:p>
                  </a:txBody>
                  <a:tcPr/>
                </a:tc>
                <a:extLst>
                  <a:ext uri="{0D108BD9-81ED-4DB2-BD59-A6C34878D82A}">
                    <a16:rowId xmlns:a16="http://schemas.microsoft.com/office/drawing/2014/main" val="1422288792"/>
                  </a:ext>
                </a:extLst>
              </a:tr>
              <a:tr h="648304">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a:t>101 opticians and 1 optometry committee </a:t>
                      </a:r>
                    </a:p>
                  </a:txBody>
                  <a:tcPr/>
                </a:tc>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a:t>1000s of voluntary, community and social enterprise organisations </a:t>
                      </a:r>
                    </a:p>
                  </a:txBody>
                  <a:tcPr/>
                </a:tc>
                <a:extLst>
                  <a:ext uri="{0D108BD9-81ED-4DB2-BD59-A6C34878D82A}">
                    <a16:rowId xmlns:a16="http://schemas.microsoft.com/office/drawing/2014/main" val="2740727053"/>
                  </a:ext>
                </a:extLst>
              </a:tr>
              <a:tr h="398956">
                <a:tc>
                  <a:txBody>
                    <a:bodyPr/>
                    <a:lstStyle/>
                    <a:p>
                      <a:endParaRPr lang="en-GB" sz="18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a:t>278 care homes</a:t>
                      </a:r>
                    </a:p>
                  </a:txBody>
                  <a:tcPr/>
                </a:tc>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a:t>1 mental health trust </a:t>
                      </a:r>
                    </a:p>
                  </a:txBody>
                  <a:tcPr/>
                </a:tc>
                <a:extLst>
                  <a:ext uri="{0D108BD9-81ED-4DB2-BD59-A6C34878D82A}">
                    <a16:rowId xmlns:a16="http://schemas.microsoft.com/office/drawing/2014/main" val="1802450506"/>
                  </a:ext>
                </a:extLst>
              </a:tr>
              <a:tr h="398956">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a:t>2 acute hospitals (across 14 sites) </a:t>
                      </a:r>
                    </a:p>
                  </a:txBody>
                  <a:tcPr/>
                </a:tc>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a:t>20 primary care networks </a:t>
                      </a:r>
                    </a:p>
                  </a:txBody>
                  <a:tcPr/>
                </a:tc>
                <a:extLst>
                  <a:ext uri="{0D108BD9-81ED-4DB2-BD59-A6C34878D82A}">
                    <a16:rowId xmlns:a16="http://schemas.microsoft.com/office/drawing/2014/main" val="3460710870"/>
                  </a:ext>
                </a:extLst>
              </a:tr>
              <a:tr h="398956">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a:t>1 integrated care board </a:t>
                      </a:r>
                    </a:p>
                  </a:txBody>
                  <a:tcPr/>
                </a:tc>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a:t>1 ambulance trust </a:t>
                      </a:r>
                    </a:p>
                  </a:txBody>
                  <a:tcPr/>
                </a:tc>
                <a:extLst>
                  <a:ext uri="{0D108BD9-81ED-4DB2-BD59-A6C34878D82A}">
                    <a16:rowId xmlns:a16="http://schemas.microsoft.com/office/drawing/2014/main" val="289731932"/>
                  </a:ext>
                </a:extLst>
              </a:tr>
              <a:tr h="398956">
                <a:tc>
                  <a:txBody>
                    <a:bodyPr/>
                    <a:lstStyle/>
                    <a:p>
                      <a:endParaRPr lang="en-GB" sz="18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a:t>1 academic health science centre</a:t>
                      </a:r>
                    </a:p>
                  </a:txBody>
                  <a:tcPr/>
                </a:tc>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a:t>1 Healthwatch </a:t>
                      </a:r>
                    </a:p>
                  </a:txBody>
                  <a:tcPr/>
                </a:tc>
                <a:extLst>
                  <a:ext uri="{0D108BD9-81ED-4DB2-BD59-A6C34878D82A}">
                    <a16:rowId xmlns:a16="http://schemas.microsoft.com/office/drawing/2014/main" val="3232097323"/>
                  </a:ext>
                </a:extLst>
              </a:tr>
              <a:tr h="398956">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a:t>6 locality partnerships </a:t>
                      </a:r>
                    </a:p>
                  </a:txBody>
                  <a:tcPr/>
                </a:tc>
                <a:tc>
                  <a:txBody>
                    <a:bodyPr/>
                    <a:lstStyle/>
                    <a:p>
                      <a:endParaRPr lang="en-GB" sz="18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dirty="0"/>
                        <a:t>56 children’s centres </a:t>
                      </a:r>
                    </a:p>
                  </a:txBody>
                  <a:tcPr/>
                </a:tc>
                <a:extLst>
                  <a:ext uri="{0D108BD9-81ED-4DB2-BD59-A6C34878D82A}">
                    <a16:rowId xmlns:a16="http://schemas.microsoft.com/office/drawing/2014/main" val="2970381920"/>
                  </a:ext>
                </a:extLst>
              </a:tr>
            </a:tbl>
          </a:graphicData>
        </a:graphic>
      </p:graphicFrame>
      <p:pic>
        <p:nvPicPr>
          <p:cNvPr id="35" name="Graphic 34" descr="Group success with solid fill">
            <a:extLst>
              <a:ext uri="{FF2B5EF4-FFF2-40B4-BE49-F238E27FC236}">
                <a16:creationId xmlns:a16="http://schemas.microsoft.com/office/drawing/2014/main" id="{BA384AAA-1E90-58F0-798B-AB07EBA176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7474" y="1292786"/>
            <a:ext cx="457200" cy="457200"/>
          </a:xfrm>
          <a:prstGeom prst="rect">
            <a:avLst/>
          </a:prstGeom>
        </p:spPr>
      </p:pic>
      <p:pic>
        <p:nvPicPr>
          <p:cNvPr id="29" name="Graphic 28" descr="Chat with solid fill">
            <a:extLst>
              <a:ext uri="{FF2B5EF4-FFF2-40B4-BE49-F238E27FC236}">
                <a16:creationId xmlns:a16="http://schemas.microsoft.com/office/drawing/2014/main" id="{7383BAEF-E056-4FE9-1A51-6AB759BFF1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19674" y="3648331"/>
            <a:ext cx="484065" cy="484065"/>
          </a:xfrm>
          <a:prstGeom prst="rect">
            <a:avLst/>
          </a:prstGeom>
        </p:spPr>
      </p:pic>
      <p:pic>
        <p:nvPicPr>
          <p:cNvPr id="23" name="Graphic 22" descr="Meeting with solid fill">
            <a:extLst>
              <a:ext uri="{FF2B5EF4-FFF2-40B4-BE49-F238E27FC236}">
                <a16:creationId xmlns:a16="http://schemas.microsoft.com/office/drawing/2014/main" id="{37D4A9B7-5A27-1907-E473-BBD4B02687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93118" y="1345337"/>
            <a:ext cx="400596" cy="400596"/>
          </a:xfrm>
          <a:prstGeom prst="rect">
            <a:avLst/>
          </a:prstGeom>
        </p:spPr>
      </p:pic>
      <p:pic>
        <p:nvPicPr>
          <p:cNvPr id="20" name="Graphic 19" descr="Meeting with solid fill">
            <a:extLst>
              <a:ext uri="{FF2B5EF4-FFF2-40B4-BE49-F238E27FC236}">
                <a16:creationId xmlns:a16="http://schemas.microsoft.com/office/drawing/2014/main" id="{C7E2BB5B-7DF0-15F6-C85F-7DC7B60C55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9950" y="4519412"/>
            <a:ext cx="400596" cy="400596"/>
          </a:xfrm>
          <a:prstGeom prst="rect">
            <a:avLst/>
          </a:prstGeom>
        </p:spPr>
      </p:pic>
      <p:pic>
        <p:nvPicPr>
          <p:cNvPr id="17" name="Graphic 16" descr="Doctor female with solid fill">
            <a:extLst>
              <a:ext uri="{FF2B5EF4-FFF2-40B4-BE49-F238E27FC236}">
                <a16:creationId xmlns:a16="http://schemas.microsoft.com/office/drawing/2014/main" id="{7EFC15D0-ADA6-1BBF-3B42-24C13912B27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39835" y="1847339"/>
            <a:ext cx="400596" cy="400596"/>
          </a:xfrm>
          <a:prstGeom prst="rect">
            <a:avLst/>
          </a:prstGeom>
        </p:spPr>
      </p:pic>
      <p:pic>
        <p:nvPicPr>
          <p:cNvPr id="46" name="Graphic 45" descr="Handshake with solid fill">
            <a:extLst>
              <a:ext uri="{FF2B5EF4-FFF2-40B4-BE49-F238E27FC236}">
                <a16:creationId xmlns:a16="http://schemas.microsoft.com/office/drawing/2014/main" id="{68DD34AE-6E9D-F8CF-9021-8B406ECFF3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51383" y="3138500"/>
            <a:ext cx="484065" cy="484065"/>
          </a:xfrm>
          <a:prstGeom prst="rect">
            <a:avLst/>
          </a:prstGeom>
        </p:spPr>
      </p:pic>
      <p:pic>
        <p:nvPicPr>
          <p:cNvPr id="33" name="Graphic 32" descr="Ambulance with solid fill">
            <a:extLst>
              <a:ext uri="{FF2B5EF4-FFF2-40B4-BE49-F238E27FC236}">
                <a16:creationId xmlns:a16="http://schemas.microsoft.com/office/drawing/2014/main" id="{1C596658-8882-56EC-212C-1CD4083D0CA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69645" y="4491803"/>
            <a:ext cx="457200" cy="457200"/>
          </a:xfrm>
          <a:prstGeom prst="rect">
            <a:avLst/>
          </a:prstGeom>
        </p:spPr>
      </p:pic>
      <p:pic>
        <p:nvPicPr>
          <p:cNvPr id="36" name="Graphic 35" descr="Connections with solid fill">
            <a:extLst>
              <a:ext uri="{FF2B5EF4-FFF2-40B4-BE49-F238E27FC236}">
                <a16:creationId xmlns:a16="http://schemas.microsoft.com/office/drawing/2014/main" id="{44BB512A-F5E6-D088-5024-1C44718E971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18518" y="5281848"/>
            <a:ext cx="410177" cy="410177"/>
          </a:xfrm>
          <a:prstGeom prst="rect">
            <a:avLst/>
          </a:prstGeom>
        </p:spPr>
      </p:pic>
      <p:pic>
        <p:nvPicPr>
          <p:cNvPr id="31" name="Graphic 30" descr="Connections with solid fill">
            <a:extLst>
              <a:ext uri="{FF2B5EF4-FFF2-40B4-BE49-F238E27FC236}">
                <a16:creationId xmlns:a16="http://schemas.microsoft.com/office/drawing/2014/main" id="{1D5E9A9E-6866-9071-AFCB-4E6D597898A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059128" y="4082038"/>
            <a:ext cx="411972" cy="411972"/>
          </a:xfrm>
          <a:prstGeom prst="rect">
            <a:avLst/>
          </a:prstGeom>
        </p:spPr>
      </p:pic>
      <p:pic>
        <p:nvPicPr>
          <p:cNvPr id="25" name="Graphic 24" descr="Neighborhood with solid fill">
            <a:extLst>
              <a:ext uri="{FF2B5EF4-FFF2-40B4-BE49-F238E27FC236}">
                <a16:creationId xmlns:a16="http://schemas.microsoft.com/office/drawing/2014/main" id="{3D166ACB-A239-533C-6CF9-3889DDD5C09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07474" y="2454448"/>
            <a:ext cx="457200" cy="457200"/>
          </a:xfrm>
          <a:prstGeom prst="rect">
            <a:avLst/>
          </a:prstGeom>
        </p:spPr>
      </p:pic>
      <p:pic>
        <p:nvPicPr>
          <p:cNvPr id="22" name="Graphic 21" descr="Inpatient with solid fill">
            <a:extLst>
              <a:ext uri="{FF2B5EF4-FFF2-40B4-BE49-F238E27FC236}">
                <a16:creationId xmlns:a16="http://schemas.microsoft.com/office/drawing/2014/main" id="{EDD820B7-812B-230C-29CF-B430A1A005C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12456" y="4073032"/>
            <a:ext cx="466474" cy="466474"/>
          </a:xfrm>
          <a:prstGeom prst="rect">
            <a:avLst/>
          </a:prstGeom>
        </p:spPr>
      </p:pic>
      <p:pic>
        <p:nvPicPr>
          <p:cNvPr id="8" name="Graphic 7" descr="Eye with solid fill">
            <a:extLst>
              <a:ext uri="{FF2B5EF4-FFF2-40B4-BE49-F238E27FC236}">
                <a16:creationId xmlns:a16="http://schemas.microsoft.com/office/drawing/2014/main" id="{75F2C286-117C-5BB2-C774-C84FDCA37DD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07474" y="3141708"/>
            <a:ext cx="457200" cy="457200"/>
          </a:xfrm>
          <a:prstGeom prst="rect">
            <a:avLst/>
          </a:prstGeom>
        </p:spPr>
      </p:pic>
      <p:pic>
        <p:nvPicPr>
          <p:cNvPr id="10" name="Graphic 9" descr="Tooth with solid fill">
            <a:extLst>
              <a:ext uri="{FF2B5EF4-FFF2-40B4-BE49-F238E27FC236}">
                <a16:creationId xmlns:a16="http://schemas.microsoft.com/office/drawing/2014/main" id="{3529119A-49C0-774E-86DA-7D4631E50F4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093118" y="1846266"/>
            <a:ext cx="400596" cy="400596"/>
          </a:xfrm>
          <a:prstGeom prst="rect">
            <a:avLst/>
          </a:prstGeom>
        </p:spPr>
      </p:pic>
      <p:pic>
        <p:nvPicPr>
          <p:cNvPr id="12" name="Graphic 11" descr="Home1 with solid fill">
            <a:extLst>
              <a:ext uri="{FF2B5EF4-FFF2-40B4-BE49-F238E27FC236}">
                <a16:creationId xmlns:a16="http://schemas.microsoft.com/office/drawing/2014/main" id="{D7B02BF2-014B-1F67-CBDB-4EF8549BBC8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11248" y="3684947"/>
            <a:ext cx="419247" cy="419247"/>
          </a:xfrm>
          <a:prstGeom prst="rect">
            <a:avLst/>
          </a:prstGeom>
        </p:spPr>
      </p:pic>
      <p:pic>
        <p:nvPicPr>
          <p:cNvPr id="14" name="Graphic 13" descr="Graduation cap with solid fill">
            <a:extLst>
              <a:ext uri="{FF2B5EF4-FFF2-40B4-BE49-F238E27FC236}">
                <a16:creationId xmlns:a16="http://schemas.microsoft.com/office/drawing/2014/main" id="{CDD3414C-7E21-9902-9DC7-0902DA2FEA8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42277" y="4876696"/>
            <a:ext cx="457200" cy="457200"/>
          </a:xfrm>
          <a:prstGeom prst="rect">
            <a:avLst/>
          </a:prstGeom>
        </p:spPr>
      </p:pic>
      <p:pic>
        <p:nvPicPr>
          <p:cNvPr id="26" name="Graphic 25" descr="Medicine with solid fill">
            <a:extLst>
              <a:ext uri="{FF2B5EF4-FFF2-40B4-BE49-F238E27FC236}">
                <a16:creationId xmlns:a16="http://schemas.microsoft.com/office/drawing/2014/main" id="{AC0DF45D-67A2-B432-3407-63E5B78F69A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6097945" y="2454448"/>
            <a:ext cx="457200" cy="457200"/>
          </a:xfrm>
          <a:prstGeom prst="rect">
            <a:avLst/>
          </a:prstGeom>
        </p:spPr>
      </p:pic>
      <p:pic>
        <p:nvPicPr>
          <p:cNvPr id="28" name="Graphic 27" descr="Family with two children with solid fill">
            <a:extLst>
              <a:ext uri="{FF2B5EF4-FFF2-40B4-BE49-F238E27FC236}">
                <a16:creationId xmlns:a16="http://schemas.microsoft.com/office/drawing/2014/main" id="{C7A8F894-EEFE-325A-A673-3081EC03C63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985564" y="5237583"/>
            <a:ext cx="503321" cy="503321"/>
          </a:xfrm>
          <a:prstGeom prst="rect">
            <a:avLst/>
          </a:prstGeom>
        </p:spPr>
      </p:pic>
      <p:pic>
        <p:nvPicPr>
          <p:cNvPr id="34" name="Graphic 33" descr="Handshake with solid fill">
            <a:extLst>
              <a:ext uri="{FF2B5EF4-FFF2-40B4-BE49-F238E27FC236}">
                <a16:creationId xmlns:a16="http://schemas.microsoft.com/office/drawing/2014/main" id="{A5DED183-DAB5-5906-E1FC-31AFF3E76CE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50186" y="4872009"/>
            <a:ext cx="484065" cy="484065"/>
          </a:xfrm>
          <a:prstGeom prst="rect">
            <a:avLst/>
          </a:prstGeom>
        </p:spPr>
      </p:pic>
    </p:spTree>
    <p:extLst>
      <p:ext uri="{BB962C8B-B14F-4D97-AF65-F5344CB8AC3E}">
        <p14:creationId xmlns:p14="http://schemas.microsoft.com/office/powerpoint/2010/main" val="3099718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70766" y="255036"/>
            <a:ext cx="6282368" cy="4827869"/>
          </a:xfrm>
          <a:ln w="19050">
            <a:noFill/>
            <a:prstDash val="sysDot"/>
          </a:ln>
        </p:spPr>
        <p:txBody>
          <a:bodyPr vert="horz" lIns="91440" tIns="54864" rIns="91440" bIns="45720" rtlCol="0" anchor="t">
            <a:noAutofit/>
          </a:bodyPr>
          <a:lstStyle/>
          <a:p>
            <a:r>
              <a:rPr lang="en-GB" sz="3200" b="1">
                <a:latin typeface="+mj-lt"/>
                <a:cs typeface="Arial"/>
              </a:rPr>
              <a:t>The purpose of ICSs</a:t>
            </a:r>
          </a:p>
          <a:p>
            <a:pPr algn="l"/>
            <a:endParaRPr lang="en-GB" sz="1800">
              <a:latin typeface="+mj-lt"/>
              <a:cs typeface="Arial"/>
            </a:endParaRPr>
          </a:p>
          <a:p>
            <a:r>
              <a:rPr lang="en-GB" sz="1800">
                <a:effectLst/>
                <a:latin typeface="+mj-lt"/>
                <a:cs typeface="Arial"/>
              </a:rPr>
              <a:t>Integrated </a:t>
            </a:r>
            <a:r>
              <a:rPr lang="en-GB" sz="1800">
                <a:latin typeface="+mj-lt"/>
                <a:cs typeface="Arial"/>
              </a:rPr>
              <a:t>Care Systems are designed to</a:t>
            </a:r>
            <a:r>
              <a:rPr lang="en-GB" sz="1800">
                <a:effectLst/>
                <a:latin typeface="+mj-lt"/>
                <a:cs typeface="Arial"/>
              </a:rPr>
              <a:t>:</a:t>
            </a:r>
          </a:p>
          <a:p>
            <a:pPr marL="285750" indent="-285750" algn="l">
              <a:buChar char="•"/>
            </a:pPr>
            <a:endParaRPr lang="en-GB" sz="1800">
              <a:effectLst/>
              <a:latin typeface="+mj-lt"/>
            </a:endParaRPr>
          </a:p>
          <a:p>
            <a:pPr marL="285750" indent="-285750">
              <a:buChar char="•"/>
            </a:pPr>
            <a:r>
              <a:rPr lang="en-GB" sz="1800">
                <a:latin typeface="+mj-lt"/>
                <a:cs typeface="Arial"/>
              </a:rPr>
              <a:t>I</a:t>
            </a:r>
            <a:r>
              <a:rPr lang="en-GB" sz="1800" b="0" i="0">
                <a:effectLst/>
                <a:latin typeface="+mj-lt"/>
                <a:cs typeface="Arial"/>
              </a:rPr>
              <a:t>mprove the </a:t>
            </a:r>
            <a:r>
              <a:rPr lang="en-GB" sz="1800" b="1" i="0">
                <a:effectLst/>
                <a:latin typeface="+mj-lt"/>
                <a:cs typeface="Arial"/>
              </a:rPr>
              <a:t>health of the population </a:t>
            </a:r>
            <a:r>
              <a:rPr lang="en-GB" sz="1800" b="0" i="0">
                <a:effectLst/>
                <a:latin typeface="+mj-lt"/>
                <a:cs typeface="Arial"/>
              </a:rPr>
              <a:t>and health and care services </a:t>
            </a:r>
          </a:p>
          <a:p>
            <a:pPr marL="285750" indent="-285750">
              <a:buChar char="•"/>
            </a:pPr>
            <a:r>
              <a:rPr lang="en-GB" sz="1800" b="1" i="0">
                <a:effectLst/>
                <a:latin typeface="+mj-lt"/>
                <a:cs typeface="Arial"/>
              </a:rPr>
              <a:t>Remove inequalities </a:t>
            </a:r>
            <a:r>
              <a:rPr lang="en-GB" sz="1800" b="0" i="0">
                <a:effectLst/>
                <a:latin typeface="+mj-lt"/>
                <a:cs typeface="Arial"/>
              </a:rPr>
              <a:t>in people’s experience, access to care and results </a:t>
            </a:r>
          </a:p>
          <a:p>
            <a:pPr marL="285750" indent="-285750">
              <a:buChar char="•"/>
            </a:pPr>
            <a:r>
              <a:rPr lang="en-GB" sz="1800" b="0" i="0">
                <a:effectLst/>
                <a:latin typeface="+mj-lt"/>
                <a:cs typeface="Arial"/>
              </a:rPr>
              <a:t>Make </a:t>
            </a:r>
            <a:r>
              <a:rPr lang="en-GB" sz="1800" b="1" i="0">
                <a:effectLst/>
                <a:latin typeface="+mj-lt"/>
                <a:cs typeface="Arial"/>
              </a:rPr>
              <a:t>best use of resources</a:t>
            </a:r>
            <a:r>
              <a:rPr lang="en-GB" sz="1800" b="0" i="0">
                <a:effectLst/>
                <a:latin typeface="+mj-lt"/>
                <a:cs typeface="Arial"/>
              </a:rPr>
              <a:t>, working efficiently and effectively </a:t>
            </a:r>
            <a:endParaRPr lang="en-GB" sz="1800">
              <a:latin typeface="+mj-lt"/>
              <a:cs typeface="Arial"/>
            </a:endParaRPr>
          </a:p>
          <a:p>
            <a:pPr marL="285750" indent="-285750">
              <a:buChar char="•"/>
            </a:pPr>
            <a:r>
              <a:rPr lang="en-GB" sz="1800">
                <a:latin typeface="+mj-lt"/>
                <a:cs typeface="Arial"/>
              </a:rPr>
              <a:t>Support </a:t>
            </a:r>
            <a:r>
              <a:rPr lang="en-GB" sz="1800" b="1">
                <a:latin typeface="+mj-lt"/>
                <a:cs typeface="Arial"/>
              </a:rPr>
              <a:t>wider social and economic </a:t>
            </a:r>
            <a:r>
              <a:rPr lang="en-GB" sz="1800">
                <a:latin typeface="+mj-lt"/>
                <a:cs typeface="Arial"/>
              </a:rPr>
              <a:t>development in our communities </a:t>
            </a:r>
          </a:p>
          <a:p>
            <a:endParaRPr lang="en-GB" sz="1800">
              <a:latin typeface="+mj-lt"/>
            </a:endParaRPr>
          </a:p>
          <a:p>
            <a:r>
              <a:rPr lang="en-GB" sz="1800">
                <a:latin typeface="+mj-lt"/>
                <a:cs typeface="Arial"/>
              </a:rPr>
              <a:t>Our ICS is comprised of an </a:t>
            </a:r>
            <a:r>
              <a:rPr lang="en-GB" sz="1800" b="1">
                <a:latin typeface="+mj-lt"/>
                <a:cs typeface="Arial"/>
              </a:rPr>
              <a:t>Integrated Care Partnership</a:t>
            </a:r>
            <a:r>
              <a:rPr lang="en-GB" sz="1800">
                <a:latin typeface="+mj-lt"/>
                <a:cs typeface="Arial"/>
              </a:rPr>
              <a:t>, an </a:t>
            </a:r>
            <a:r>
              <a:rPr lang="en-GB" sz="1800" b="1">
                <a:latin typeface="+mj-lt"/>
                <a:cs typeface="Arial"/>
              </a:rPr>
              <a:t>Integrated Care Board</a:t>
            </a:r>
            <a:r>
              <a:rPr lang="en-GB" sz="1800">
                <a:latin typeface="+mj-lt"/>
                <a:cs typeface="Arial"/>
              </a:rPr>
              <a:t> and six </a:t>
            </a:r>
            <a:r>
              <a:rPr lang="en-GB" sz="1800" b="1">
                <a:latin typeface="+mj-lt"/>
                <a:cs typeface="Arial"/>
              </a:rPr>
              <a:t>Locality Partnerships</a:t>
            </a:r>
            <a:r>
              <a:rPr lang="en-GB" sz="1800">
                <a:latin typeface="+mj-lt"/>
                <a:cs typeface="Arial"/>
              </a:rPr>
              <a:t>.</a:t>
            </a:r>
            <a:endParaRPr lang="en-GB" sz="1800">
              <a:effectLst/>
              <a:latin typeface="+mj-lt"/>
              <a:ea typeface="Calibri" panose="020F0502020204030204" pitchFamily="34" charset="0"/>
            </a:endParaRPr>
          </a:p>
          <a:p>
            <a:endParaRPr lang="en-GB" sz="1200">
              <a:effectLst/>
              <a:latin typeface="+mj-lt"/>
              <a:ea typeface="Calibri" panose="020F0502020204030204" pitchFamily="34" charset="0"/>
            </a:endParaRPr>
          </a:p>
          <a:p>
            <a:endParaRPr lang="en-GB" sz="1200">
              <a:latin typeface="+mj-lt"/>
            </a:endParaRPr>
          </a:p>
          <a:p>
            <a:endParaRPr lang="en-GB" sz="1200">
              <a:latin typeface="+mj-lt"/>
            </a:endParaRPr>
          </a:p>
          <a:p>
            <a:endParaRPr lang="en-GB" sz="1200" b="0" i="0" u="none" strike="noStrike" baseline="0">
              <a:latin typeface="+mj-lt"/>
            </a:endParaRPr>
          </a:p>
          <a:p>
            <a:endParaRPr lang="en-GB" sz="1200" b="0" i="0" u="none" strike="noStrike" baseline="0">
              <a:latin typeface="+mj-lt"/>
            </a:endParaRPr>
          </a:p>
          <a:p>
            <a:endParaRPr lang="en-GB" sz="1200" b="1" i="0" u="none" strike="noStrike" baseline="0">
              <a:latin typeface="+mj-lt"/>
            </a:endParaRPr>
          </a:p>
        </p:txBody>
      </p:sp>
      <p:pic>
        <p:nvPicPr>
          <p:cNvPr id="5" name="Picture 4" descr="Healthier Together logo">
            <a:extLst>
              <a:ext uri="{FF2B5EF4-FFF2-40B4-BE49-F238E27FC236}">
                <a16:creationId xmlns:a16="http://schemas.microsoft.com/office/drawing/2014/main" id="{BF22B184-559F-4A97-B97D-E3883A19C1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pic>
        <p:nvPicPr>
          <p:cNvPr id="3" name="Picture 2" descr="Diagram&#10;&#10;Description automatically generated">
            <a:extLst>
              <a:ext uri="{FF2B5EF4-FFF2-40B4-BE49-F238E27FC236}">
                <a16:creationId xmlns:a16="http://schemas.microsoft.com/office/drawing/2014/main" id="{BD79FBE9-B93F-CC30-E758-18CCC41005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8662" y="444323"/>
            <a:ext cx="4781800" cy="4639854"/>
          </a:xfrm>
          <a:prstGeom prst="rect">
            <a:avLst/>
          </a:prstGeom>
        </p:spPr>
      </p:pic>
    </p:spTree>
    <p:extLst>
      <p:ext uri="{BB962C8B-B14F-4D97-AF65-F5344CB8AC3E}">
        <p14:creationId xmlns:p14="http://schemas.microsoft.com/office/powerpoint/2010/main" val="192421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E9D24D7-0C37-4E42-9E32-23902F044581}"/>
              </a:ext>
            </a:extLst>
          </p:cNvPr>
          <p:cNvSpPr>
            <a:spLocks noGrp="1"/>
          </p:cNvSpPr>
          <p:nvPr>
            <p:ph type="title"/>
          </p:nvPr>
        </p:nvSpPr>
        <p:spPr>
          <a:xfrm>
            <a:off x="-33130" y="97837"/>
            <a:ext cx="12361867" cy="526388"/>
          </a:xfrm>
          <a:ln w="19050">
            <a:noFill/>
            <a:prstDash val="sysDot"/>
          </a:ln>
        </p:spPr>
        <p:txBody>
          <a:bodyPr vert="horz" lIns="91440" tIns="64008" rIns="91440" bIns="45720" rtlCol="0" anchor="t">
            <a:noAutofit/>
          </a:bodyPr>
          <a:lstStyle/>
          <a:p>
            <a:pPr marL="27305" indent="118745"/>
            <a:r>
              <a:rPr lang="en-US">
                <a:latin typeface="Arial"/>
                <a:cs typeface="Arial"/>
              </a:rPr>
              <a:t>The ICS in BNSSG is </a:t>
            </a:r>
            <a:r>
              <a:rPr lang="en-US" err="1">
                <a:latin typeface="Arial"/>
                <a:cs typeface="Arial"/>
              </a:rPr>
              <a:t>organised</a:t>
            </a:r>
            <a:r>
              <a:rPr lang="en-US">
                <a:latin typeface="Arial"/>
                <a:cs typeface="Arial"/>
              </a:rPr>
              <a:t> into…</a:t>
            </a:r>
            <a:endParaRPr lang="en-US">
              <a:highlight>
                <a:srgbClr val="FFFF00"/>
              </a:highlight>
              <a:latin typeface="Arial"/>
              <a:cs typeface="Arial"/>
            </a:endParaRPr>
          </a:p>
        </p:txBody>
      </p:sp>
      <p:pic>
        <p:nvPicPr>
          <p:cNvPr id="5" name="Picture 4" descr="Healthier Together logo">
            <a:extLst>
              <a:ext uri="{FF2B5EF4-FFF2-40B4-BE49-F238E27FC236}">
                <a16:creationId xmlns:a16="http://schemas.microsoft.com/office/drawing/2014/main" id="{BF22B184-559F-4A97-B97D-E3883A19C1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grpSp>
        <p:nvGrpSpPr>
          <p:cNvPr id="9" name="Group 8">
            <a:extLst>
              <a:ext uri="{FF2B5EF4-FFF2-40B4-BE49-F238E27FC236}">
                <a16:creationId xmlns:a16="http://schemas.microsoft.com/office/drawing/2014/main" id="{75C63BFD-27CD-5895-486B-CF9F5B76EDEB}"/>
              </a:ext>
            </a:extLst>
          </p:cNvPr>
          <p:cNvGrpSpPr/>
          <p:nvPr/>
        </p:nvGrpSpPr>
        <p:grpSpPr>
          <a:xfrm>
            <a:off x="1086868" y="1173576"/>
            <a:ext cx="10336203" cy="709162"/>
            <a:chOff x="2419950" y="1291"/>
            <a:chExt cx="9810440" cy="756347"/>
          </a:xfrm>
        </p:grpSpPr>
        <p:sp>
          <p:nvSpPr>
            <p:cNvPr id="10" name="Arrow: Pentagon 9">
              <a:extLst>
                <a:ext uri="{FF2B5EF4-FFF2-40B4-BE49-F238E27FC236}">
                  <a16:creationId xmlns:a16="http://schemas.microsoft.com/office/drawing/2014/main" id="{BE4F1481-2C05-96E8-1686-077797140796}"/>
                </a:ext>
              </a:extLst>
            </p:cNvPr>
            <p:cNvSpPr/>
            <p:nvPr/>
          </p:nvSpPr>
          <p:spPr>
            <a:xfrm rot="10800000">
              <a:off x="2419950" y="1291"/>
              <a:ext cx="9810440" cy="75634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Arrow: Pentagon 4">
              <a:extLst>
                <a:ext uri="{FF2B5EF4-FFF2-40B4-BE49-F238E27FC236}">
                  <a16:creationId xmlns:a16="http://schemas.microsoft.com/office/drawing/2014/main" id="{50BE1018-FFFB-B8FE-215C-A2C91ED8DA07}"/>
                </a:ext>
              </a:extLst>
            </p:cNvPr>
            <p:cNvSpPr txBox="1"/>
            <p:nvPr/>
          </p:nvSpPr>
          <p:spPr>
            <a:xfrm rot="21600000">
              <a:off x="2609037" y="1291"/>
              <a:ext cx="9621353" cy="756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783" tIns="68580" rIns="128016" bIns="68580" numCol="1" spcCol="1270" anchor="ctr" anchorCtr="0">
              <a:noAutofit/>
            </a:bodyPr>
            <a:lstStyle/>
            <a:p>
              <a:pPr lvl="0"/>
              <a:r>
                <a:rPr lang="en-GB" b="1"/>
                <a:t>Integrated Care Partnership: </a:t>
              </a:r>
              <a:r>
                <a:rPr lang="en-GB"/>
                <a:t>Meeting of senior civic, community and health leaders in BNSSG. Sets overall strategic direction for the system</a:t>
              </a:r>
            </a:p>
          </p:txBody>
        </p:sp>
      </p:grpSp>
      <p:grpSp>
        <p:nvGrpSpPr>
          <p:cNvPr id="13" name="Group 12">
            <a:extLst>
              <a:ext uri="{FF2B5EF4-FFF2-40B4-BE49-F238E27FC236}">
                <a16:creationId xmlns:a16="http://schemas.microsoft.com/office/drawing/2014/main" id="{851472D4-9462-756F-DF41-B19CC4EA4CCC}"/>
              </a:ext>
            </a:extLst>
          </p:cNvPr>
          <p:cNvGrpSpPr/>
          <p:nvPr/>
        </p:nvGrpSpPr>
        <p:grpSpPr>
          <a:xfrm>
            <a:off x="1086869" y="1932961"/>
            <a:ext cx="10336203" cy="799046"/>
            <a:chOff x="2419950" y="1291"/>
            <a:chExt cx="9810440" cy="756347"/>
          </a:xfrm>
        </p:grpSpPr>
        <p:sp>
          <p:nvSpPr>
            <p:cNvPr id="14" name="Arrow: Pentagon 13">
              <a:extLst>
                <a:ext uri="{FF2B5EF4-FFF2-40B4-BE49-F238E27FC236}">
                  <a16:creationId xmlns:a16="http://schemas.microsoft.com/office/drawing/2014/main" id="{3BBDD845-D92B-FCD1-59B6-13B77AC2938A}"/>
                </a:ext>
              </a:extLst>
            </p:cNvPr>
            <p:cNvSpPr/>
            <p:nvPr/>
          </p:nvSpPr>
          <p:spPr>
            <a:xfrm rot="10800000">
              <a:off x="2419950" y="1291"/>
              <a:ext cx="9810440" cy="75634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Arrow: Pentagon 4">
              <a:extLst>
                <a:ext uri="{FF2B5EF4-FFF2-40B4-BE49-F238E27FC236}">
                  <a16:creationId xmlns:a16="http://schemas.microsoft.com/office/drawing/2014/main" id="{6741175C-B17E-C871-F0A2-2DC88D9C1691}"/>
                </a:ext>
              </a:extLst>
            </p:cNvPr>
            <p:cNvSpPr txBox="1"/>
            <p:nvPr/>
          </p:nvSpPr>
          <p:spPr>
            <a:xfrm rot="21600000">
              <a:off x="2609037" y="1291"/>
              <a:ext cx="9621353" cy="756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783" tIns="68580" rIns="128016" bIns="68580" numCol="1" spcCol="1270" anchor="ctr" anchorCtr="0">
              <a:noAutofit/>
            </a:bodyPr>
            <a:lstStyle/>
            <a:p>
              <a:pPr lvl="0"/>
              <a:r>
                <a:rPr lang="en-GB" b="1"/>
                <a:t>ICB Board: </a:t>
              </a:r>
              <a:r>
                <a:rPr lang="en-GB"/>
                <a:t>Decision making body including partnership representatives and non-executive members. Responsible for delivering the strategy and jointly deciding how to spend NHS money</a:t>
              </a:r>
            </a:p>
          </p:txBody>
        </p:sp>
      </p:grpSp>
      <p:grpSp>
        <p:nvGrpSpPr>
          <p:cNvPr id="16" name="Group 15">
            <a:extLst>
              <a:ext uri="{FF2B5EF4-FFF2-40B4-BE49-F238E27FC236}">
                <a16:creationId xmlns:a16="http://schemas.microsoft.com/office/drawing/2014/main" id="{9A669A8D-295A-2CC3-F452-F1FCD5594F63}"/>
              </a:ext>
            </a:extLst>
          </p:cNvPr>
          <p:cNvGrpSpPr/>
          <p:nvPr/>
        </p:nvGrpSpPr>
        <p:grpSpPr>
          <a:xfrm>
            <a:off x="1070703" y="2806033"/>
            <a:ext cx="10336203" cy="766061"/>
            <a:chOff x="2419950" y="1291"/>
            <a:chExt cx="9810440" cy="756347"/>
          </a:xfrm>
        </p:grpSpPr>
        <p:sp>
          <p:nvSpPr>
            <p:cNvPr id="17" name="Arrow: Pentagon 16">
              <a:extLst>
                <a:ext uri="{FF2B5EF4-FFF2-40B4-BE49-F238E27FC236}">
                  <a16:creationId xmlns:a16="http://schemas.microsoft.com/office/drawing/2014/main" id="{602B6C6C-9C8A-3043-E7F2-9D96A4625787}"/>
                </a:ext>
              </a:extLst>
            </p:cNvPr>
            <p:cNvSpPr/>
            <p:nvPr/>
          </p:nvSpPr>
          <p:spPr>
            <a:xfrm rot="10800000">
              <a:off x="2419950" y="1291"/>
              <a:ext cx="9810440" cy="75634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Arrow: Pentagon 4">
              <a:extLst>
                <a:ext uri="{FF2B5EF4-FFF2-40B4-BE49-F238E27FC236}">
                  <a16:creationId xmlns:a16="http://schemas.microsoft.com/office/drawing/2014/main" id="{A135F2DC-E4EC-D725-9206-F38F08F3C710}"/>
                </a:ext>
              </a:extLst>
            </p:cNvPr>
            <p:cNvSpPr txBox="1"/>
            <p:nvPr/>
          </p:nvSpPr>
          <p:spPr>
            <a:xfrm>
              <a:off x="2609037" y="1291"/>
              <a:ext cx="9621353" cy="756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783" tIns="68580" rIns="128016" bIns="68580" numCol="1" spcCol="1270" anchor="ctr" anchorCtr="0">
              <a:noAutofit/>
            </a:bodyPr>
            <a:lstStyle/>
            <a:p>
              <a:pPr lvl="0"/>
              <a:r>
                <a:rPr lang="en-GB" b="1"/>
                <a:t>ICB Board Committees: </a:t>
              </a:r>
              <a:r>
                <a:rPr lang="en-GB"/>
                <a:t>Chaired by non-executive members of the ICB Board, but also attended by non-executive directors of member organisations</a:t>
              </a:r>
            </a:p>
          </p:txBody>
        </p:sp>
      </p:grpSp>
      <p:grpSp>
        <p:nvGrpSpPr>
          <p:cNvPr id="19" name="Group 18">
            <a:extLst>
              <a:ext uri="{FF2B5EF4-FFF2-40B4-BE49-F238E27FC236}">
                <a16:creationId xmlns:a16="http://schemas.microsoft.com/office/drawing/2014/main" id="{BA270597-0D41-6E67-D3B0-2B8535E8F7F7}"/>
              </a:ext>
            </a:extLst>
          </p:cNvPr>
          <p:cNvGrpSpPr/>
          <p:nvPr/>
        </p:nvGrpSpPr>
        <p:grpSpPr>
          <a:xfrm>
            <a:off x="1070704" y="3621160"/>
            <a:ext cx="10336203" cy="783182"/>
            <a:chOff x="2419950" y="1291"/>
            <a:chExt cx="9810440" cy="756347"/>
          </a:xfrm>
        </p:grpSpPr>
        <p:sp>
          <p:nvSpPr>
            <p:cNvPr id="20" name="Arrow: Pentagon 19">
              <a:extLst>
                <a:ext uri="{FF2B5EF4-FFF2-40B4-BE49-F238E27FC236}">
                  <a16:creationId xmlns:a16="http://schemas.microsoft.com/office/drawing/2014/main" id="{069CE0C3-4943-DF78-B806-CC78743A9165}"/>
                </a:ext>
              </a:extLst>
            </p:cNvPr>
            <p:cNvSpPr/>
            <p:nvPr/>
          </p:nvSpPr>
          <p:spPr>
            <a:xfrm rot="10800000">
              <a:off x="2419950" y="1291"/>
              <a:ext cx="9810440" cy="75634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Arrow: Pentagon 4">
              <a:extLst>
                <a:ext uri="{FF2B5EF4-FFF2-40B4-BE49-F238E27FC236}">
                  <a16:creationId xmlns:a16="http://schemas.microsoft.com/office/drawing/2014/main" id="{93AB869E-C23B-EF13-99CB-E3A3353E74C5}"/>
                </a:ext>
              </a:extLst>
            </p:cNvPr>
            <p:cNvSpPr txBox="1"/>
            <p:nvPr/>
          </p:nvSpPr>
          <p:spPr>
            <a:xfrm rot="21600000">
              <a:off x="2609037" y="1291"/>
              <a:ext cx="9621353" cy="756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783" tIns="68580" rIns="128016" bIns="68580" numCol="1" spcCol="1270" anchor="ctr" anchorCtr="0">
              <a:noAutofit/>
            </a:bodyPr>
            <a:lstStyle/>
            <a:p>
              <a:pPr lvl="0"/>
              <a:r>
                <a:rPr lang="en-GB" b="1"/>
                <a:t>Integrated Care Board: </a:t>
              </a:r>
              <a:r>
                <a:rPr lang="en-GB"/>
                <a:t>Staffed by people previously working in the CCG, but are now working to the instructions of the ICB Board, on behalf of the whole system (no purchaser/provider split)  </a:t>
              </a:r>
            </a:p>
          </p:txBody>
        </p:sp>
      </p:grpSp>
      <p:pic>
        <p:nvPicPr>
          <p:cNvPr id="29" name="Graphic 28" descr="Meeting with solid fill">
            <a:extLst>
              <a:ext uri="{FF2B5EF4-FFF2-40B4-BE49-F238E27FC236}">
                <a16:creationId xmlns:a16="http://schemas.microsoft.com/office/drawing/2014/main" id="{9C8FABBC-5848-CCF2-2C7D-7509E906BE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602" y="1998469"/>
            <a:ext cx="696408" cy="696408"/>
          </a:xfrm>
          <a:prstGeom prst="rect">
            <a:avLst/>
          </a:prstGeom>
        </p:spPr>
      </p:pic>
      <p:pic>
        <p:nvPicPr>
          <p:cNvPr id="30" name="Graphic 29" descr="Connections with solid fill">
            <a:extLst>
              <a:ext uri="{FF2B5EF4-FFF2-40B4-BE49-F238E27FC236}">
                <a16:creationId xmlns:a16="http://schemas.microsoft.com/office/drawing/2014/main" id="{1800F551-9819-3527-3E2E-C9424EFBCF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9571" y="4461368"/>
            <a:ext cx="678114" cy="678114"/>
          </a:xfrm>
          <a:prstGeom prst="rect">
            <a:avLst/>
          </a:prstGeom>
        </p:spPr>
      </p:pic>
      <p:pic>
        <p:nvPicPr>
          <p:cNvPr id="31" name="Graphic 30" descr="Group success with solid fill">
            <a:extLst>
              <a:ext uri="{FF2B5EF4-FFF2-40B4-BE49-F238E27FC236}">
                <a16:creationId xmlns:a16="http://schemas.microsoft.com/office/drawing/2014/main" id="{7FE5E45A-9FC1-AC7A-3949-F044820673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1885" y="3683227"/>
            <a:ext cx="688860" cy="688860"/>
          </a:xfrm>
          <a:prstGeom prst="rect">
            <a:avLst/>
          </a:prstGeom>
        </p:spPr>
      </p:pic>
      <p:pic>
        <p:nvPicPr>
          <p:cNvPr id="33" name="Graphic 32" descr="Presentation with pie chart with solid fill">
            <a:extLst>
              <a:ext uri="{FF2B5EF4-FFF2-40B4-BE49-F238E27FC236}">
                <a16:creationId xmlns:a16="http://schemas.microsoft.com/office/drawing/2014/main" id="{C58C28E9-CC49-F48A-0134-8187D1D854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5606" y="2771635"/>
            <a:ext cx="914400" cy="914400"/>
          </a:xfrm>
          <a:prstGeom prst="rect">
            <a:avLst/>
          </a:prstGeom>
        </p:spPr>
      </p:pic>
      <p:pic>
        <p:nvPicPr>
          <p:cNvPr id="35" name="Graphic 34" descr="Map compass with solid fill">
            <a:extLst>
              <a:ext uri="{FF2B5EF4-FFF2-40B4-BE49-F238E27FC236}">
                <a16:creationId xmlns:a16="http://schemas.microsoft.com/office/drawing/2014/main" id="{EE85C59A-FA2B-C585-11E2-E868BFB103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7528" y="1102599"/>
            <a:ext cx="914400" cy="914400"/>
          </a:xfrm>
          <a:prstGeom prst="rect">
            <a:avLst/>
          </a:prstGeom>
        </p:spPr>
      </p:pic>
      <p:grpSp>
        <p:nvGrpSpPr>
          <p:cNvPr id="38" name="Group 37">
            <a:extLst>
              <a:ext uri="{FF2B5EF4-FFF2-40B4-BE49-F238E27FC236}">
                <a16:creationId xmlns:a16="http://schemas.microsoft.com/office/drawing/2014/main" id="{6453F5E2-4B62-741C-AE7C-C3B802A90DAB}"/>
              </a:ext>
            </a:extLst>
          </p:cNvPr>
          <p:cNvGrpSpPr/>
          <p:nvPr/>
        </p:nvGrpSpPr>
        <p:grpSpPr>
          <a:xfrm>
            <a:off x="1103034" y="4461368"/>
            <a:ext cx="10303874" cy="783182"/>
            <a:chOff x="2419950" y="1291"/>
            <a:chExt cx="9810440" cy="756347"/>
          </a:xfrm>
        </p:grpSpPr>
        <p:sp>
          <p:nvSpPr>
            <p:cNvPr id="39" name="Arrow: Pentagon 38">
              <a:extLst>
                <a:ext uri="{FF2B5EF4-FFF2-40B4-BE49-F238E27FC236}">
                  <a16:creationId xmlns:a16="http://schemas.microsoft.com/office/drawing/2014/main" id="{CCB126FB-0BD9-F080-2D7B-49DF39B93F0F}"/>
                </a:ext>
              </a:extLst>
            </p:cNvPr>
            <p:cNvSpPr/>
            <p:nvPr/>
          </p:nvSpPr>
          <p:spPr>
            <a:xfrm rot="10800000">
              <a:off x="2419950" y="1291"/>
              <a:ext cx="9810440" cy="75634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Arrow: Pentagon 4">
              <a:extLst>
                <a:ext uri="{FF2B5EF4-FFF2-40B4-BE49-F238E27FC236}">
                  <a16:creationId xmlns:a16="http://schemas.microsoft.com/office/drawing/2014/main" id="{7742CE0B-3138-697D-113A-B27AC5AF6F61}"/>
                </a:ext>
              </a:extLst>
            </p:cNvPr>
            <p:cNvSpPr txBox="1"/>
            <p:nvPr/>
          </p:nvSpPr>
          <p:spPr>
            <a:xfrm rot="21600000">
              <a:off x="2609037" y="1291"/>
              <a:ext cx="9621353" cy="756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783" tIns="68580" rIns="128016" bIns="68580" numCol="1" spcCol="1270" anchor="ctr" anchorCtr="0">
              <a:noAutofit/>
            </a:bodyPr>
            <a:lstStyle/>
            <a:p>
              <a:pPr lvl="0"/>
              <a:r>
                <a:rPr lang="en-GB" b="1" dirty="0"/>
                <a:t>Locality partnerships: </a:t>
              </a:r>
              <a:r>
                <a:rPr lang="en-GB" dirty="0"/>
                <a:t>Working at a local level within the ICS responding to the unique needs of local populations </a:t>
              </a:r>
            </a:p>
          </p:txBody>
        </p:sp>
      </p:grpSp>
    </p:spTree>
    <p:extLst>
      <p:ext uri="{BB962C8B-B14F-4D97-AF65-F5344CB8AC3E}">
        <p14:creationId xmlns:p14="http://schemas.microsoft.com/office/powerpoint/2010/main" val="3560659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E9D24D7-0C37-4E42-9E32-23902F044581}"/>
              </a:ext>
            </a:extLst>
          </p:cNvPr>
          <p:cNvSpPr>
            <a:spLocks noGrp="1"/>
          </p:cNvSpPr>
          <p:nvPr>
            <p:ph type="title"/>
          </p:nvPr>
        </p:nvSpPr>
        <p:spPr>
          <a:xfrm>
            <a:off x="-33130" y="97837"/>
            <a:ext cx="12361867" cy="526388"/>
          </a:xfrm>
          <a:ln w="19050">
            <a:noFill/>
            <a:prstDash val="sysDot"/>
          </a:ln>
        </p:spPr>
        <p:txBody>
          <a:bodyPr vert="horz" lIns="91440" tIns="64008" rIns="91440" bIns="45720" rtlCol="0" anchor="t">
            <a:noAutofit/>
          </a:bodyPr>
          <a:lstStyle/>
          <a:p>
            <a:pPr marL="27305" indent="118745"/>
            <a:r>
              <a:rPr lang="en-US">
                <a:latin typeface="Arial"/>
                <a:cs typeface="Arial"/>
              </a:rPr>
              <a:t>The BNSSG ICS in more detail</a:t>
            </a:r>
            <a:endParaRPr lang="en-US">
              <a:highlight>
                <a:srgbClr val="FFFF00"/>
              </a:highlight>
              <a:latin typeface="Arial"/>
              <a:cs typeface="Arial"/>
            </a:endParaRPr>
          </a:p>
        </p:txBody>
      </p:sp>
      <p:sp>
        <p:nvSpPr>
          <p:cNvPr id="4" name="Text Placeholder 3"/>
          <p:cNvSpPr>
            <a:spLocks noGrp="1"/>
          </p:cNvSpPr>
          <p:nvPr>
            <p:ph type="body" sz="quarter" idx="14"/>
          </p:nvPr>
        </p:nvSpPr>
        <p:spPr>
          <a:xfrm>
            <a:off x="2876469" y="704026"/>
            <a:ext cx="9315531" cy="5157062"/>
          </a:xfrm>
          <a:ln w="19050">
            <a:noFill/>
            <a:prstDash val="sysDot"/>
          </a:ln>
        </p:spPr>
        <p:txBody>
          <a:bodyPr vert="horz" lIns="91440" tIns="54864" rIns="91440" bIns="45720" rtlCol="0" anchor="t">
            <a:noAutofit/>
          </a:bodyPr>
          <a:lstStyle/>
          <a:p>
            <a:pPr>
              <a:spcBef>
                <a:spcPts val="0"/>
              </a:spcBef>
            </a:pPr>
            <a:r>
              <a:rPr lang="en-GB" sz="1800" dirty="0">
                <a:latin typeface="Arial"/>
                <a:cs typeface="Arial"/>
              </a:rPr>
              <a:t>The </a:t>
            </a:r>
            <a:r>
              <a:rPr lang="en-GB" sz="1800" b="0" i="0" u="none" strike="noStrike" baseline="0" dirty="0">
                <a:latin typeface="Arial"/>
                <a:cs typeface="Arial"/>
                <a:hlinkClick r:id="rId2"/>
              </a:rPr>
              <a:t>Integrated Care Partnership</a:t>
            </a:r>
            <a:r>
              <a:rPr lang="en-GB" sz="1800" dirty="0">
                <a:latin typeface="Arial"/>
                <a:cs typeface="Arial"/>
              </a:rPr>
              <a:t> </a:t>
            </a:r>
            <a:r>
              <a:rPr lang="en-GB" sz="1800" b="0" i="0" u="none" strike="noStrike" baseline="0" dirty="0">
                <a:latin typeface="Arial"/>
                <a:cs typeface="Arial"/>
              </a:rPr>
              <a:t>is a </a:t>
            </a:r>
            <a:r>
              <a:rPr lang="en-GB" sz="1800" dirty="0">
                <a:latin typeface="Arial"/>
                <a:cs typeface="Arial"/>
              </a:rPr>
              <a:t>statutory committee. It brings together a range of partners including NHS organisations, local authorities and representatives from voluntary sector and community groups. It is responsible for setting the overall strategic direction for the system. </a:t>
            </a:r>
          </a:p>
          <a:p>
            <a:pPr>
              <a:spcBef>
                <a:spcPts val="0"/>
              </a:spcBef>
            </a:pPr>
            <a:endParaRPr lang="en-GB" sz="1800" dirty="0">
              <a:latin typeface="Arial"/>
              <a:cs typeface="Arial"/>
            </a:endParaRPr>
          </a:p>
          <a:p>
            <a:pPr>
              <a:spcBef>
                <a:spcPts val="0"/>
              </a:spcBef>
            </a:pPr>
            <a:r>
              <a:rPr lang="en-GB" sz="1800" dirty="0">
                <a:latin typeface="Arial"/>
                <a:cs typeface="Arial"/>
              </a:rPr>
              <a:t>The </a:t>
            </a:r>
            <a:r>
              <a:rPr lang="en-GB" sz="1800" dirty="0">
                <a:latin typeface="Arial"/>
                <a:cs typeface="Arial"/>
                <a:hlinkClick r:id="rId3"/>
              </a:rPr>
              <a:t>In</a:t>
            </a:r>
            <a:r>
              <a:rPr lang="en-GB" sz="1800" b="0" i="0" u="none" strike="noStrike" baseline="0" dirty="0">
                <a:latin typeface="Arial"/>
                <a:cs typeface="Arial"/>
                <a:hlinkClick r:id="rId3"/>
              </a:rPr>
              <a:t>tegrated Care Board</a:t>
            </a:r>
            <a:r>
              <a:rPr lang="en-GB" sz="1800" b="0" i="0" u="none" strike="noStrike" baseline="0" dirty="0">
                <a:latin typeface="Arial"/>
                <a:cs typeface="Arial"/>
              </a:rPr>
              <a:t> is the </a:t>
            </a:r>
            <a:r>
              <a:rPr lang="en-GB" sz="1800" dirty="0">
                <a:latin typeface="Arial"/>
                <a:cs typeface="Arial"/>
              </a:rPr>
              <a:t>new organisation</a:t>
            </a:r>
            <a:r>
              <a:rPr lang="en-GB" sz="1800" b="0" i="0" u="none" strike="noStrike" baseline="0" dirty="0">
                <a:latin typeface="Arial"/>
                <a:cs typeface="Arial"/>
              </a:rPr>
              <a:t> </a:t>
            </a:r>
            <a:r>
              <a:rPr lang="en-GB" sz="1800" dirty="0">
                <a:latin typeface="Arial"/>
                <a:cs typeface="Arial"/>
              </a:rPr>
              <a:t>responsible for the planning and allocation of NHS resources. Now that ICBs are legally established, Clinical Commissioning Groups across the country have been abolished. The organisation is governed by an ICB Board which is made up of NHS and local authority chief executives.</a:t>
            </a:r>
            <a:endParaRPr lang="en-GB" sz="1800" dirty="0"/>
          </a:p>
          <a:p>
            <a:pPr>
              <a:spcBef>
                <a:spcPts val="0"/>
              </a:spcBef>
            </a:pPr>
            <a:br>
              <a:rPr lang="en-GB" sz="1600" dirty="0"/>
            </a:br>
            <a:endParaRPr lang="en-GB" sz="1600" dirty="0"/>
          </a:p>
          <a:p>
            <a:pPr>
              <a:spcBef>
                <a:spcPts val="0"/>
              </a:spcBef>
            </a:pPr>
            <a:r>
              <a:rPr lang="en-GB" sz="1800" dirty="0">
                <a:latin typeface="Arial"/>
                <a:cs typeface="Arial"/>
                <a:hlinkClick r:id="rId4"/>
              </a:rPr>
              <a:t>Locality Partnerships</a:t>
            </a:r>
            <a:r>
              <a:rPr lang="en-GB" sz="1800" dirty="0">
                <a:latin typeface="Arial"/>
                <a:cs typeface="Arial"/>
              </a:rPr>
              <a:t> operate on a smaller scale within the ICS, responding to the unique needs of local populations. The six </a:t>
            </a:r>
            <a:r>
              <a:rPr lang="en-GB" sz="1800" b="0" i="0" u="none" strike="noStrike" baseline="0" dirty="0">
                <a:latin typeface="Arial"/>
                <a:cs typeface="Arial"/>
              </a:rPr>
              <a:t>in </a:t>
            </a:r>
            <a:r>
              <a:rPr lang="en-GB" sz="1800" dirty="0">
                <a:latin typeface="Arial"/>
                <a:cs typeface="Arial"/>
              </a:rPr>
              <a:t>our area are South</a:t>
            </a:r>
            <a:r>
              <a:rPr lang="en-GB" sz="1800" i="0" u="none" strike="noStrike" baseline="0" dirty="0">
                <a:latin typeface="Arial"/>
                <a:cs typeface="Arial"/>
              </a:rPr>
              <a:t> Gloucestershire, North and West </a:t>
            </a:r>
            <a:r>
              <a:rPr lang="en-GB" sz="1800" i="0" u="none" strike="noStrike" baseline="0" dirty="0" err="1">
                <a:latin typeface="Arial"/>
                <a:cs typeface="Arial"/>
              </a:rPr>
              <a:t>Bristol,</a:t>
            </a:r>
            <a:r>
              <a:rPr lang="en-GB" sz="1800" i="0" u="none" strike="noStrike" baseline="0" dirty="0">
                <a:latin typeface="Arial"/>
                <a:cs typeface="Arial"/>
              </a:rPr>
              <a:t> Inner City and East </a:t>
            </a:r>
            <a:r>
              <a:rPr lang="en-GB" sz="1800" i="0" u="none" strike="noStrike" baseline="0" dirty="0" err="1">
                <a:latin typeface="Arial"/>
                <a:cs typeface="Arial"/>
              </a:rPr>
              <a:t>Bristol,</a:t>
            </a:r>
            <a:r>
              <a:rPr lang="en-GB" sz="1800" i="0" u="none" strike="noStrike" baseline="0" dirty="0">
                <a:latin typeface="Arial"/>
                <a:cs typeface="Arial"/>
              </a:rPr>
              <a:t> South </a:t>
            </a:r>
            <a:r>
              <a:rPr lang="en-GB" sz="1800" i="0" u="none" strike="noStrike" baseline="0" dirty="0" err="1">
                <a:latin typeface="Arial"/>
                <a:cs typeface="Arial"/>
              </a:rPr>
              <a:t>Bristol,</a:t>
            </a:r>
            <a:r>
              <a:rPr lang="en-GB" sz="1800" i="0" u="none" strike="noStrike" baseline="0" dirty="0">
                <a:latin typeface="Arial"/>
                <a:cs typeface="Arial"/>
              </a:rPr>
              <a:t> Woodspring, and Weston, Worle and Villages.</a:t>
            </a:r>
            <a:r>
              <a:rPr lang="en-GB" sz="1800" dirty="0">
                <a:latin typeface="Arial"/>
                <a:cs typeface="Arial"/>
              </a:rPr>
              <a:t> Locality Partnerships</a:t>
            </a:r>
            <a:r>
              <a:rPr lang="en-GB" sz="1800" b="0" i="0" u="none" strike="noStrike" baseline="0" dirty="0">
                <a:latin typeface="Arial"/>
                <a:cs typeface="Arial"/>
              </a:rPr>
              <a:t> </a:t>
            </a:r>
            <a:r>
              <a:rPr lang="en-GB" sz="1800" dirty="0">
                <a:latin typeface="Arial"/>
                <a:cs typeface="Arial"/>
              </a:rPr>
              <a:t>may include </a:t>
            </a:r>
            <a:r>
              <a:rPr lang="en-GB" sz="1800" b="0" i="0" u="none" strike="noStrike" baseline="0" dirty="0">
                <a:latin typeface="Arial"/>
                <a:cs typeface="Arial"/>
              </a:rPr>
              <a:t>general practice, </a:t>
            </a:r>
            <a:r>
              <a:rPr lang="en-GB" sz="1800" dirty="0">
                <a:latin typeface="Arial"/>
                <a:cs typeface="Arial"/>
              </a:rPr>
              <a:t>social</a:t>
            </a:r>
            <a:r>
              <a:rPr lang="en-GB" sz="1800" b="0" i="0" u="none" strike="noStrike" baseline="0" dirty="0">
                <a:latin typeface="Arial"/>
                <a:cs typeface="Arial"/>
              </a:rPr>
              <a:t> care, community services, hospitals, voluntary sector, and mental health services – </a:t>
            </a:r>
            <a:r>
              <a:rPr lang="en-GB" sz="1800" dirty="0">
                <a:latin typeface="Arial"/>
                <a:cs typeface="Arial"/>
              </a:rPr>
              <a:t>working alongside local people and communities to improve health and wellbeing. </a:t>
            </a:r>
            <a:endParaRPr lang="en-GB" sz="1400" b="0" i="0" u="none" strike="noStrike" baseline="0" dirty="0">
              <a:latin typeface="Arial" panose="020B0604020202020204" pitchFamily="34" charset="0"/>
            </a:endParaRPr>
          </a:p>
          <a:p>
            <a:endParaRPr lang="en-GB" sz="1400" dirty="0"/>
          </a:p>
          <a:p>
            <a:endParaRPr lang="en-GB" sz="1400" b="0" i="0" u="none" strike="noStrike" baseline="0" dirty="0">
              <a:latin typeface="Arial" panose="020B0604020202020204" pitchFamily="34" charset="0"/>
            </a:endParaRPr>
          </a:p>
          <a:p>
            <a:endParaRPr lang="en-GB" sz="1800" b="0" i="0" u="none" strike="noStrike" baseline="0" dirty="0">
              <a:latin typeface="Arial" panose="020B0604020202020204" pitchFamily="34" charset="0"/>
            </a:endParaRPr>
          </a:p>
          <a:p>
            <a:endParaRPr lang="en-GB" sz="1800" b="1" i="0" u="none" strike="noStrike" baseline="0" dirty="0">
              <a:latin typeface="Arial" panose="020B0604020202020204" pitchFamily="34" charset="0"/>
            </a:endParaRPr>
          </a:p>
        </p:txBody>
      </p:sp>
      <p:pic>
        <p:nvPicPr>
          <p:cNvPr id="5" name="Picture 4" descr="Healthier Together logo">
            <a:extLst>
              <a:ext uri="{FF2B5EF4-FFF2-40B4-BE49-F238E27FC236}">
                <a16:creationId xmlns:a16="http://schemas.microsoft.com/office/drawing/2014/main" id="{BF22B184-559F-4A97-B97D-E3883A19C1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028852"/>
            <a:ext cx="1501540" cy="678114"/>
          </a:xfrm>
          <a:prstGeom prst="rect">
            <a:avLst/>
          </a:prstGeom>
        </p:spPr>
      </p:pic>
      <p:sp>
        <p:nvSpPr>
          <p:cNvPr id="7" name="TextBox 6">
            <a:extLst>
              <a:ext uri="{FF2B5EF4-FFF2-40B4-BE49-F238E27FC236}">
                <a16:creationId xmlns:a16="http://schemas.microsoft.com/office/drawing/2014/main" id="{615DC17C-31E9-4D61-BBF8-D64B2225AE22}"/>
              </a:ext>
            </a:extLst>
          </p:cNvPr>
          <p:cNvSpPr txBox="1"/>
          <p:nvPr/>
        </p:nvSpPr>
        <p:spPr>
          <a:xfrm>
            <a:off x="110267" y="2174681"/>
            <a:ext cx="2523047" cy="1354217"/>
          </a:xfrm>
          <a:prstGeom prst="rect">
            <a:avLst/>
          </a:prstGeom>
          <a:solidFill>
            <a:srgbClr val="009DCC"/>
          </a:solidFill>
        </p:spPr>
        <p:txBody>
          <a:bodyPr wrap="square" lIns="91440" tIns="45720" rIns="91440" bIns="45720" rtlCol="0" anchor="t">
            <a:spAutoFit/>
          </a:bodyPr>
          <a:lstStyle/>
          <a:p>
            <a:r>
              <a:rPr lang="en-GB" b="1">
                <a:solidFill>
                  <a:schemeClr val="bg1"/>
                </a:solidFill>
              </a:rPr>
              <a:t>What is the Integrated Care Board (ICB)?</a:t>
            </a:r>
            <a:endParaRPr lang="en-GB" b="1">
              <a:solidFill>
                <a:schemeClr val="bg1"/>
              </a:solidFill>
              <a:cs typeface="Arial"/>
            </a:endParaRPr>
          </a:p>
          <a:p>
            <a:br>
              <a:rPr lang="en-GB" sz="1400" b="1"/>
            </a:br>
            <a:endParaRPr lang="en-GB" sz="1400" b="1">
              <a:solidFill>
                <a:schemeClr val="bg1"/>
              </a:solidFill>
              <a:cs typeface="Calibri"/>
            </a:endParaRPr>
          </a:p>
        </p:txBody>
      </p:sp>
      <p:sp>
        <p:nvSpPr>
          <p:cNvPr id="8" name="TextBox 7">
            <a:extLst>
              <a:ext uri="{FF2B5EF4-FFF2-40B4-BE49-F238E27FC236}">
                <a16:creationId xmlns:a16="http://schemas.microsoft.com/office/drawing/2014/main" id="{39B84432-7573-48DC-8982-014C7C061EEF}"/>
              </a:ext>
            </a:extLst>
          </p:cNvPr>
          <p:cNvSpPr txBox="1"/>
          <p:nvPr/>
        </p:nvSpPr>
        <p:spPr>
          <a:xfrm>
            <a:off x="145592" y="704026"/>
            <a:ext cx="2487723" cy="1138773"/>
          </a:xfrm>
          <a:prstGeom prst="rect">
            <a:avLst/>
          </a:prstGeom>
          <a:solidFill>
            <a:schemeClr val="accent5">
              <a:lumMod val="50000"/>
            </a:schemeClr>
          </a:solidFill>
        </p:spPr>
        <p:txBody>
          <a:bodyPr wrap="square" lIns="91440" tIns="45720" rIns="91440" bIns="45720" rtlCol="0" anchor="t">
            <a:spAutoFit/>
          </a:bodyPr>
          <a:lstStyle/>
          <a:p>
            <a:r>
              <a:rPr lang="en-GB" b="1">
                <a:solidFill>
                  <a:schemeClr val="bg1"/>
                </a:solidFill>
              </a:rPr>
              <a:t>What is the Integrated Care Partnership (ICP)?</a:t>
            </a:r>
          </a:p>
          <a:p>
            <a:endParaRPr lang="en-GB" sz="1400" b="1"/>
          </a:p>
        </p:txBody>
      </p:sp>
      <p:sp>
        <p:nvSpPr>
          <p:cNvPr id="11" name="Left Brace 10">
            <a:extLst>
              <a:ext uri="{FF2B5EF4-FFF2-40B4-BE49-F238E27FC236}">
                <a16:creationId xmlns:a16="http://schemas.microsoft.com/office/drawing/2014/main" id="{908E2A8A-E384-4C79-A54A-B42C8CA32699}"/>
              </a:ext>
            </a:extLst>
          </p:cNvPr>
          <p:cNvSpPr/>
          <p:nvPr/>
        </p:nvSpPr>
        <p:spPr>
          <a:xfrm>
            <a:off x="2625386" y="2217138"/>
            <a:ext cx="240014" cy="1257381"/>
          </a:xfrm>
          <a:prstGeom prst="leftBrace">
            <a:avLst>
              <a:gd name="adj1" fmla="val 0"/>
              <a:gd name="adj2" fmla="val 48320"/>
            </a:avLst>
          </a:prstGeom>
          <a:ln w="38100">
            <a:solidFill>
              <a:srgbClr val="009D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Left Brace 13">
            <a:extLst>
              <a:ext uri="{FF2B5EF4-FFF2-40B4-BE49-F238E27FC236}">
                <a16:creationId xmlns:a16="http://schemas.microsoft.com/office/drawing/2014/main" id="{A659C7F0-91B6-4B00-B2C9-BF0768CBEE93}"/>
              </a:ext>
            </a:extLst>
          </p:cNvPr>
          <p:cNvSpPr/>
          <p:nvPr/>
        </p:nvSpPr>
        <p:spPr>
          <a:xfrm>
            <a:off x="2608793" y="753765"/>
            <a:ext cx="225637" cy="1041535"/>
          </a:xfrm>
          <a:prstGeom prst="leftBrace">
            <a:avLst>
              <a:gd name="adj1" fmla="val 0"/>
              <a:gd name="adj2" fmla="val 48320"/>
            </a:avLst>
          </a:prstGeom>
          <a:ln w="38100">
            <a:solidFill>
              <a:srgbClr val="1F4E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0B57E87F-B85F-4D6C-B8FE-92519A5A4FF4}"/>
              </a:ext>
            </a:extLst>
          </p:cNvPr>
          <p:cNvSpPr txBox="1"/>
          <p:nvPr/>
        </p:nvSpPr>
        <p:spPr>
          <a:xfrm>
            <a:off x="121337" y="3877225"/>
            <a:ext cx="2483223" cy="1569660"/>
          </a:xfrm>
          <a:prstGeom prst="rect">
            <a:avLst/>
          </a:prstGeom>
          <a:solidFill>
            <a:schemeClr val="accent6">
              <a:lumMod val="50000"/>
            </a:schemeClr>
          </a:solidFill>
        </p:spPr>
        <p:txBody>
          <a:bodyPr wrap="square" lIns="91440" tIns="45720" rIns="91440" bIns="45720" rtlCol="0" anchor="t">
            <a:spAutoFit/>
          </a:bodyPr>
          <a:lstStyle/>
          <a:p>
            <a:r>
              <a:rPr lang="en-GB" b="1">
                <a:solidFill>
                  <a:schemeClr val="bg1"/>
                </a:solidFill>
              </a:rPr>
              <a:t>What are Locality Partnerships?</a:t>
            </a:r>
          </a:p>
          <a:p>
            <a:endParaRPr lang="en-GB" b="1">
              <a:solidFill>
                <a:schemeClr val="bg1"/>
              </a:solidFill>
              <a:cs typeface="Arial"/>
            </a:endParaRPr>
          </a:p>
          <a:p>
            <a:endParaRPr lang="en-GB" sz="1400" b="1">
              <a:solidFill>
                <a:schemeClr val="bg1"/>
              </a:solidFill>
              <a:cs typeface="Arial"/>
            </a:endParaRPr>
          </a:p>
          <a:p>
            <a:endParaRPr lang="en-GB" sz="1400" b="1">
              <a:solidFill>
                <a:schemeClr val="bg1"/>
              </a:solidFill>
              <a:cs typeface="Arial"/>
            </a:endParaRPr>
          </a:p>
          <a:p>
            <a:endParaRPr lang="en-GB" sz="1400" b="1">
              <a:solidFill>
                <a:schemeClr val="bg1"/>
              </a:solidFill>
              <a:cs typeface="Arial"/>
            </a:endParaRPr>
          </a:p>
        </p:txBody>
      </p:sp>
      <p:sp>
        <p:nvSpPr>
          <p:cNvPr id="17" name="Left Brace 16">
            <a:extLst>
              <a:ext uri="{FF2B5EF4-FFF2-40B4-BE49-F238E27FC236}">
                <a16:creationId xmlns:a16="http://schemas.microsoft.com/office/drawing/2014/main" id="{D96D9A06-6879-4A2C-A30D-240887EF5D67}"/>
              </a:ext>
            </a:extLst>
          </p:cNvPr>
          <p:cNvSpPr/>
          <p:nvPr/>
        </p:nvSpPr>
        <p:spPr>
          <a:xfrm>
            <a:off x="2605652" y="3880934"/>
            <a:ext cx="228778" cy="1565952"/>
          </a:xfrm>
          <a:prstGeom prst="leftBrace">
            <a:avLst>
              <a:gd name="adj1" fmla="val 0"/>
              <a:gd name="adj2" fmla="val 48320"/>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99748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6669-F0B2-F505-A81B-489CA464DA56}"/>
              </a:ext>
            </a:extLst>
          </p:cNvPr>
          <p:cNvSpPr>
            <a:spLocks noGrp="1"/>
          </p:cNvSpPr>
          <p:nvPr>
            <p:ph type="title"/>
          </p:nvPr>
        </p:nvSpPr>
        <p:spPr/>
        <p:txBody>
          <a:bodyPr/>
          <a:lstStyle/>
          <a:p>
            <a:r>
              <a:rPr lang="en-GB" dirty="0"/>
              <a:t>What is an integrated care system? NHS England video </a:t>
            </a:r>
          </a:p>
        </p:txBody>
      </p:sp>
      <p:pic>
        <p:nvPicPr>
          <p:cNvPr id="4" name="Online Media 3" title="Strong Integrated Care Systems Everywhere">
            <a:hlinkClick r:id="" action="ppaction://media"/>
            <a:extLst>
              <a:ext uri="{FF2B5EF4-FFF2-40B4-BE49-F238E27FC236}">
                <a16:creationId xmlns:a16="http://schemas.microsoft.com/office/drawing/2014/main" id="{7A9CEA82-4444-8E77-49E8-6500A3535032}"/>
              </a:ext>
            </a:extLst>
          </p:cNvPr>
          <p:cNvPicPr>
            <a:picLocks noRot="1" noChangeAspect="1"/>
          </p:cNvPicPr>
          <p:nvPr>
            <a:videoFile r:link="rId1"/>
          </p:nvPr>
        </p:nvPicPr>
        <p:blipFill>
          <a:blip r:embed="rId4"/>
          <a:stretch>
            <a:fillRect/>
          </a:stretch>
        </p:blipFill>
        <p:spPr>
          <a:xfrm>
            <a:off x="2512381" y="1547452"/>
            <a:ext cx="6951215" cy="3927436"/>
          </a:xfrm>
          <a:prstGeom prst="rect">
            <a:avLst/>
          </a:prstGeom>
        </p:spPr>
      </p:pic>
    </p:spTree>
    <p:extLst>
      <p:ext uri="{BB962C8B-B14F-4D97-AF65-F5344CB8AC3E}">
        <p14:creationId xmlns:p14="http://schemas.microsoft.com/office/powerpoint/2010/main" val="335534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39A1-AE2B-224C-25E9-4CA957BD205C}"/>
              </a:ext>
            </a:extLst>
          </p:cNvPr>
          <p:cNvSpPr>
            <a:spLocks noGrp="1"/>
          </p:cNvSpPr>
          <p:nvPr>
            <p:ph type="title"/>
          </p:nvPr>
        </p:nvSpPr>
        <p:spPr/>
        <p:txBody>
          <a:bodyPr/>
          <a:lstStyle/>
          <a:p>
            <a:r>
              <a:rPr lang="en-GB" dirty="0"/>
              <a:t>Integrated care in every community. NHS England video</a:t>
            </a:r>
          </a:p>
        </p:txBody>
      </p:sp>
      <p:pic>
        <p:nvPicPr>
          <p:cNvPr id="4" name="Online Media 3" title="Integrated care in every community">
            <a:hlinkClick r:id="" action="ppaction://media"/>
            <a:extLst>
              <a:ext uri="{FF2B5EF4-FFF2-40B4-BE49-F238E27FC236}">
                <a16:creationId xmlns:a16="http://schemas.microsoft.com/office/drawing/2014/main" id="{8DB0084B-C844-8F3B-9CDA-39DAAB7D1AA6}"/>
              </a:ext>
            </a:extLst>
          </p:cNvPr>
          <p:cNvPicPr>
            <a:picLocks noRot="1" noChangeAspect="1"/>
          </p:cNvPicPr>
          <p:nvPr>
            <a:videoFile r:link="rId1"/>
          </p:nvPr>
        </p:nvPicPr>
        <p:blipFill>
          <a:blip r:embed="rId4"/>
          <a:stretch>
            <a:fillRect/>
          </a:stretch>
        </p:blipFill>
        <p:spPr>
          <a:xfrm>
            <a:off x="2618913" y="1464446"/>
            <a:ext cx="6427145" cy="3631337"/>
          </a:xfrm>
          <a:prstGeom prst="rect">
            <a:avLst/>
          </a:prstGeom>
        </p:spPr>
      </p:pic>
    </p:spTree>
    <p:extLst>
      <p:ext uri="{BB962C8B-B14F-4D97-AF65-F5344CB8AC3E}">
        <p14:creationId xmlns:p14="http://schemas.microsoft.com/office/powerpoint/2010/main" val="266893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Healthier Together theme April 2018">
  <a:themeElements>
    <a:clrScheme name="Custom 1">
      <a:dk1>
        <a:srgbClr val="004992"/>
      </a:dk1>
      <a:lt1>
        <a:srgbClr val="FFFFFF"/>
      </a:lt1>
      <a:dk2>
        <a:srgbClr val="009638"/>
      </a:dk2>
      <a:lt2>
        <a:srgbClr val="34BBED"/>
      </a:lt2>
      <a:accent1>
        <a:srgbClr val="009DCC"/>
      </a:accent1>
      <a:accent2>
        <a:srgbClr val="65B22E"/>
      </a:accent2>
      <a:accent3>
        <a:srgbClr val="768692"/>
      </a:accent3>
      <a:accent4>
        <a:srgbClr val="00ABC1"/>
      </a:accent4>
      <a:accent5>
        <a:srgbClr val="005EB8"/>
      </a:accent5>
      <a:accent6>
        <a:srgbClr val="0067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IER TOGETHER THEME" id="{FACF227C-A2E4-A64F-9678-D695C3BC5FB4}" vid="{B0834625-5E7C-E74C-AD97-69E95A6D34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2DB7E1D30DDF488F293CE5AF5ABCA7" ma:contentTypeVersion="11" ma:contentTypeDescription="Create a new document." ma:contentTypeScope="" ma:versionID="75b9220f40086db75cab71d6eb7a1c81">
  <xsd:schema xmlns:xsd="http://www.w3.org/2001/XMLSchema" xmlns:xs="http://www.w3.org/2001/XMLSchema" xmlns:p="http://schemas.microsoft.com/office/2006/metadata/properties" xmlns:ns3="9d49cedf-33d8-4023-a5c7-daee296e283c" xmlns:ns4="0cd56658-50c3-442b-b54c-a6e2aa678aae" targetNamespace="http://schemas.microsoft.com/office/2006/metadata/properties" ma:root="true" ma:fieldsID="22f197ad33d5e04eeeb6c2287c2428b0" ns3:_="" ns4:_="">
    <xsd:import namespace="9d49cedf-33d8-4023-a5c7-daee296e283c"/>
    <xsd:import namespace="0cd56658-50c3-442b-b54c-a6e2aa678aa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_activity"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9cedf-33d8-4023-a5c7-daee296e28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d56658-50c3-442b-b54c-a6e2aa678aa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cd56658-50c3-442b-b54c-a6e2aa678aae" xsi:nil="true"/>
  </documentManagement>
</p:properties>
</file>

<file path=customXml/itemProps1.xml><?xml version="1.0" encoding="utf-8"?>
<ds:datastoreItem xmlns:ds="http://schemas.openxmlformats.org/officeDocument/2006/customXml" ds:itemID="{569F7D4B-9865-42C6-88A2-78D279400EAD}">
  <ds:schemaRefs>
    <ds:schemaRef ds:uri="http://schemas.microsoft.com/sharepoint/v3/contenttype/forms"/>
  </ds:schemaRefs>
</ds:datastoreItem>
</file>

<file path=customXml/itemProps2.xml><?xml version="1.0" encoding="utf-8"?>
<ds:datastoreItem xmlns:ds="http://schemas.openxmlformats.org/officeDocument/2006/customXml" ds:itemID="{2BB21EF3-C0DE-4C50-880A-5D7A2EB7F6B7}">
  <ds:schemaRefs>
    <ds:schemaRef ds:uri="0cd56658-50c3-442b-b54c-a6e2aa678aae"/>
    <ds:schemaRef ds:uri="9d49cedf-33d8-4023-a5c7-daee296e28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034D618-BDA7-45C0-BDDE-EAD87A6EE579}">
  <ds:schemaRefs>
    <ds:schemaRef ds:uri="http://purl.org/dc/elements/1.1/"/>
    <ds:schemaRef ds:uri="0cd56658-50c3-442b-b54c-a6e2aa678aae"/>
    <ds:schemaRef ds:uri="9d49cedf-33d8-4023-a5c7-daee296e283c"/>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103</TotalTime>
  <Words>783</Words>
  <Application>Microsoft Office PowerPoint</Application>
  <PresentationFormat>Widescreen</PresentationFormat>
  <Paragraphs>75</Paragraphs>
  <Slides>9</Slides>
  <Notes>4</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Healthier Together theme April 2018</vt:lpstr>
      <vt:lpstr>The Bristol, North Somerset and South Gloucestershire Integrated Care System (ICS)    Latest update: June 2023</vt:lpstr>
      <vt:lpstr>PowerPoint Presentation</vt:lpstr>
      <vt:lpstr>Our ‘ICS system’ is made up of…  </vt:lpstr>
      <vt:lpstr>Our 1 million population is served by…</vt:lpstr>
      <vt:lpstr>PowerPoint Presentation</vt:lpstr>
      <vt:lpstr>The ICS in BNSSG is organised into…</vt:lpstr>
      <vt:lpstr>The BNSSG ICS in more detail</vt:lpstr>
      <vt:lpstr>What is an integrated care system? NHS England video </vt:lpstr>
      <vt:lpstr>Integrated care in every community. NHS England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Healthier Together PowerPoint Template wide screen size March 2021</dc:title>
  <dc:creator>Charlotte Hockey-Berry</dc:creator>
  <cp:lastModifiedBy>BALLOCH, Becky (NHS BRISTOL, NORTH SOMERSET AND SOUTH GLOUCESTERSHIRE ICB - 15C)</cp:lastModifiedBy>
  <cp:revision>120</cp:revision>
  <dcterms:created xsi:type="dcterms:W3CDTF">2018-01-18T14:38:56Z</dcterms:created>
  <dcterms:modified xsi:type="dcterms:W3CDTF">2023-06-20T18:26:29Z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0x010100162DB7E1D30DDF488F293CE5AF5ABCA7</vt:lpwstr>
  </property>
</Properties>
</file>